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91" r:id="rId4"/>
    <p:sldId id="292" r:id="rId5"/>
    <p:sldId id="295" r:id="rId6"/>
    <p:sldId id="296" r:id="rId7"/>
    <p:sldId id="293" r:id="rId8"/>
    <p:sldId id="297" r:id="rId9"/>
    <p:sldId id="298" r:id="rId10"/>
    <p:sldId id="299" r:id="rId11"/>
    <p:sldId id="301" r:id="rId12"/>
    <p:sldId id="300" r:id="rId13"/>
    <p:sldId id="28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4" autoAdjust="0"/>
    <p:restoredTop sz="94660"/>
  </p:normalViewPr>
  <p:slideViewPr>
    <p:cSldViewPr>
      <p:cViewPr varScale="1">
        <p:scale>
          <a:sx n="94" d="100"/>
          <a:sy n="9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1C81F-615D-49D7-AF6D-CFF58CC4265E}" type="datetimeFigureOut">
              <a:rPr lang="de-DE" smtClean="0"/>
              <a:pPr/>
              <a:t>29.03.2012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F386E-63BD-4813-84F8-633BE156CBA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386E-63BD-4813-84F8-633BE156CBA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CB38-744B-4342-8F18-43A1B867BD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CB38-744B-4342-8F18-43A1B867BD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CB38-744B-4342-8F18-43A1B867BD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386E-63BD-4813-84F8-633BE156CBA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386E-63BD-4813-84F8-633BE156CBA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CB38-744B-4342-8F18-43A1B867BD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CB38-744B-4342-8F18-43A1B867BD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CB38-744B-4342-8F18-43A1B867BD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CB38-744B-4342-8F18-43A1B867BD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CB38-744B-4342-8F18-43A1B867BD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CB38-744B-4342-8F18-43A1B867BD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CB38-744B-4342-8F18-43A1B867BD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WASHTECH final Logo converted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589588"/>
            <a:ext cx="5040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FP7-converted.e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60350"/>
            <a:ext cx="13049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B2919E-327F-4C7C-BBDA-A8A940FFC9FA}" type="datetimeFigureOut">
              <a:rPr lang="en-GB"/>
              <a:pPr>
                <a:defRPr/>
              </a:pPr>
              <a:t>29/03/2012</a:t>
            </a:fld>
            <a:endParaRPr lang="en-GB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C34C9A-3081-4C96-817C-E71CEAF230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DBF8E-7B1A-4AA5-9308-8DA3F862F6A3}" type="datetimeFigureOut">
              <a:rPr lang="en-GB"/>
              <a:pPr>
                <a:defRPr/>
              </a:pPr>
              <a:t>29/03/2012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FBB6-10AF-4E87-ABE8-8CD3AF569E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FAAD-541F-4036-B2AD-B36CD225C767}" type="datetimeFigureOut">
              <a:rPr lang="en-GB"/>
              <a:pPr>
                <a:defRPr/>
              </a:pPr>
              <a:t>29/03/2012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2188-B8E4-46AC-8E43-1658265796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EFA1-8D05-4FDA-B589-52BF04B39DD2}" type="datetimeFigureOut">
              <a:rPr lang="en-GB"/>
              <a:pPr>
                <a:defRPr/>
              </a:pPr>
              <a:t>29/03/2012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72B1-CA15-459B-B3EB-B74CEFD715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8" descr="FP7-converted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4150" y="185738"/>
            <a:ext cx="8715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1DDD-96B2-4D4A-A108-7C1C195C38F6}" type="datetimeFigureOut">
              <a:rPr lang="en-GB"/>
              <a:pPr>
                <a:defRPr/>
              </a:pPr>
              <a:t>29/03/2012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973D0-5088-4DFE-8613-B900EC9B2D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7EBC7-0CA3-45B2-BA6E-099A4834BD96}" type="datetimeFigureOut">
              <a:rPr lang="en-GB"/>
              <a:pPr>
                <a:defRPr/>
              </a:pPr>
              <a:t>29/03/2012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A869-A917-4CCA-9D40-F6A2BD7A43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6B911-A55E-468F-BA53-A34232986151}" type="datetimeFigureOut">
              <a:rPr lang="en-GB"/>
              <a:pPr>
                <a:defRPr/>
              </a:pPr>
              <a:t>29/03/2012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74B2-1367-4835-94E8-B90118939E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B962-E7D5-46C2-BFEE-C671ADDA1D84}" type="datetimeFigureOut">
              <a:rPr lang="en-GB"/>
              <a:pPr>
                <a:defRPr/>
              </a:pPr>
              <a:t>29/03/2012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38F1-42C9-4DD3-B291-E9A5B2A9E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8C20-D534-491B-9748-A30BA4D4C16C}" type="datetimeFigureOut">
              <a:rPr lang="en-GB"/>
              <a:pPr>
                <a:defRPr/>
              </a:pPr>
              <a:t>29/03/2012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3425-EA7F-4B1B-9D1E-0965A3507D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70F5-67C1-429A-9261-F058EE20502B}" type="datetimeFigureOut">
              <a:rPr lang="en-GB"/>
              <a:pPr>
                <a:defRPr/>
              </a:pPr>
              <a:t>29/03/2012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100A-D83E-470C-81B9-2C44F0C13C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D45866-D367-4291-90AC-7B33E8CC33B6}" type="datetimeFigureOut">
              <a:rPr lang="en-GB"/>
              <a:pPr>
                <a:defRPr/>
              </a:pPr>
              <a:t>29/03/2012</a:t>
            </a:fld>
            <a:endParaRPr lang="en-GB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4637E1-F9DF-450F-9B5D-891B66E4C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569C71-D416-4634-8CE4-5621A24C07F5}" type="datetimeFigureOut">
              <a:rPr lang="en-GB"/>
              <a:pPr>
                <a:defRPr/>
              </a:pPr>
              <a:t>29/03/2012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5E2F0A-E95D-4DE4-85D5-0DB2205F76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7" name="Picture 10" descr="WASHTECH final Logo converted.em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688" y="6067425"/>
            <a:ext cx="2159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8" r:id="rId5"/>
    <p:sldLayoutId id="2147483759" r:id="rId6"/>
    <p:sldLayoutId id="2147483752" r:id="rId7"/>
    <p:sldLayoutId id="2147483760" r:id="rId8"/>
    <p:sldLayoutId id="2147483761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nl-NL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Benedict Tuffuor</a:t>
            </a: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 </a:t>
            </a:r>
          </a:p>
          <a:p>
            <a:r>
              <a:rPr lang="en-GB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29.03.2012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57224" y="1714488"/>
            <a:ext cx="6572296" cy="17145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"/>
              </a:spcAft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WATER, SANITATION AND HYGIENE TECHNOLOGIES (WASHTECH) PROJECT 2011 - 2013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OUTPUTS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8638" y="1760557"/>
            <a:ext cx="8043890" cy="4188723"/>
          </a:xfrm>
        </p:spPr>
        <p:txBody>
          <a:bodyPr/>
          <a:lstStyle/>
          <a:p>
            <a:r>
              <a:rPr lang="en-US" dirty="0" smtClean="0"/>
              <a:t>TECHNOLOGY ASSESSMENT FRAMEWORK (TAF)</a:t>
            </a:r>
          </a:p>
          <a:p>
            <a:r>
              <a:rPr lang="en-US" dirty="0" smtClean="0"/>
              <a:t>Informative guidelines for the application and adaptation of TAF at different scales</a:t>
            </a:r>
          </a:p>
          <a:p>
            <a:r>
              <a:rPr lang="en-US" dirty="0" smtClean="0"/>
              <a:t>A global TAF review report</a:t>
            </a:r>
          </a:p>
          <a:p>
            <a:r>
              <a:rPr lang="en-US" dirty="0" smtClean="0"/>
              <a:t>Country situational assessment reports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WASHTech</a:t>
            </a:r>
            <a:r>
              <a:rPr lang="en-US" dirty="0" smtClean="0"/>
              <a:t> website</a:t>
            </a:r>
          </a:p>
          <a:p>
            <a:r>
              <a:rPr lang="en-US" dirty="0" smtClean="0"/>
              <a:t>A series of training course to roll out and embed the use of TAF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06" y="-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WHERE ARE WE AND HOW?</a:t>
            </a:r>
            <a:endParaRPr lang="en-US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6804347" y="2926358"/>
            <a:ext cx="2016125" cy="1008062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Testing of TAF</a:t>
            </a:r>
            <a:endParaRPr lang="en-GB" b="1" dirty="0">
              <a:solidFill>
                <a:srgbClr val="FFFFFF"/>
              </a:solidFill>
            </a:endParaRPr>
          </a:p>
          <a:p>
            <a:pPr algn="ctr"/>
            <a:r>
              <a:rPr lang="en-GB" b="1" dirty="0">
                <a:solidFill>
                  <a:srgbClr val="FFFFFF"/>
                </a:solidFill>
              </a:rPr>
              <a:t>WP4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827409" y="1773833"/>
            <a:ext cx="2016125" cy="1008062"/>
          </a:xfrm>
          <a:prstGeom prst="flowChartAlternateProcess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Africa Wide</a:t>
            </a:r>
          </a:p>
          <a:p>
            <a:pPr algn="ctr"/>
            <a:r>
              <a:rPr lang="en-GB" b="1" dirty="0">
                <a:solidFill>
                  <a:srgbClr val="FFFFFF"/>
                </a:solidFill>
              </a:rPr>
              <a:t>Review</a:t>
            </a:r>
          </a:p>
          <a:p>
            <a:pPr algn="ctr"/>
            <a:r>
              <a:rPr lang="en-GB" b="1" dirty="0">
                <a:solidFill>
                  <a:srgbClr val="FFFFFF"/>
                </a:solidFill>
              </a:rPr>
              <a:t>WP2.1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827409" y="2926358"/>
            <a:ext cx="2016125" cy="1008062"/>
          </a:xfrm>
          <a:prstGeom prst="flowChartAlternateProcess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Country Specific</a:t>
            </a:r>
          </a:p>
          <a:p>
            <a:pPr algn="ctr"/>
            <a:r>
              <a:rPr lang="en-GB" b="1" dirty="0">
                <a:solidFill>
                  <a:srgbClr val="FFFFFF"/>
                </a:solidFill>
              </a:rPr>
              <a:t>Reviews</a:t>
            </a:r>
          </a:p>
          <a:p>
            <a:pPr algn="ctr"/>
            <a:r>
              <a:rPr lang="en-GB" b="1" dirty="0">
                <a:solidFill>
                  <a:srgbClr val="FFFFFF"/>
                </a:solidFill>
              </a:rPr>
              <a:t>WP2.2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059434" y="4150320"/>
            <a:ext cx="2016125" cy="1008063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/>
              <a:t>TAF Lit Review</a:t>
            </a:r>
          </a:p>
          <a:p>
            <a:pPr algn="ctr"/>
            <a:r>
              <a:rPr lang="en-GB" b="1" dirty="0"/>
              <a:t>WP3.1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3059434" y="5301258"/>
            <a:ext cx="2016125" cy="10080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/>
              <a:t>TAF Design</a:t>
            </a:r>
          </a:p>
          <a:p>
            <a:pPr algn="ctr"/>
            <a:r>
              <a:rPr lang="en-GB" b="1" dirty="0"/>
              <a:t>WP3.2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3602359" y="1773833"/>
            <a:ext cx="2016125" cy="1008062"/>
          </a:xfrm>
          <a:prstGeom prst="flowChartAlternateProcess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KAP Study</a:t>
            </a:r>
          </a:p>
          <a:p>
            <a:pPr algn="ctr"/>
            <a:r>
              <a:rPr lang="en-GB" b="1" dirty="0">
                <a:solidFill>
                  <a:srgbClr val="FFFFFF"/>
                </a:solidFill>
              </a:rPr>
              <a:t>WP7.1</a:t>
            </a:r>
          </a:p>
        </p:txBody>
      </p:sp>
      <p:cxnSp>
        <p:nvCxnSpPr>
          <p:cNvPr id="13" name="AutoShape 17"/>
          <p:cNvCxnSpPr>
            <a:cxnSpLocks noChangeShapeType="1"/>
            <a:stCxn id="8" idx="1"/>
            <a:endCxn id="11" idx="1"/>
          </p:cNvCxnSpPr>
          <p:nvPr/>
        </p:nvCxnSpPr>
        <p:spPr bwMode="auto">
          <a:xfrm rot="10800000" flipH="1" flipV="1">
            <a:off x="827409" y="2278658"/>
            <a:ext cx="2232025" cy="3527425"/>
          </a:xfrm>
          <a:prstGeom prst="bentConnector3">
            <a:avLst>
              <a:gd name="adj1" fmla="val -1024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4" name="AutoShape 18"/>
          <p:cNvCxnSpPr>
            <a:cxnSpLocks noChangeShapeType="1"/>
            <a:stCxn id="9" idx="1"/>
            <a:endCxn id="11" idx="1"/>
          </p:cNvCxnSpPr>
          <p:nvPr/>
        </p:nvCxnSpPr>
        <p:spPr bwMode="auto">
          <a:xfrm rot="10800000" flipH="1" flipV="1">
            <a:off x="827409" y="3431183"/>
            <a:ext cx="2232025" cy="2374900"/>
          </a:xfrm>
          <a:prstGeom prst="bentConnector3">
            <a:avLst>
              <a:gd name="adj1" fmla="val -1024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5" name="AutoShape 19"/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4067497" y="515838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20"/>
          <p:cNvCxnSpPr>
            <a:cxnSpLocks noChangeShapeType="1"/>
            <a:stCxn id="9" idx="3"/>
            <a:endCxn id="7" idx="1"/>
          </p:cNvCxnSpPr>
          <p:nvPr/>
        </p:nvCxnSpPr>
        <p:spPr bwMode="auto">
          <a:xfrm>
            <a:off x="2843534" y="3431183"/>
            <a:ext cx="3960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" name="AutoShape 21"/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1835472" y="2781895"/>
            <a:ext cx="0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3059434" y="2926358"/>
            <a:ext cx="3095625" cy="1008062"/>
          </a:xfrm>
          <a:prstGeom prst="flowChartAlternateProcess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/>
              <a:t>Learning</a:t>
            </a:r>
          </a:p>
          <a:p>
            <a:pPr algn="ctr"/>
            <a:r>
              <a:rPr lang="en-GB" b="1" dirty="0"/>
              <a:t>Alliance</a:t>
            </a:r>
          </a:p>
          <a:p>
            <a:pPr algn="ctr"/>
            <a:r>
              <a:rPr lang="en-GB" b="1" dirty="0"/>
              <a:t>WP6</a:t>
            </a:r>
          </a:p>
        </p:txBody>
      </p:sp>
      <p:cxnSp>
        <p:nvCxnSpPr>
          <p:cNvPr id="19" name="AutoShape 23"/>
          <p:cNvCxnSpPr>
            <a:cxnSpLocks noChangeShapeType="1"/>
            <a:stCxn id="12" idx="2"/>
            <a:endCxn id="18" idx="0"/>
          </p:cNvCxnSpPr>
          <p:nvPr/>
        </p:nvCxnSpPr>
        <p:spPr bwMode="auto">
          <a:xfrm flipH="1">
            <a:off x="4607247" y="2781895"/>
            <a:ext cx="3175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827409" y="4077295"/>
            <a:ext cx="2016125" cy="1008063"/>
          </a:xfrm>
          <a:prstGeom prst="flowChartAlternateProcess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Technology</a:t>
            </a:r>
          </a:p>
          <a:p>
            <a:pPr algn="ctr"/>
            <a:r>
              <a:rPr lang="en-GB" b="1" dirty="0">
                <a:solidFill>
                  <a:srgbClr val="FFFFFF"/>
                </a:solidFill>
              </a:rPr>
              <a:t>Selection</a:t>
            </a:r>
          </a:p>
          <a:p>
            <a:pPr algn="ctr"/>
            <a:r>
              <a:rPr lang="en-GB" b="1" dirty="0">
                <a:solidFill>
                  <a:srgbClr val="FFFFFF"/>
                </a:solidFill>
              </a:rPr>
              <a:t>WP2.3</a:t>
            </a:r>
          </a:p>
        </p:txBody>
      </p:sp>
      <p:cxnSp>
        <p:nvCxnSpPr>
          <p:cNvPr id="21" name="AutoShape 26"/>
          <p:cNvCxnSpPr>
            <a:cxnSpLocks noChangeShapeType="1"/>
            <a:stCxn id="20" idx="0"/>
            <a:endCxn id="9" idx="2"/>
          </p:cNvCxnSpPr>
          <p:nvPr/>
        </p:nvCxnSpPr>
        <p:spPr bwMode="auto">
          <a:xfrm flipV="1">
            <a:off x="1835472" y="393442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27"/>
          <p:cNvCxnSpPr>
            <a:cxnSpLocks noChangeShapeType="1"/>
          </p:cNvCxnSpPr>
          <p:nvPr/>
        </p:nvCxnSpPr>
        <p:spPr bwMode="auto">
          <a:xfrm flipV="1">
            <a:off x="5075559" y="4005858"/>
            <a:ext cx="431800" cy="18002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" name="AutoShape 28"/>
          <p:cNvSpPr>
            <a:spLocks noChangeArrowheads="1"/>
          </p:cNvSpPr>
          <p:nvPr/>
        </p:nvSpPr>
        <p:spPr bwMode="auto">
          <a:xfrm>
            <a:off x="6804347" y="4798020"/>
            <a:ext cx="2016125" cy="1008063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/>
              <a:t>TAF Review and</a:t>
            </a:r>
          </a:p>
          <a:p>
            <a:pPr algn="ctr"/>
            <a:r>
              <a:rPr lang="en-GB" b="1" dirty="0"/>
              <a:t>Adjustment</a:t>
            </a:r>
          </a:p>
          <a:p>
            <a:pPr algn="ctr"/>
            <a:r>
              <a:rPr lang="en-GB" b="1" dirty="0"/>
              <a:t>WP3.3</a:t>
            </a:r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7812409" y="4005858"/>
            <a:ext cx="215900" cy="720725"/>
          </a:xfrm>
          <a:prstGeom prst="upArrow">
            <a:avLst>
              <a:gd name="adj1" fmla="val 50000"/>
              <a:gd name="adj2" fmla="val 834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AutoShape 30"/>
          <p:cNvSpPr>
            <a:spLocks noChangeArrowheads="1"/>
          </p:cNvSpPr>
          <p:nvPr/>
        </p:nvSpPr>
        <p:spPr bwMode="auto">
          <a:xfrm>
            <a:off x="7523484" y="4005858"/>
            <a:ext cx="215900" cy="720725"/>
          </a:xfrm>
          <a:prstGeom prst="downArrow">
            <a:avLst>
              <a:gd name="adj1" fmla="val 50000"/>
              <a:gd name="adj2" fmla="val 834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AutoShape 31"/>
          <p:cNvSpPr>
            <a:spLocks noChangeArrowheads="1"/>
          </p:cNvSpPr>
          <p:nvPr/>
        </p:nvSpPr>
        <p:spPr bwMode="auto">
          <a:xfrm>
            <a:off x="6804347" y="1045170"/>
            <a:ext cx="2016125" cy="1008063"/>
          </a:xfrm>
          <a:prstGeom prst="flowChartAlternateProcess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Recs</a:t>
            </a:r>
            <a:r>
              <a:rPr lang="en-GB" b="1" dirty="0">
                <a:solidFill>
                  <a:schemeClr val="bg1"/>
                </a:solidFill>
              </a:rPr>
              <a:t> for sector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Strengthening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WP5</a:t>
            </a: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7667947" y="2132608"/>
            <a:ext cx="215900" cy="720725"/>
          </a:xfrm>
          <a:prstGeom prst="upArrow">
            <a:avLst>
              <a:gd name="adj1" fmla="val 50000"/>
              <a:gd name="adj2" fmla="val 834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SPECIFIC OUTPUT - GHANA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8638" y="1500174"/>
            <a:ext cx="8043890" cy="4572032"/>
          </a:xfrm>
        </p:spPr>
        <p:txBody>
          <a:bodyPr/>
          <a:lstStyle/>
          <a:p>
            <a:r>
              <a:rPr lang="en-US" sz="2600" dirty="0" smtClean="0"/>
              <a:t>Establishment of </a:t>
            </a:r>
            <a:r>
              <a:rPr lang="en-US" sz="2600" dirty="0" err="1" smtClean="0"/>
              <a:t>WASHTech</a:t>
            </a:r>
            <a:r>
              <a:rPr lang="en-US" sz="2600" dirty="0" smtClean="0"/>
              <a:t> core group (WD, EHSD, CWSA, CONIWAS, SHEP, Private consultants, implementing partners</a:t>
            </a:r>
          </a:p>
          <a:p>
            <a:r>
              <a:rPr lang="en-US" sz="2600" dirty="0" smtClean="0"/>
              <a:t>Country technology (selected) review report</a:t>
            </a:r>
          </a:p>
          <a:p>
            <a:r>
              <a:rPr lang="en-US" sz="2600" dirty="0" smtClean="0"/>
              <a:t>Country KAP study on technology assessment and approval process report</a:t>
            </a:r>
          </a:p>
          <a:p>
            <a:r>
              <a:rPr lang="en-US" sz="2600" dirty="0" smtClean="0"/>
              <a:t>Country project communication strategy</a:t>
            </a:r>
          </a:p>
          <a:p>
            <a:r>
              <a:rPr lang="en-US" sz="2600" dirty="0" smtClean="0"/>
              <a:t>Country project flyer</a:t>
            </a:r>
          </a:p>
          <a:p>
            <a:r>
              <a:rPr lang="en-US" sz="2600" dirty="0" smtClean="0"/>
              <a:t>Country picture of change (</a:t>
            </a:r>
            <a:r>
              <a:rPr lang="en-US" sz="2600" dirty="0" err="1" smtClean="0"/>
              <a:t>PoC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Country most significant change (MSC) plan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Thank you!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 smtClean="0"/>
              <a:t>Summary of presentation</a:t>
            </a:r>
            <a:endParaRPr lang="nl-NL" sz="36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285852" y="1571612"/>
            <a:ext cx="6357982" cy="410845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What </a:t>
            </a:r>
            <a:r>
              <a:rPr lang="en-US" sz="2600" dirty="0" smtClean="0"/>
              <a:t>is </a:t>
            </a:r>
            <a:r>
              <a:rPr lang="en-US" sz="2600" dirty="0" err="1" smtClean="0"/>
              <a:t>WASHTech</a:t>
            </a:r>
            <a:r>
              <a:rPr lang="en-US" sz="2600" dirty="0" smtClean="0"/>
              <a:t>?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Rationale</a:t>
            </a:r>
          </a:p>
          <a:p>
            <a:pPr eaLnBrk="1" hangingPunct="1"/>
            <a:r>
              <a:rPr lang="en-US" sz="2600" dirty="0" smtClean="0"/>
              <a:t>The task at hand</a:t>
            </a:r>
          </a:p>
          <a:p>
            <a:pPr eaLnBrk="1" hangingPunct="1"/>
            <a:r>
              <a:rPr lang="en-US" sz="2600" dirty="0" smtClean="0"/>
              <a:t>Project Objectives</a:t>
            </a:r>
          </a:p>
          <a:p>
            <a:pPr eaLnBrk="1" hangingPunct="1"/>
            <a:r>
              <a:rPr lang="en-US" sz="2600" dirty="0" err="1" smtClean="0"/>
              <a:t>Workages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Main methods</a:t>
            </a:r>
          </a:p>
          <a:p>
            <a:pPr eaLnBrk="1" hangingPunct="1"/>
            <a:r>
              <a:rPr lang="en-US" sz="2600" dirty="0" smtClean="0"/>
              <a:t>Target group</a:t>
            </a:r>
          </a:p>
          <a:p>
            <a:pPr eaLnBrk="1" hangingPunct="1"/>
            <a:r>
              <a:rPr lang="en-US" sz="2600" dirty="0" smtClean="0"/>
              <a:t>Outputs</a:t>
            </a:r>
          </a:p>
          <a:p>
            <a:pPr eaLnBrk="1" hangingPunct="1"/>
            <a:r>
              <a:rPr lang="en-US" sz="2600" dirty="0" smtClean="0"/>
              <a:t>Where we are</a:t>
            </a:r>
            <a:endParaRPr lang="nl-NL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WHAT IS WASHTECH?</a:t>
            </a:r>
            <a:endParaRPr lang="nl-NL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5829312" cy="45401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 smtClean="0"/>
              <a:t>It is a EU funded project (FP7)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Focuses on technologies for sustainable WASH delivery in </a:t>
            </a:r>
            <a:r>
              <a:rPr lang="en-US" sz="1800" dirty="0" err="1" smtClean="0"/>
              <a:t>Peri</a:t>
            </a:r>
            <a:r>
              <a:rPr lang="en-US" sz="1800" dirty="0" smtClean="0"/>
              <a:t>-urban, Small Towns and Rural areas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Multi-Stakeholder Action Research Project involving 8 European and African partners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Three countries: Ghana, Burkina Faso and Uganda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Implementing institutions in Ghana are TREND/RCN, KNUST- DCE and </a:t>
            </a:r>
            <a:r>
              <a:rPr lang="en-US" sz="1800" dirty="0" err="1" smtClean="0"/>
              <a:t>WaterAid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It adopts the LA approach to ensure learning and sector uptake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It is a 3-year project</a:t>
            </a:r>
            <a:endParaRPr lang="en-US" sz="1800" dirty="0"/>
          </a:p>
        </p:txBody>
      </p:sp>
      <p:pic>
        <p:nvPicPr>
          <p:cNvPr id="4" name="Picture 3" descr="D:\MY PICS\LA\P10402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429132"/>
            <a:ext cx="2428892" cy="163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MY PICS\LA\P10401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621714"/>
            <a:ext cx="2428892" cy="180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MY PICS\LA\P10401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764219"/>
            <a:ext cx="2428892" cy="187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RATIONALE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28794" y="1571612"/>
            <a:ext cx="5357850" cy="3261739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800" dirty="0" smtClean="0"/>
              <a:t>Achieving water and sanitation </a:t>
            </a:r>
            <a:r>
              <a:rPr lang="en-GB" sz="1800" dirty="0" err="1" smtClean="0"/>
              <a:t>MDGs</a:t>
            </a:r>
            <a:r>
              <a:rPr lang="en-GB" sz="1800" dirty="0" smtClean="0"/>
              <a:t> in many African countries South of Sahara uncertain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800" dirty="0" smtClean="0"/>
              <a:t>Role of affordable, sustainable technologies recognised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800" dirty="0" smtClean="0"/>
              <a:t>Good range of innovative WASH technologies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800" dirty="0" smtClean="0"/>
              <a:t>National strategies focus on the conventional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800" dirty="0" smtClean="0"/>
              <a:t>No systems to validate new technologies and assess real potential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800" dirty="0" smtClean="0"/>
              <a:t>No proven approaches to successfully introduce and go to scale</a:t>
            </a:r>
            <a:endParaRPr lang="en-US" sz="1800" dirty="0"/>
          </a:p>
        </p:txBody>
      </p:sp>
      <p:pic>
        <p:nvPicPr>
          <p:cNvPr id="6" name="Picture 5" descr="D:\MY PICS\WASHTech\Bolga\P10508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1994856" cy="147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MY PICS\WASHTech\Bolga\P10508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643182"/>
            <a:ext cx="20002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MY PICS\WASHTech\Bolga\P10508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3380"/>
            <a:ext cx="20002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MY PICS\Sanitation\Prince\100_00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14884"/>
            <a:ext cx="2000264" cy="153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:\MY PICS\Sanitation\Prince\100_01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4357694"/>
            <a:ext cx="20716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:\MY PICS\Sanitation\Prince\100_015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2786058"/>
            <a:ext cx="20716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MY PICS\WASHTech\Bolga\P105088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4714884"/>
            <a:ext cx="2143140" cy="15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:\MY PICS\Sanitation\Yeji-WR Sanitation\P100009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1142984"/>
            <a:ext cx="20716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TASK AT HAND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5247464" cy="440474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2400" b="1" dirty="0" smtClean="0"/>
              <a:t>To provide the sector with a </a:t>
            </a:r>
            <a:r>
              <a:rPr lang="en-GB" sz="2400" b="1" i="1" dirty="0" smtClean="0">
                <a:solidFill>
                  <a:srgbClr val="0070C0"/>
                </a:solidFill>
              </a:rPr>
              <a:t>systematic</a:t>
            </a: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400" b="1" dirty="0" smtClean="0"/>
              <a:t>and </a:t>
            </a:r>
            <a:r>
              <a:rPr lang="en-GB" sz="2400" b="1" i="1" dirty="0" smtClean="0">
                <a:solidFill>
                  <a:srgbClr val="0070C0"/>
                </a:solidFill>
              </a:rPr>
              <a:t>participatory</a:t>
            </a:r>
            <a:r>
              <a:rPr lang="en-GB" sz="2400" b="1" dirty="0" smtClean="0"/>
              <a:t> way of </a:t>
            </a:r>
            <a:r>
              <a:rPr lang="en-GB" sz="2400" b="1" i="1" dirty="0" smtClean="0">
                <a:solidFill>
                  <a:srgbClr val="0070C0"/>
                </a:solidFill>
              </a:rPr>
              <a:t>assessing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400" b="1" i="1" dirty="0" smtClean="0">
                <a:solidFill>
                  <a:srgbClr val="0070C0"/>
                </a:solidFill>
              </a:rPr>
              <a:t>adopting</a:t>
            </a: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400" b="1" i="1" dirty="0" smtClean="0">
                <a:solidFill>
                  <a:srgbClr val="0070C0"/>
                </a:solidFill>
              </a:rPr>
              <a:t>technology innovation</a:t>
            </a:r>
            <a:r>
              <a:rPr lang="en-GB" sz="2400" b="1" dirty="0" smtClean="0"/>
              <a:t> that effectively takes the </a:t>
            </a: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</a:rPr>
              <a:t>poorest</a:t>
            </a:r>
            <a:r>
              <a:rPr lang="en-GB" sz="2400" b="1" dirty="0" smtClean="0"/>
              <a:t> of the world a step closer to expanding their </a:t>
            </a:r>
            <a:r>
              <a:rPr lang="en-GB" sz="2400" b="1" i="1" dirty="0" smtClean="0">
                <a:solidFill>
                  <a:srgbClr val="0070C0"/>
                </a:solidFill>
              </a:rPr>
              <a:t>life choices and opportunities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smtClean="0"/>
              <a:t>for development.</a:t>
            </a:r>
            <a:endParaRPr lang="en-US" sz="2400" dirty="0"/>
          </a:p>
        </p:txBody>
      </p:sp>
      <p:pic>
        <p:nvPicPr>
          <p:cNvPr id="6" name="Picture 5" descr="D:\MY PICS\WASHTech\Bolga\P10509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888725"/>
            <a:ext cx="3000396" cy="189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MY PICS\WASHTech\Bolga\IMGA00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721926"/>
            <a:ext cx="3000396" cy="19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043890" cy="4404747"/>
          </a:xfrm>
        </p:spPr>
        <p:txBody>
          <a:bodyPr/>
          <a:lstStyle/>
          <a:p>
            <a:r>
              <a:rPr lang="en-US" sz="2400" dirty="0" smtClean="0"/>
              <a:t>Overall goal is to facilitate effective investments in new technologies for sustained access to WASH services</a:t>
            </a:r>
          </a:p>
          <a:p>
            <a:r>
              <a:rPr lang="en-US" sz="2400" dirty="0" smtClean="0"/>
              <a:t>Strengthen sector capacity for informed decision in the choice of sustainable WASH technologies</a:t>
            </a:r>
          </a:p>
          <a:p>
            <a:r>
              <a:rPr lang="en-US" sz="2400" dirty="0" smtClean="0"/>
              <a:t>An action research to identify barriers and opportunities for scaling up technology beyond pilot stage</a:t>
            </a:r>
          </a:p>
          <a:p>
            <a:r>
              <a:rPr lang="en-US" sz="2400" dirty="0" smtClean="0"/>
              <a:t>To provide a set of methodological tools and participatory approaches for informed decision-making and strategic planning</a:t>
            </a:r>
          </a:p>
          <a:p>
            <a:r>
              <a:rPr lang="en-US" sz="2400" dirty="0" smtClean="0"/>
              <a:t>Support the embedding of the practice of multi-stakeholder learning, sharing and collaboration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WORK PACKAGES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28737"/>
            <a:ext cx="8329642" cy="4520544"/>
          </a:xfrm>
        </p:spPr>
        <p:txBody>
          <a:bodyPr/>
          <a:lstStyle/>
          <a:p>
            <a:r>
              <a:rPr lang="en-US" sz="2200" dirty="0" smtClean="0"/>
              <a:t>WP1 Consortium Management </a:t>
            </a:r>
          </a:p>
          <a:p>
            <a:r>
              <a:rPr lang="en-US" sz="2200" dirty="0" smtClean="0"/>
              <a:t>WP2 Situation analysis on WASH technology introduction + uptake </a:t>
            </a:r>
          </a:p>
          <a:p>
            <a:r>
              <a:rPr lang="en-US" sz="2200" dirty="0" smtClean="0"/>
              <a:t>WP3 Framework/ process design +development and </a:t>
            </a:r>
            <a:r>
              <a:rPr lang="en-US" sz="2200" dirty="0" err="1" smtClean="0"/>
              <a:t>finalisation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WP4 Pilot Technology assessments (3 countries)</a:t>
            </a:r>
          </a:p>
          <a:p>
            <a:r>
              <a:rPr lang="en-US" sz="2200" dirty="0" smtClean="0"/>
              <a:t>WP5 Recommendations for sector strengthening </a:t>
            </a:r>
          </a:p>
          <a:p>
            <a:r>
              <a:rPr lang="en-US" sz="2200" dirty="0" smtClean="0"/>
              <a:t>WP6 Capacity building for Learning Alliance members </a:t>
            </a:r>
          </a:p>
          <a:p>
            <a:r>
              <a:rPr lang="en-US" sz="2200" dirty="0" smtClean="0"/>
              <a:t>WP7 M+E / Analysis of impact </a:t>
            </a:r>
          </a:p>
          <a:p>
            <a:r>
              <a:rPr lang="en-US" sz="2200" dirty="0" smtClean="0"/>
              <a:t>WP8 Communications and information dissemination </a:t>
            </a:r>
          </a:p>
          <a:p>
            <a:r>
              <a:rPr lang="en-US" sz="2200" dirty="0" smtClean="0"/>
              <a:t>WP9 Coordination </a:t>
            </a: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MAIN 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60557"/>
            <a:ext cx="5614998" cy="4188723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en-GB" dirty="0" smtClean="0"/>
              <a:t>Research and capacity building activities: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To increase awareness on technology options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Develop assessment systems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Build long-term in-country capacities</a:t>
            </a:r>
          </a:p>
        </p:txBody>
      </p:sp>
      <p:pic>
        <p:nvPicPr>
          <p:cNvPr id="6" name="Picture 5" descr="D:\MY PICS\WASHTech\Bolga\P10508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2085" y="1785926"/>
            <a:ext cx="264900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MY PICS\WASHTech\Bolga\P10508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929066"/>
            <a:ext cx="2643206" cy="197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TARGET GROUP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8043890" cy="44291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National level </a:t>
            </a:r>
            <a:r>
              <a:rPr lang="en-GB" dirty="0" err="1" smtClean="0"/>
              <a:t>level</a:t>
            </a:r>
            <a:r>
              <a:rPr lang="en-GB" dirty="0" smtClean="0"/>
              <a:t> WASH sector stakeholders = </a:t>
            </a:r>
            <a:r>
              <a:rPr lang="en-GB" dirty="0" err="1" smtClean="0"/>
              <a:t>gov’t</a:t>
            </a:r>
            <a:r>
              <a:rPr lang="en-GB" dirty="0" smtClean="0"/>
              <a:t>, NGOs, </a:t>
            </a:r>
            <a:r>
              <a:rPr lang="en-GB" dirty="0" err="1" smtClean="0"/>
              <a:t>SMEs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District (decentralised level) WASH stakeholders with a focus on local decision-makers, planners, practitioners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Interface between community and district level (includes community leaders and potential users)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Focus on households, rural areas, and small towns, and somehow  low-income </a:t>
            </a:r>
            <a:r>
              <a:rPr lang="en-GB" dirty="0" err="1" smtClean="0"/>
              <a:t>peri</a:t>
            </a:r>
            <a:r>
              <a:rPr lang="en-GB" dirty="0" smtClean="0"/>
              <a:t>-urban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421</TotalTime>
  <Words>589</Words>
  <Application>Microsoft Office PowerPoint</Application>
  <PresentationFormat>On-screen Show (4:3)</PresentationFormat>
  <Paragraphs>113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Slide 1</vt:lpstr>
      <vt:lpstr>Summary of presentation</vt:lpstr>
      <vt:lpstr>WHAT IS WASHTECH?</vt:lpstr>
      <vt:lpstr>RATIONALE</vt:lpstr>
      <vt:lpstr>THE TASK AT HAND</vt:lpstr>
      <vt:lpstr>OBJECTIVES</vt:lpstr>
      <vt:lpstr>WORK PACKAGES</vt:lpstr>
      <vt:lpstr>MAIN METHODS</vt:lpstr>
      <vt:lpstr>TARGET GROUP</vt:lpstr>
      <vt:lpstr>OUTPUTS</vt:lpstr>
      <vt:lpstr>WHERE ARE WE AND HOW?</vt:lpstr>
      <vt:lpstr>SPECIFIC OUTPUT - GHANA</vt:lpstr>
      <vt:lpstr>Thank you!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sample of the template</dc:title>
  <dc:creator>dickinson</dc:creator>
  <cp:lastModifiedBy>Benedict</cp:lastModifiedBy>
  <cp:revision>168</cp:revision>
  <dcterms:created xsi:type="dcterms:W3CDTF">2011-09-27T12:35:48Z</dcterms:created>
  <dcterms:modified xsi:type="dcterms:W3CDTF">2012-03-29T08:43:05Z</dcterms:modified>
</cp:coreProperties>
</file>