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sldIdLst>
    <p:sldId id="256" r:id="rId2"/>
    <p:sldId id="277" r:id="rId3"/>
    <p:sldId id="278" r:id="rId4"/>
    <p:sldId id="259" r:id="rId5"/>
    <p:sldId id="261" r:id="rId6"/>
    <p:sldId id="264" r:id="rId7"/>
    <p:sldId id="265" r:id="rId8"/>
    <p:sldId id="279" r:id="rId9"/>
    <p:sldId id="267" r:id="rId10"/>
    <p:sldId id="281" r:id="rId11"/>
    <p:sldId id="268" r:id="rId12"/>
    <p:sldId id="269" r:id="rId13"/>
    <p:sldId id="270" r:id="rId14"/>
    <p:sldId id="275" r:id="rId15"/>
    <p:sldId id="266" r:id="rId16"/>
    <p:sldId id="271" r:id="rId17"/>
    <p:sldId id="280" r:id="rId18"/>
    <p:sldId id="272"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sorterViewPr>
    <p:cViewPr>
      <p:scale>
        <a:sx n="100" d="100"/>
        <a:sy n="100" d="100"/>
      </p:scale>
      <p:origin x="0" y="20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5E0B77-63EA-41EB-B200-1BF764B18D4E}" type="datetimeFigureOut">
              <a:rPr lang="en-US" smtClean="0"/>
              <a:t>21-Oct-15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237A5B-C732-4D04-948D-B3447E632BD2}" type="slidenum">
              <a:rPr lang="en-US" smtClean="0"/>
              <a:t>‹#›</a:t>
            </a:fld>
            <a:endParaRPr lang="en-US"/>
          </a:p>
        </p:txBody>
      </p:sp>
    </p:spTree>
    <p:extLst>
      <p:ext uri="{BB962C8B-B14F-4D97-AF65-F5344CB8AC3E}">
        <p14:creationId xmlns:p14="http://schemas.microsoft.com/office/powerpoint/2010/main" val="3194715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AF0563-84E9-4FE3-83CD-25EDCC0325D0}" type="datetime1">
              <a:rPr lang="en-US" smtClean="0"/>
              <a:t>21-Oct-15</a:t>
            </a:fld>
            <a:endParaRPr lang="en-US"/>
          </a:p>
        </p:txBody>
      </p:sp>
      <p:sp>
        <p:nvSpPr>
          <p:cNvPr id="5" name="Footer Placeholder 4"/>
          <p:cNvSpPr>
            <a:spLocks noGrp="1"/>
          </p:cNvSpPr>
          <p:nvPr>
            <p:ph type="ftr" sz="quarter" idx="11"/>
          </p:nvPr>
        </p:nvSpPr>
        <p:spPr/>
        <p:txBody>
          <a:bodyPr/>
          <a:lstStyle/>
          <a:p>
            <a:r>
              <a:rPr lang="en-US" smtClean="0"/>
              <a:t>26TH EDITION OF MOLE CONFERENCE</a:t>
            </a:r>
            <a:endParaRPr lang="en-US"/>
          </a:p>
        </p:txBody>
      </p:sp>
      <p:sp>
        <p:nvSpPr>
          <p:cNvPr id="6" name="Slide Number Placeholder 5"/>
          <p:cNvSpPr>
            <a:spLocks noGrp="1"/>
          </p:cNvSpPr>
          <p:nvPr>
            <p:ph type="sldNum" sz="quarter" idx="12"/>
          </p:nvPr>
        </p:nvSpPr>
        <p:spPr/>
        <p:txBody>
          <a:bodyPr/>
          <a:lstStyle/>
          <a:p>
            <a:fld id="{B4A4CC81-9B7B-4C14-B49A-33BFBC40901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F38FC0-3EB6-40D8-9E5E-71A16EB6B7B0}" type="datetime1">
              <a:rPr lang="en-US" smtClean="0"/>
              <a:t>21-Oct-15</a:t>
            </a:fld>
            <a:endParaRPr lang="en-US"/>
          </a:p>
        </p:txBody>
      </p:sp>
      <p:sp>
        <p:nvSpPr>
          <p:cNvPr id="5" name="Footer Placeholder 4"/>
          <p:cNvSpPr>
            <a:spLocks noGrp="1"/>
          </p:cNvSpPr>
          <p:nvPr>
            <p:ph type="ftr" sz="quarter" idx="11"/>
          </p:nvPr>
        </p:nvSpPr>
        <p:spPr/>
        <p:txBody>
          <a:bodyPr/>
          <a:lstStyle/>
          <a:p>
            <a:r>
              <a:rPr lang="en-US" smtClean="0"/>
              <a:t>26TH EDITION OF MOLE CONFERENCE</a:t>
            </a:r>
            <a:endParaRPr lang="en-US"/>
          </a:p>
        </p:txBody>
      </p:sp>
      <p:sp>
        <p:nvSpPr>
          <p:cNvPr id="6" name="Slide Number Placeholder 5"/>
          <p:cNvSpPr>
            <a:spLocks noGrp="1"/>
          </p:cNvSpPr>
          <p:nvPr>
            <p:ph type="sldNum" sz="quarter" idx="12"/>
          </p:nvPr>
        </p:nvSpPr>
        <p:spPr/>
        <p:txBody>
          <a:bodyPr/>
          <a:lstStyle/>
          <a:p>
            <a:fld id="{B4A4CC81-9B7B-4C14-B49A-33BFBC40901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BA7465B-5347-4C1B-9495-A2CC9C110CAB}" type="datetime1">
              <a:rPr lang="en-US" smtClean="0"/>
              <a:t>21-Oct-15</a:t>
            </a:fld>
            <a:endParaRPr lang="en-US"/>
          </a:p>
        </p:txBody>
      </p:sp>
      <p:sp>
        <p:nvSpPr>
          <p:cNvPr id="5" name="Footer Placeholder 4"/>
          <p:cNvSpPr>
            <a:spLocks noGrp="1"/>
          </p:cNvSpPr>
          <p:nvPr>
            <p:ph type="ftr" sz="quarter" idx="11"/>
          </p:nvPr>
        </p:nvSpPr>
        <p:spPr/>
        <p:txBody>
          <a:bodyPr/>
          <a:lstStyle/>
          <a:p>
            <a:r>
              <a:rPr lang="en-US" smtClean="0"/>
              <a:t>26TH EDITION OF MOLE CONFERENCE</a:t>
            </a:r>
            <a:endParaRPr lang="en-US"/>
          </a:p>
        </p:txBody>
      </p:sp>
      <p:sp>
        <p:nvSpPr>
          <p:cNvPr id="6" name="Slide Number Placeholder 5"/>
          <p:cNvSpPr>
            <a:spLocks noGrp="1"/>
          </p:cNvSpPr>
          <p:nvPr>
            <p:ph type="sldNum" sz="quarter" idx="12"/>
          </p:nvPr>
        </p:nvSpPr>
        <p:spPr/>
        <p:txBody>
          <a:bodyPr/>
          <a:lstStyle/>
          <a:p>
            <a:fld id="{B4A4CC81-9B7B-4C14-B49A-33BFBC40901B}"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86C86E-5F7D-4919-BAED-C7F7CB8B41DB}" type="datetime1">
              <a:rPr lang="en-US" smtClean="0"/>
              <a:t>21-Oct-15</a:t>
            </a:fld>
            <a:endParaRPr lang="en-US"/>
          </a:p>
        </p:txBody>
      </p:sp>
      <p:sp>
        <p:nvSpPr>
          <p:cNvPr id="5" name="Footer Placeholder 4"/>
          <p:cNvSpPr>
            <a:spLocks noGrp="1"/>
          </p:cNvSpPr>
          <p:nvPr>
            <p:ph type="ftr" sz="quarter" idx="11"/>
          </p:nvPr>
        </p:nvSpPr>
        <p:spPr/>
        <p:txBody>
          <a:bodyPr/>
          <a:lstStyle/>
          <a:p>
            <a:r>
              <a:rPr lang="en-US" smtClean="0"/>
              <a:t>26TH EDITION OF MOLE CONFERENCE</a:t>
            </a:r>
            <a:endParaRPr lang="en-US"/>
          </a:p>
        </p:txBody>
      </p:sp>
      <p:sp>
        <p:nvSpPr>
          <p:cNvPr id="6" name="Slide Number Placeholder 5"/>
          <p:cNvSpPr>
            <a:spLocks noGrp="1"/>
          </p:cNvSpPr>
          <p:nvPr>
            <p:ph type="sldNum" sz="quarter" idx="12"/>
          </p:nvPr>
        </p:nvSpPr>
        <p:spPr/>
        <p:txBody>
          <a:bodyPr/>
          <a:lstStyle/>
          <a:p>
            <a:fld id="{B4A4CC81-9B7B-4C14-B49A-33BFBC40901B}"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0E3048-5B47-4398-8192-F36DD71F339D}" type="datetime1">
              <a:rPr lang="en-US" smtClean="0"/>
              <a:t>21-Oct-15</a:t>
            </a:fld>
            <a:endParaRPr lang="en-US"/>
          </a:p>
        </p:txBody>
      </p:sp>
      <p:sp>
        <p:nvSpPr>
          <p:cNvPr id="5" name="Footer Placeholder 4"/>
          <p:cNvSpPr>
            <a:spLocks noGrp="1"/>
          </p:cNvSpPr>
          <p:nvPr>
            <p:ph type="ftr" sz="quarter" idx="11"/>
          </p:nvPr>
        </p:nvSpPr>
        <p:spPr/>
        <p:txBody>
          <a:bodyPr/>
          <a:lstStyle/>
          <a:p>
            <a:r>
              <a:rPr lang="en-US" smtClean="0"/>
              <a:t>26TH EDITION OF MOLE CONFERENCE</a:t>
            </a:r>
            <a:endParaRPr lang="en-US"/>
          </a:p>
        </p:txBody>
      </p:sp>
      <p:sp>
        <p:nvSpPr>
          <p:cNvPr id="6" name="Slide Number Placeholder 5"/>
          <p:cNvSpPr>
            <a:spLocks noGrp="1"/>
          </p:cNvSpPr>
          <p:nvPr>
            <p:ph type="sldNum" sz="quarter" idx="12"/>
          </p:nvPr>
        </p:nvSpPr>
        <p:spPr/>
        <p:txBody>
          <a:bodyPr/>
          <a:lstStyle/>
          <a:p>
            <a:fld id="{B4A4CC81-9B7B-4C14-B49A-33BFBC40901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047F317-9F3E-40F2-8471-8AA0FBF26CBB}" type="datetime1">
              <a:rPr lang="en-US" smtClean="0"/>
              <a:t>21-Oct-15</a:t>
            </a:fld>
            <a:endParaRPr lang="en-US"/>
          </a:p>
        </p:txBody>
      </p:sp>
      <p:sp>
        <p:nvSpPr>
          <p:cNvPr id="6" name="Footer Placeholder 5"/>
          <p:cNvSpPr>
            <a:spLocks noGrp="1"/>
          </p:cNvSpPr>
          <p:nvPr>
            <p:ph type="ftr" sz="quarter" idx="11"/>
          </p:nvPr>
        </p:nvSpPr>
        <p:spPr/>
        <p:txBody>
          <a:bodyPr/>
          <a:lstStyle/>
          <a:p>
            <a:r>
              <a:rPr lang="en-US" smtClean="0"/>
              <a:t>26TH EDITION OF MOLE CONFERENCE</a:t>
            </a:r>
            <a:endParaRPr lang="en-US"/>
          </a:p>
        </p:txBody>
      </p:sp>
      <p:sp>
        <p:nvSpPr>
          <p:cNvPr id="7" name="Slide Number Placeholder 6"/>
          <p:cNvSpPr>
            <a:spLocks noGrp="1"/>
          </p:cNvSpPr>
          <p:nvPr>
            <p:ph type="sldNum" sz="quarter" idx="12"/>
          </p:nvPr>
        </p:nvSpPr>
        <p:spPr/>
        <p:txBody>
          <a:bodyPr/>
          <a:lstStyle/>
          <a:p>
            <a:fld id="{B4A4CC81-9B7B-4C14-B49A-33BFBC40901B}"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3D0923-D404-4044-8692-BB42551DB1CD}" type="datetime1">
              <a:rPr lang="en-US" smtClean="0"/>
              <a:t>21-Oct-15</a:t>
            </a:fld>
            <a:endParaRPr lang="en-US"/>
          </a:p>
        </p:txBody>
      </p:sp>
      <p:sp>
        <p:nvSpPr>
          <p:cNvPr id="8" name="Footer Placeholder 7"/>
          <p:cNvSpPr>
            <a:spLocks noGrp="1"/>
          </p:cNvSpPr>
          <p:nvPr>
            <p:ph type="ftr" sz="quarter" idx="11"/>
          </p:nvPr>
        </p:nvSpPr>
        <p:spPr/>
        <p:txBody>
          <a:bodyPr/>
          <a:lstStyle/>
          <a:p>
            <a:r>
              <a:rPr lang="en-US" smtClean="0"/>
              <a:t>26TH EDITION OF MOLE CONFERENCE</a:t>
            </a:r>
            <a:endParaRPr lang="en-US"/>
          </a:p>
        </p:txBody>
      </p:sp>
      <p:sp>
        <p:nvSpPr>
          <p:cNvPr id="9" name="Slide Number Placeholder 8"/>
          <p:cNvSpPr>
            <a:spLocks noGrp="1"/>
          </p:cNvSpPr>
          <p:nvPr>
            <p:ph type="sldNum" sz="quarter" idx="12"/>
          </p:nvPr>
        </p:nvSpPr>
        <p:spPr/>
        <p:txBody>
          <a:bodyPr/>
          <a:lstStyle/>
          <a:p>
            <a:fld id="{B4A4CC81-9B7B-4C14-B49A-33BFBC40901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285A6A-4116-4C3B-83A3-B83AB72E9636}"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A24D7D2-7832-427D-BB72-A619E6A89555}" type="datetime1">
              <a:rPr lang="en-US" smtClean="0"/>
              <a:t>21-Oct-15</a:t>
            </a:fld>
            <a:endParaRPr lang="en-US"/>
          </a:p>
        </p:txBody>
      </p:sp>
      <p:sp>
        <p:nvSpPr>
          <p:cNvPr id="3" name="Footer Placeholder 2"/>
          <p:cNvSpPr>
            <a:spLocks noGrp="1"/>
          </p:cNvSpPr>
          <p:nvPr>
            <p:ph type="ftr" sz="quarter" idx="11"/>
          </p:nvPr>
        </p:nvSpPr>
        <p:spPr/>
        <p:txBody>
          <a:bodyPr/>
          <a:lstStyle/>
          <a:p>
            <a:r>
              <a:rPr lang="en-US" smtClean="0"/>
              <a:t>26TH EDITION OF MOLE CONFERENCE</a:t>
            </a:r>
            <a:endParaRPr lang="en-US"/>
          </a:p>
        </p:txBody>
      </p:sp>
      <p:sp>
        <p:nvSpPr>
          <p:cNvPr id="4" name="Slide Number Placeholder 3"/>
          <p:cNvSpPr>
            <a:spLocks noGrp="1"/>
          </p:cNvSpPr>
          <p:nvPr>
            <p:ph type="sldNum" sz="quarter" idx="12"/>
          </p:nvPr>
        </p:nvSpPr>
        <p:spPr/>
        <p:txBody>
          <a:bodyPr/>
          <a:lstStyle/>
          <a:p>
            <a:fld id="{B4A4CC81-9B7B-4C14-B49A-33BFBC40901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1613889-D27B-480E-B8A0-B4F66A725AAB}" type="datetime1">
              <a:rPr lang="en-US" smtClean="0"/>
              <a:t>21-Oct-15</a:t>
            </a:fld>
            <a:endParaRPr lang="en-US"/>
          </a:p>
        </p:txBody>
      </p:sp>
      <p:sp>
        <p:nvSpPr>
          <p:cNvPr id="6" name="Footer Placeholder 5"/>
          <p:cNvSpPr>
            <a:spLocks noGrp="1"/>
          </p:cNvSpPr>
          <p:nvPr>
            <p:ph type="ftr" sz="quarter" idx="11"/>
          </p:nvPr>
        </p:nvSpPr>
        <p:spPr/>
        <p:txBody>
          <a:bodyPr/>
          <a:lstStyle/>
          <a:p>
            <a:r>
              <a:rPr lang="en-US" smtClean="0"/>
              <a:t>26TH EDITION OF MOLE CONFERENCE</a:t>
            </a:r>
            <a:endParaRPr lang="en-US"/>
          </a:p>
        </p:txBody>
      </p:sp>
      <p:sp>
        <p:nvSpPr>
          <p:cNvPr id="7" name="Slide Number Placeholder 6"/>
          <p:cNvSpPr>
            <a:spLocks noGrp="1"/>
          </p:cNvSpPr>
          <p:nvPr>
            <p:ph type="sldNum" sz="quarter" idx="12"/>
          </p:nvPr>
        </p:nvSpPr>
        <p:spPr/>
        <p:txBody>
          <a:bodyPr/>
          <a:lstStyle/>
          <a:p>
            <a:fld id="{B4A4CC81-9B7B-4C14-B49A-33BFBC40901B}"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EDA9D-0ECD-40CB-8C52-99C574CF4075}" type="datetime1">
              <a:rPr lang="en-US" smtClean="0"/>
              <a:t>21-Oct-15</a:t>
            </a:fld>
            <a:endParaRPr lang="en-US"/>
          </a:p>
        </p:txBody>
      </p:sp>
      <p:sp>
        <p:nvSpPr>
          <p:cNvPr id="6" name="Footer Placeholder 5"/>
          <p:cNvSpPr>
            <a:spLocks noGrp="1"/>
          </p:cNvSpPr>
          <p:nvPr>
            <p:ph type="ftr" sz="quarter" idx="11"/>
          </p:nvPr>
        </p:nvSpPr>
        <p:spPr/>
        <p:txBody>
          <a:bodyPr/>
          <a:lstStyle/>
          <a:p>
            <a:r>
              <a:rPr lang="en-US" smtClean="0"/>
              <a:t>26TH EDITION OF MOLE CONFERENCE</a:t>
            </a:r>
            <a:endParaRPr lang="en-US"/>
          </a:p>
        </p:txBody>
      </p:sp>
      <p:sp>
        <p:nvSpPr>
          <p:cNvPr id="7" name="Slide Number Placeholder 6"/>
          <p:cNvSpPr>
            <a:spLocks noGrp="1"/>
          </p:cNvSpPr>
          <p:nvPr>
            <p:ph type="sldNum" sz="quarter" idx="12"/>
          </p:nvPr>
        </p:nvSpPr>
        <p:spPr/>
        <p:txBody>
          <a:bodyPr/>
          <a:lstStyle/>
          <a:p>
            <a:fld id="{B4A4CC81-9B7B-4C14-B49A-33BFBC40901B}"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0F6BC0D-B68A-4770-8C8D-F37BAD2AE3C5}" type="datetime1">
              <a:rPr lang="en-US" smtClean="0"/>
              <a:t>21-Oct-15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US" smtClean="0"/>
              <a:t>26TH EDITION OF MOLE CONFERENCE</a:t>
            </a:r>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4A4CC81-9B7B-4C14-B49A-33BFBC40901B}"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2362200"/>
          </a:xfrm>
        </p:spPr>
        <p:txBody>
          <a:bodyPr>
            <a:normAutofit/>
          </a:bodyPr>
          <a:lstStyle/>
          <a:p>
            <a:r>
              <a:rPr lang="en-US" sz="4000" dirty="0" smtClean="0"/>
              <a:t>A PRESENTATION ON </a:t>
            </a:r>
            <a:r>
              <a:rPr lang="en-US" sz="4000" dirty="0"/>
              <a:t>PUBLIC </a:t>
            </a:r>
            <a:r>
              <a:rPr lang="en-US" sz="4000" dirty="0" smtClean="0"/>
              <a:t>FINANCING OF SDGs (PROCESSES AND MECHANISMS IN GHANA)</a:t>
            </a:r>
            <a:endParaRPr lang="en-US" sz="4000" dirty="0"/>
          </a:p>
        </p:txBody>
      </p:sp>
      <p:sp>
        <p:nvSpPr>
          <p:cNvPr id="3" name="Subtitle 2"/>
          <p:cNvSpPr>
            <a:spLocks noGrp="1"/>
          </p:cNvSpPr>
          <p:nvPr>
            <p:ph type="subTitle" idx="1"/>
          </p:nvPr>
        </p:nvSpPr>
        <p:spPr>
          <a:xfrm>
            <a:off x="1371600" y="4343400"/>
            <a:ext cx="6400800" cy="1295399"/>
          </a:xfrm>
        </p:spPr>
        <p:txBody>
          <a:bodyPr/>
          <a:lstStyle/>
          <a:p>
            <a:r>
              <a:rPr lang="en-US" dirty="0" smtClean="0"/>
              <a:t>BY THOMAS APPIAGYEI</a:t>
            </a:r>
          </a:p>
          <a:p>
            <a:r>
              <a:rPr lang="en-US" dirty="0" smtClean="0"/>
              <a:t>MINISTRY OF FINANCE</a:t>
            </a:r>
            <a:endParaRPr lang="en-US" dirty="0"/>
          </a:p>
        </p:txBody>
      </p:sp>
    </p:spTree>
    <p:extLst>
      <p:ext uri="{BB962C8B-B14F-4D97-AF65-F5344CB8AC3E}">
        <p14:creationId xmlns:p14="http://schemas.microsoft.com/office/powerpoint/2010/main" val="238485086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828800"/>
            <a:ext cx="8686799" cy="4297363"/>
          </a:xfrm>
        </p:spPr>
        <p:txBody>
          <a:bodyPr/>
          <a:lstStyle/>
          <a:p>
            <a:pPr marL="0" indent="0">
              <a:buNone/>
            </a:pPr>
            <a:r>
              <a:rPr lang="en-US" dirty="0" smtClean="0"/>
              <a:t> 	LMIC $1,006 – $3,975. Ghana’ s per capita income $1,570 </a:t>
            </a:r>
          </a:p>
          <a:p>
            <a:r>
              <a:rPr lang="en-US" dirty="0" smtClean="0"/>
              <a:t>Loss of access to highly concessional </a:t>
            </a:r>
            <a:r>
              <a:rPr lang="en-US" dirty="0"/>
              <a:t>loans </a:t>
            </a:r>
            <a:r>
              <a:rPr lang="en-US" dirty="0" smtClean="0"/>
              <a:t>(long grace periods and extremely low interest rate) from International Development Association (IDA) of the World Bank &amp; </a:t>
            </a:r>
            <a:r>
              <a:rPr lang="en-US" dirty="0" err="1" smtClean="0"/>
              <a:t>AfDB</a:t>
            </a:r>
            <a:r>
              <a:rPr lang="en-US" dirty="0" smtClean="0"/>
              <a:t>;</a:t>
            </a:r>
          </a:p>
          <a:p>
            <a:r>
              <a:rPr lang="en-US" dirty="0"/>
              <a:t>Loss of IDA funds;</a:t>
            </a:r>
          </a:p>
          <a:p>
            <a:r>
              <a:rPr lang="en-US" dirty="0" smtClean="0"/>
              <a:t>Reduction in MDBS support which so far contributed over $2b to the country’s </a:t>
            </a:r>
            <a:r>
              <a:rPr lang="en-US" smtClean="0"/>
              <a:t>budget; and</a:t>
            </a:r>
            <a:endParaRPr lang="en-US" dirty="0" smtClean="0"/>
          </a:p>
          <a:p>
            <a:r>
              <a:rPr lang="en-US" dirty="0" smtClean="0"/>
              <a:t>Exit or Graduation Plans underway for the country to bear full cost. E.g. GAVI, Global Fund.</a:t>
            </a:r>
            <a:endParaRPr lang="en-US" dirty="0"/>
          </a:p>
        </p:txBody>
      </p:sp>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10</a:t>
            </a:fld>
            <a:endParaRPr lang="en-US"/>
          </a:p>
        </p:txBody>
      </p:sp>
      <p:sp>
        <p:nvSpPr>
          <p:cNvPr id="6" name="Title 5"/>
          <p:cNvSpPr>
            <a:spLocks noGrp="1"/>
          </p:cNvSpPr>
          <p:nvPr>
            <p:ph type="title"/>
          </p:nvPr>
        </p:nvSpPr>
        <p:spPr/>
        <p:txBody>
          <a:bodyPr>
            <a:normAutofit fontScale="90000"/>
          </a:bodyPr>
          <a:lstStyle/>
          <a:p>
            <a:r>
              <a:rPr lang="en-US" dirty="0" smtClean="0"/>
              <a:t>Implications of Ghana’s Lower Middle Income Status</a:t>
            </a:r>
            <a:endParaRPr lang="en-US" dirty="0"/>
          </a:p>
        </p:txBody>
      </p:sp>
    </p:spTree>
    <p:extLst>
      <p:ext uri="{BB962C8B-B14F-4D97-AF65-F5344CB8AC3E}">
        <p14:creationId xmlns:p14="http://schemas.microsoft.com/office/powerpoint/2010/main" val="286430943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435360880"/>
              </p:ext>
            </p:extLst>
          </p:nvPr>
        </p:nvGraphicFramePr>
        <p:xfrm>
          <a:off x="304798" y="1219200"/>
          <a:ext cx="8610604" cy="4925762"/>
        </p:xfrm>
        <a:graphic>
          <a:graphicData uri="http://schemas.openxmlformats.org/drawingml/2006/table">
            <a:tbl>
              <a:tblPr firstRow="1" bandRow="1">
                <a:tableStyleId>{5C22544A-7EE6-4342-B048-85BDC9FD1C3A}</a:tableStyleId>
              </a:tblPr>
              <a:tblGrid>
                <a:gridCol w="1219202"/>
                <a:gridCol w="2362200"/>
                <a:gridCol w="2438400"/>
                <a:gridCol w="2590802"/>
              </a:tblGrid>
              <a:tr h="719522">
                <a:tc>
                  <a:txBody>
                    <a:bodyPr/>
                    <a:lstStyle/>
                    <a:p>
                      <a:r>
                        <a:rPr lang="en-US" dirty="0" smtClean="0"/>
                        <a:t>YEAR</a:t>
                      </a:r>
                      <a:endParaRPr lang="en-US" dirty="0"/>
                    </a:p>
                  </a:txBody>
                  <a:tcPr/>
                </a:tc>
                <a:tc>
                  <a:txBody>
                    <a:bodyPr/>
                    <a:lstStyle/>
                    <a:p>
                      <a:r>
                        <a:rPr lang="en-US" dirty="0" smtClean="0"/>
                        <a:t>RURAL WATER</a:t>
                      </a:r>
                      <a:endParaRPr lang="en-US" dirty="0"/>
                    </a:p>
                  </a:txBody>
                  <a:tcPr/>
                </a:tc>
                <a:tc>
                  <a:txBody>
                    <a:bodyPr/>
                    <a:lstStyle/>
                    <a:p>
                      <a:r>
                        <a:rPr lang="en-US" dirty="0" smtClean="0"/>
                        <a:t>URBAN WATER</a:t>
                      </a:r>
                      <a:endParaRPr lang="en-US" dirty="0"/>
                    </a:p>
                  </a:txBody>
                  <a:tcPr/>
                </a:tc>
                <a:tc>
                  <a:txBody>
                    <a:bodyPr/>
                    <a:lstStyle/>
                    <a:p>
                      <a:r>
                        <a:rPr lang="en-US" dirty="0" smtClean="0"/>
                        <a:t>SMALL TOWN WATER &amp; SANITATION</a:t>
                      </a:r>
                      <a:endParaRPr lang="en-US" dirty="0"/>
                    </a:p>
                  </a:txBody>
                  <a:tcPr/>
                </a:tc>
              </a:tr>
              <a:tr h="4111556">
                <a:tc>
                  <a:txBody>
                    <a:bodyPr/>
                    <a:lstStyle/>
                    <a:p>
                      <a:r>
                        <a:rPr lang="en-US" dirty="0" smtClean="0"/>
                        <a:t>2011</a:t>
                      </a:r>
                      <a:endParaRPr lang="en-US" dirty="0"/>
                    </a:p>
                  </a:txBody>
                  <a:tcPr/>
                </a:tc>
                <a:tc>
                  <a:txBody>
                    <a:bodyPr/>
                    <a:lstStyle/>
                    <a:p>
                      <a:endParaRPr lang="en-US"/>
                    </a:p>
                  </a:txBody>
                  <a:tcPr/>
                </a:tc>
                <a:tc>
                  <a:txBody>
                    <a:bodyPr/>
                    <a:lstStyle/>
                    <a:p>
                      <a:endParaRPr lang="en-US" dirty="0"/>
                    </a:p>
                  </a:txBody>
                  <a:tcPr/>
                </a:tc>
                <a:tc>
                  <a:txBody>
                    <a:bodyPr/>
                    <a:lstStyle/>
                    <a:p>
                      <a:pPr marL="285750" indent="-285750">
                        <a:buFont typeface="Wingdings" pitchFamily="2" charset="2"/>
                        <a:buChar char="§"/>
                      </a:pPr>
                      <a:r>
                        <a:rPr lang="en-US" dirty="0" smtClean="0"/>
                        <a:t>670 Boreholes</a:t>
                      </a:r>
                    </a:p>
                    <a:p>
                      <a:pPr marL="285750" indent="-285750">
                        <a:buFont typeface="Wingdings" pitchFamily="2" charset="2"/>
                        <a:buChar char="§"/>
                      </a:pPr>
                      <a:r>
                        <a:rPr lang="en-US" dirty="0" smtClean="0"/>
                        <a:t>20 Hand-dug wells</a:t>
                      </a:r>
                    </a:p>
                    <a:p>
                      <a:pPr marL="285750" indent="-285750">
                        <a:buFont typeface="Wingdings" pitchFamily="2" charset="2"/>
                        <a:buChar char="§"/>
                      </a:pPr>
                      <a:r>
                        <a:rPr lang="en-US" dirty="0" smtClean="0"/>
                        <a:t>Asante </a:t>
                      </a:r>
                      <a:r>
                        <a:rPr lang="en-US" dirty="0" err="1" smtClean="0"/>
                        <a:t>Akim</a:t>
                      </a:r>
                      <a:r>
                        <a:rPr lang="en-US" dirty="0" smtClean="0"/>
                        <a:t> South</a:t>
                      </a:r>
                    </a:p>
                    <a:p>
                      <a:pPr marL="285750" indent="-285750">
                        <a:buFont typeface="Wingdings" pitchFamily="2" charset="2"/>
                        <a:buChar char="§"/>
                      </a:pPr>
                      <a:r>
                        <a:rPr lang="en-US" dirty="0" err="1" smtClean="0"/>
                        <a:t>Afigya</a:t>
                      </a:r>
                      <a:r>
                        <a:rPr lang="en-US" dirty="0" smtClean="0"/>
                        <a:t> </a:t>
                      </a:r>
                      <a:r>
                        <a:rPr lang="en-US" dirty="0" err="1" smtClean="0"/>
                        <a:t>Kwabre</a:t>
                      </a:r>
                      <a:endParaRPr lang="en-US" dirty="0" smtClean="0"/>
                    </a:p>
                    <a:p>
                      <a:pPr marL="0" indent="0">
                        <a:buFont typeface="Arial" pitchFamily="34" charset="0"/>
                        <a:buNone/>
                      </a:pPr>
                      <a:r>
                        <a:rPr lang="en-US" dirty="0" smtClean="0"/>
                        <a:t>CWSA constructed:</a:t>
                      </a:r>
                    </a:p>
                    <a:p>
                      <a:pPr marL="285750" indent="-285750">
                        <a:buFont typeface="Arial" pitchFamily="34" charset="0"/>
                        <a:buChar char="•"/>
                      </a:pPr>
                      <a:r>
                        <a:rPr lang="en-US" dirty="0" smtClean="0"/>
                        <a:t>2,541 VIP latrines</a:t>
                      </a:r>
                    </a:p>
                    <a:p>
                      <a:pPr marL="285750" indent="-285750">
                        <a:buFont typeface="Arial" pitchFamily="34" charset="0"/>
                        <a:buChar char="•"/>
                      </a:pPr>
                      <a:r>
                        <a:rPr lang="en-US" dirty="0" smtClean="0"/>
                        <a:t>72 KVIPs</a:t>
                      </a:r>
                    </a:p>
                    <a:p>
                      <a:pPr marL="285750" indent="-285750">
                        <a:buFont typeface="Arial" pitchFamily="34" charset="0"/>
                        <a:buChar char="•"/>
                      </a:pPr>
                      <a:r>
                        <a:rPr lang="en-US" dirty="0" smtClean="0"/>
                        <a:t>232 Institutional latrines</a:t>
                      </a:r>
                    </a:p>
                    <a:p>
                      <a:pPr marL="285750" indent="-285750">
                        <a:buFont typeface="Arial" pitchFamily="34" charset="0"/>
                        <a:buChar char="•"/>
                      </a:pPr>
                      <a:r>
                        <a:rPr lang="en-US" dirty="0" smtClean="0"/>
                        <a:t>7,194 household latrines</a:t>
                      </a:r>
                    </a:p>
                    <a:p>
                      <a:pPr marL="285750" indent="-285750">
                        <a:buFont typeface="Arial" pitchFamily="34" charset="0"/>
                        <a:buChar char="•"/>
                      </a:pPr>
                      <a:r>
                        <a:rPr lang="en-US" dirty="0" smtClean="0"/>
                        <a:t>618 </a:t>
                      </a:r>
                      <a:r>
                        <a:rPr lang="en-US" dirty="0" err="1" smtClean="0"/>
                        <a:t>mechanised</a:t>
                      </a:r>
                      <a:r>
                        <a:rPr lang="en-US" dirty="0" smtClean="0"/>
                        <a:t> boreholes</a:t>
                      </a:r>
                    </a:p>
                    <a:p>
                      <a:pPr marL="285750" indent="-285750">
                        <a:buFont typeface="Arial" pitchFamily="34" charset="0"/>
                        <a:buChar char="•"/>
                      </a:pPr>
                      <a:r>
                        <a:rPr lang="en-US" dirty="0" smtClean="0"/>
                        <a:t>36 rain water harvesting schemes</a:t>
                      </a:r>
                    </a:p>
                  </a:txBody>
                  <a:tcPr/>
                </a:tc>
              </a:tr>
            </a:tbl>
          </a:graphicData>
        </a:graphic>
      </p:graphicFrame>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11</a:t>
            </a:fld>
            <a:endParaRPr lang="en-US"/>
          </a:p>
        </p:txBody>
      </p:sp>
      <p:sp>
        <p:nvSpPr>
          <p:cNvPr id="6" name="Title 5"/>
          <p:cNvSpPr>
            <a:spLocks noGrp="1"/>
          </p:cNvSpPr>
          <p:nvPr>
            <p:ph type="title"/>
          </p:nvPr>
        </p:nvSpPr>
        <p:spPr>
          <a:xfrm>
            <a:off x="457200" y="152400"/>
            <a:ext cx="8229600" cy="1143000"/>
          </a:xfrm>
        </p:spPr>
        <p:txBody>
          <a:bodyPr>
            <a:normAutofit/>
          </a:bodyPr>
          <a:lstStyle/>
          <a:p>
            <a:r>
              <a:rPr lang="en-US" sz="2800" b="1" dirty="0" smtClean="0"/>
              <a:t>PUBLIC FINANCED WATER AND SANITATION PROJECTS</a:t>
            </a:r>
            <a:endParaRPr lang="en-US" sz="2800" b="1" dirty="0"/>
          </a:p>
        </p:txBody>
      </p:sp>
    </p:spTree>
    <p:extLst>
      <p:ext uri="{BB962C8B-B14F-4D97-AF65-F5344CB8AC3E}">
        <p14:creationId xmlns:p14="http://schemas.microsoft.com/office/powerpoint/2010/main" val="40480240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248888517"/>
              </p:ext>
            </p:extLst>
          </p:nvPr>
        </p:nvGraphicFramePr>
        <p:xfrm>
          <a:off x="228598" y="1524000"/>
          <a:ext cx="8686804" cy="4297680"/>
        </p:xfrm>
        <a:graphic>
          <a:graphicData uri="http://schemas.openxmlformats.org/drawingml/2006/table">
            <a:tbl>
              <a:tblPr firstRow="1" bandRow="1">
                <a:tableStyleId>{5C22544A-7EE6-4342-B048-85BDC9FD1C3A}</a:tableStyleId>
              </a:tblPr>
              <a:tblGrid>
                <a:gridCol w="1295402"/>
                <a:gridCol w="1905000"/>
                <a:gridCol w="1828800"/>
                <a:gridCol w="3657602"/>
              </a:tblGrid>
              <a:tr h="370840">
                <a:tc>
                  <a:txBody>
                    <a:bodyPr/>
                    <a:lstStyle/>
                    <a:p>
                      <a:r>
                        <a:rPr lang="en-US" dirty="0" smtClean="0"/>
                        <a:t>YEAR</a:t>
                      </a:r>
                      <a:endParaRPr lang="en-US" dirty="0"/>
                    </a:p>
                  </a:txBody>
                  <a:tcPr/>
                </a:tc>
                <a:tc>
                  <a:txBody>
                    <a:bodyPr/>
                    <a:lstStyle/>
                    <a:p>
                      <a:r>
                        <a:rPr lang="en-US" dirty="0" smtClean="0"/>
                        <a:t>RURAL WATER</a:t>
                      </a:r>
                      <a:endParaRPr lang="en-US" dirty="0"/>
                    </a:p>
                  </a:txBody>
                  <a:tcPr/>
                </a:tc>
                <a:tc>
                  <a:txBody>
                    <a:bodyPr/>
                    <a:lstStyle/>
                    <a:p>
                      <a:r>
                        <a:rPr lang="en-US" dirty="0" smtClean="0"/>
                        <a:t>PERI-URBAN WATER</a:t>
                      </a:r>
                      <a:endParaRPr lang="en-US" dirty="0"/>
                    </a:p>
                  </a:txBody>
                  <a:tcPr/>
                </a:tc>
                <a:tc>
                  <a:txBody>
                    <a:bodyPr/>
                    <a:lstStyle/>
                    <a:p>
                      <a:r>
                        <a:rPr lang="en-US" dirty="0" smtClean="0"/>
                        <a:t>SMALL TOWN WATER </a:t>
                      </a:r>
                      <a:r>
                        <a:rPr lang="en-US" baseline="0" dirty="0" smtClean="0"/>
                        <a:t> SUPPLIES SYSTEMS</a:t>
                      </a:r>
                      <a:endParaRPr lang="en-US" dirty="0"/>
                    </a:p>
                  </a:txBody>
                  <a:tcPr/>
                </a:tc>
              </a:tr>
              <a:tr h="370840">
                <a:tc>
                  <a:txBody>
                    <a:bodyPr/>
                    <a:lstStyle/>
                    <a:p>
                      <a:r>
                        <a:rPr lang="en-US" dirty="0" smtClean="0"/>
                        <a:t>2012</a:t>
                      </a:r>
                      <a:endParaRPr lang="en-US" dirty="0"/>
                    </a:p>
                  </a:txBody>
                  <a:tcPr/>
                </a:tc>
                <a:tc>
                  <a:txBody>
                    <a:bodyPr/>
                    <a:lstStyle/>
                    <a:p>
                      <a:endParaRPr lang="en-US"/>
                    </a:p>
                  </a:txBody>
                  <a:tcPr/>
                </a:tc>
                <a:tc>
                  <a:txBody>
                    <a:bodyPr/>
                    <a:lstStyle/>
                    <a:p>
                      <a:pPr marL="285750" indent="-285750">
                        <a:buFont typeface="Wingdings" pitchFamily="2" charset="2"/>
                        <a:buChar char="Ø"/>
                      </a:pPr>
                      <a:r>
                        <a:rPr lang="en-US" dirty="0" smtClean="0"/>
                        <a:t>550 boreholes, drilled and fitted with hand pumps;</a:t>
                      </a:r>
                    </a:p>
                    <a:p>
                      <a:pPr marL="285750" indent="-285750">
                        <a:buFont typeface="Wingdings" pitchFamily="2" charset="2"/>
                        <a:buChar char="Ø"/>
                      </a:pPr>
                      <a:r>
                        <a:rPr lang="en-US" dirty="0" smtClean="0"/>
                        <a:t>15 Small town piped system</a:t>
                      </a:r>
                      <a:endParaRPr lang="en-US" dirty="0"/>
                    </a:p>
                  </a:txBody>
                  <a:tcPr/>
                </a:tc>
                <a:tc>
                  <a:txBody>
                    <a:bodyPr/>
                    <a:lstStyle/>
                    <a:p>
                      <a:pPr marL="285750" indent="-285750">
                        <a:buFont typeface="Wingdings" pitchFamily="2" charset="2"/>
                        <a:buChar char="q"/>
                      </a:pPr>
                      <a:r>
                        <a:rPr lang="en-US" dirty="0" smtClean="0"/>
                        <a:t>Bole</a:t>
                      </a:r>
                    </a:p>
                    <a:p>
                      <a:pPr marL="285750" indent="-285750">
                        <a:buFont typeface="Wingdings" pitchFamily="2" charset="2"/>
                        <a:buChar char="q"/>
                      </a:pPr>
                      <a:r>
                        <a:rPr lang="en-US" dirty="0" err="1" smtClean="0"/>
                        <a:t>Bimbilla</a:t>
                      </a:r>
                      <a:endParaRPr lang="en-US" dirty="0" smtClean="0"/>
                    </a:p>
                    <a:p>
                      <a:pPr marL="285750" indent="-285750">
                        <a:buFont typeface="Wingdings" pitchFamily="2" charset="2"/>
                        <a:buChar char="q"/>
                      </a:pPr>
                      <a:r>
                        <a:rPr lang="en-US" dirty="0" err="1" smtClean="0"/>
                        <a:t>Chereponi</a:t>
                      </a:r>
                      <a:endParaRPr lang="en-US" dirty="0" smtClean="0"/>
                    </a:p>
                    <a:p>
                      <a:pPr marL="285750" indent="-285750">
                        <a:buFont typeface="Wingdings" pitchFamily="2" charset="2"/>
                        <a:buChar char="q"/>
                      </a:pPr>
                      <a:r>
                        <a:rPr lang="en-US" dirty="0" err="1" smtClean="0"/>
                        <a:t>Daboya</a:t>
                      </a:r>
                      <a:endParaRPr lang="en-US" dirty="0" smtClean="0"/>
                    </a:p>
                    <a:p>
                      <a:pPr marL="285750" indent="-285750">
                        <a:buFont typeface="Wingdings" pitchFamily="2" charset="2"/>
                        <a:buChar char="q"/>
                      </a:pPr>
                      <a:r>
                        <a:rPr lang="en-US" dirty="0" err="1" smtClean="0"/>
                        <a:t>Gambage</a:t>
                      </a:r>
                      <a:endParaRPr lang="en-US" dirty="0" smtClean="0"/>
                    </a:p>
                    <a:p>
                      <a:pPr marL="285750" indent="-285750">
                        <a:buFont typeface="Wingdings" pitchFamily="2" charset="2"/>
                        <a:buChar char="q"/>
                      </a:pPr>
                      <a:r>
                        <a:rPr lang="en-US" dirty="0" err="1" smtClean="0"/>
                        <a:t>Walewale</a:t>
                      </a:r>
                      <a:endParaRPr lang="en-US" dirty="0" smtClean="0"/>
                    </a:p>
                    <a:p>
                      <a:pPr marL="285750" indent="-285750">
                        <a:buFont typeface="Wingdings" pitchFamily="2" charset="2"/>
                        <a:buChar char="q"/>
                      </a:pPr>
                      <a:r>
                        <a:rPr lang="en-US" dirty="0" err="1" smtClean="0"/>
                        <a:t>Salaga</a:t>
                      </a:r>
                      <a:endParaRPr lang="en-US" dirty="0" smtClean="0"/>
                    </a:p>
                    <a:p>
                      <a:pPr marL="285750" indent="-285750">
                        <a:buFont typeface="Wingdings" pitchFamily="2" charset="2"/>
                        <a:buChar char="q"/>
                      </a:pPr>
                      <a:r>
                        <a:rPr lang="en-US" dirty="0" err="1" smtClean="0"/>
                        <a:t>Gushiegu</a:t>
                      </a:r>
                      <a:endParaRPr lang="en-US" dirty="0" smtClean="0"/>
                    </a:p>
                    <a:p>
                      <a:pPr marL="285750" indent="-285750">
                        <a:buFont typeface="Wingdings" pitchFamily="2" charset="2"/>
                        <a:buChar char="q"/>
                      </a:pPr>
                      <a:r>
                        <a:rPr lang="en-US" dirty="0" err="1" smtClean="0"/>
                        <a:t>Nalerigu</a:t>
                      </a:r>
                      <a:endParaRPr lang="en-US" dirty="0" smtClean="0"/>
                    </a:p>
                    <a:p>
                      <a:pPr marL="285750" indent="-285750">
                        <a:buFont typeface="Wingdings" pitchFamily="2" charset="2"/>
                        <a:buChar char="q"/>
                      </a:pPr>
                      <a:r>
                        <a:rPr lang="en-US" dirty="0" err="1" smtClean="0"/>
                        <a:t>Saboba</a:t>
                      </a:r>
                      <a:endParaRPr lang="en-US" dirty="0" smtClean="0"/>
                    </a:p>
                    <a:p>
                      <a:pPr marL="285750" indent="-285750">
                        <a:buFont typeface="Wingdings" pitchFamily="2" charset="2"/>
                        <a:buChar char="q"/>
                      </a:pPr>
                      <a:r>
                        <a:rPr lang="en-US" dirty="0" err="1" smtClean="0"/>
                        <a:t>Tinga</a:t>
                      </a:r>
                      <a:r>
                        <a:rPr lang="en-US" baseline="0" dirty="0" smtClean="0"/>
                        <a:t> </a:t>
                      </a:r>
                    </a:p>
                    <a:p>
                      <a:pPr marL="285750" indent="-285750">
                        <a:buFont typeface="Wingdings" pitchFamily="2" charset="2"/>
                        <a:buChar char="q"/>
                      </a:pPr>
                      <a:r>
                        <a:rPr lang="en-US" baseline="0" dirty="0" err="1" smtClean="0"/>
                        <a:t>Wulensi</a:t>
                      </a:r>
                      <a:endParaRPr lang="en-US" baseline="0" dirty="0" smtClean="0"/>
                    </a:p>
                    <a:p>
                      <a:pPr marL="285750" indent="-285750">
                        <a:buFont typeface="Wingdings" pitchFamily="2" charset="2"/>
                        <a:buChar char="q"/>
                      </a:pPr>
                      <a:r>
                        <a:rPr lang="en-US" baseline="0" dirty="0" err="1" smtClean="0"/>
                        <a:t>Zabzugu</a:t>
                      </a:r>
                      <a:endParaRPr lang="en-US" dirty="0"/>
                    </a:p>
                  </a:txBody>
                  <a:tcPr/>
                </a:tc>
              </a:tr>
            </a:tbl>
          </a:graphicData>
        </a:graphic>
      </p:graphicFrame>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12</a:t>
            </a:fld>
            <a:endParaRPr lang="en-US"/>
          </a:p>
        </p:txBody>
      </p:sp>
      <p:sp>
        <p:nvSpPr>
          <p:cNvPr id="6" name="Title 5"/>
          <p:cNvSpPr>
            <a:spLocks noGrp="1"/>
          </p:cNvSpPr>
          <p:nvPr>
            <p:ph type="title"/>
          </p:nvPr>
        </p:nvSpPr>
        <p:spPr/>
        <p:txBody>
          <a:bodyPr>
            <a:normAutofit/>
          </a:bodyPr>
          <a:lstStyle/>
          <a:p>
            <a:r>
              <a:rPr lang="en-US" sz="2800" b="1" dirty="0"/>
              <a:t>PUBLIC FINANCED WATER AND SANITATION PROJECTS</a:t>
            </a:r>
          </a:p>
        </p:txBody>
      </p:sp>
    </p:spTree>
    <p:extLst>
      <p:ext uri="{BB962C8B-B14F-4D97-AF65-F5344CB8AC3E}">
        <p14:creationId xmlns:p14="http://schemas.microsoft.com/office/powerpoint/2010/main" val="355834289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958618370"/>
              </p:ext>
            </p:extLst>
          </p:nvPr>
        </p:nvGraphicFramePr>
        <p:xfrm>
          <a:off x="228600" y="1371600"/>
          <a:ext cx="8686800" cy="4389120"/>
        </p:xfrm>
        <a:graphic>
          <a:graphicData uri="http://schemas.openxmlformats.org/drawingml/2006/table">
            <a:tbl>
              <a:tblPr firstRow="1" bandRow="1">
                <a:tableStyleId>{5C22544A-7EE6-4342-B048-85BDC9FD1C3A}</a:tableStyleId>
              </a:tblPr>
              <a:tblGrid>
                <a:gridCol w="1066800"/>
                <a:gridCol w="2438400"/>
                <a:gridCol w="2514600"/>
                <a:gridCol w="2667000"/>
              </a:tblGrid>
              <a:tr h="370840">
                <a:tc>
                  <a:txBody>
                    <a:bodyPr/>
                    <a:lstStyle/>
                    <a:p>
                      <a:r>
                        <a:rPr lang="en-US" dirty="0" smtClean="0"/>
                        <a:t>YEAR</a:t>
                      </a:r>
                      <a:endParaRPr lang="en-US" dirty="0"/>
                    </a:p>
                  </a:txBody>
                  <a:tcPr/>
                </a:tc>
                <a:tc>
                  <a:txBody>
                    <a:bodyPr/>
                    <a:lstStyle/>
                    <a:p>
                      <a:r>
                        <a:rPr lang="en-US" dirty="0" smtClean="0"/>
                        <a:t>RURAL WATER</a:t>
                      </a:r>
                      <a:endParaRPr lang="en-US" dirty="0"/>
                    </a:p>
                  </a:txBody>
                  <a:tcPr/>
                </a:tc>
                <a:tc>
                  <a:txBody>
                    <a:bodyPr/>
                    <a:lstStyle/>
                    <a:p>
                      <a:r>
                        <a:rPr lang="en-US" dirty="0" smtClean="0"/>
                        <a:t>URBAN WATER</a:t>
                      </a:r>
                      <a:endParaRPr lang="en-US" dirty="0"/>
                    </a:p>
                  </a:txBody>
                  <a:tcPr/>
                </a:tc>
                <a:tc>
                  <a:txBody>
                    <a:bodyPr/>
                    <a:lstStyle/>
                    <a:p>
                      <a:r>
                        <a:rPr lang="en-US" dirty="0" smtClean="0"/>
                        <a:t>SMALL TOWN WATER &amp; SANITATION</a:t>
                      </a:r>
                      <a:endParaRPr lang="en-US" dirty="0"/>
                    </a:p>
                  </a:txBody>
                  <a:tcPr/>
                </a:tc>
              </a:tr>
              <a:tr h="370840">
                <a:tc>
                  <a:txBody>
                    <a:bodyPr/>
                    <a:lstStyle/>
                    <a:p>
                      <a:r>
                        <a:rPr lang="en-US" dirty="0" smtClean="0"/>
                        <a:t>2013</a:t>
                      </a:r>
                      <a:endParaRPr lang="en-US" dirty="0"/>
                    </a:p>
                  </a:txBody>
                  <a:tcPr/>
                </a:tc>
                <a:tc>
                  <a:txBody>
                    <a:bodyPr/>
                    <a:lstStyle/>
                    <a:p>
                      <a:endParaRPr lang="en-US"/>
                    </a:p>
                  </a:txBody>
                  <a:tcPr/>
                </a:tc>
                <a:tc>
                  <a:txBody>
                    <a:bodyPr/>
                    <a:lstStyle/>
                    <a:p>
                      <a:r>
                        <a:rPr lang="en-US" dirty="0" err="1" smtClean="0"/>
                        <a:t>Barekese</a:t>
                      </a:r>
                      <a:endParaRPr lang="en-US" dirty="0" smtClean="0"/>
                    </a:p>
                    <a:p>
                      <a:r>
                        <a:rPr lang="en-US" dirty="0" err="1" smtClean="0"/>
                        <a:t>Kpong</a:t>
                      </a:r>
                      <a:endParaRPr lang="en-US" dirty="0" smtClean="0"/>
                    </a:p>
                    <a:p>
                      <a:r>
                        <a:rPr lang="en-US" dirty="0" err="1" smtClean="0"/>
                        <a:t>Essakyir</a:t>
                      </a:r>
                      <a:endParaRPr lang="en-US" dirty="0" smtClean="0"/>
                    </a:p>
                    <a:p>
                      <a:r>
                        <a:rPr lang="en-US" dirty="0" err="1" smtClean="0"/>
                        <a:t>Mampong</a:t>
                      </a:r>
                      <a:endParaRPr lang="en-US" dirty="0" smtClean="0"/>
                    </a:p>
                    <a:p>
                      <a:r>
                        <a:rPr lang="en-US" dirty="0" err="1" smtClean="0"/>
                        <a:t>Wa</a:t>
                      </a:r>
                      <a:endParaRPr lang="en-US" dirty="0" smtClean="0"/>
                    </a:p>
                    <a:p>
                      <a:r>
                        <a:rPr lang="en-US" dirty="0" err="1" smtClean="0"/>
                        <a:t>Suhum</a:t>
                      </a:r>
                      <a:endParaRPr lang="en-US" dirty="0"/>
                    </a:p>
                  </a:txBody>
                  <a:tcPr/>
                </a:tc>
                <a:tc>
                  <a:txBody>
                    <a:bodyPr/>
                    <a:lstStyle/>
                    <a:p>
                      <a:r>
                        <a:rPr lang="en-US" dirty="0" err="1" smtClean="0"/>
                        <a:t>Osenase</a:t>
                      </a:r>
                      <a:endParaRPr lang="en-US" dirty="0" smtClean="0"/>
                    </a:p>
                    <a:p>
                      <a:r>
                        <a:rPr lang="en-US" dirty="0" err="1" smtClean="0"/>
                        <a:t>Kibi</a:t>
                      </a:r>
                      <a:endParaRPr lang="en-US" dirty="0" smtClean="0"/>
                    </a:p>
                    <a:p>
                      <a:r>
                        <a:rPr lang="en-US" dirty="0" err="1" smtClean="0"/>
                        <a:t>Anyinam</a:t>
                      </a:r>
                      <a:endParaRPr lang="en-US" dirty="0" smtClean="0"/>
                    </a:p>
                    <a:p>
                      <a:r>
                        <a:rPr lang="en-US" dirty="0" err="1" smtClean="0"/>
                        <a:t>Apedwa</a:t>
                      </a:r>
                      <a:endParaRPr lang="en-US" dirty="0" smtClean="0"/>
                    </a:p>
                    <a:p>
                      <a:r>
                        <a:rPr lang="en-US" dirty="0" err="1" smtClean="0"/>
                        <a:t>Kwabeng</a:t>
                      </a:r>
                      <a:endParaRPr lang="en-US" dirty="0"/>
                    </a:p>
                  </a:txBody>
                  <a:tcPr/>
                </a:tc>
              </a:tr>
              <a:tr h="370840">
                <a:tc>
                  <a:txBody>
                    <a:bodyPr/>
                    <a:lstStyle/>
                    <a:p>
                      <a:endParaRPr lang="en-US" dirty="0"/>
                    </a:p>
                  </a:txBody>
                  <a:tcPr/>
                </a:tc>
                <a:tc>
                  <a:txBody>
                    <a:bodyPr/>
                    <a:lstStyle/>
                    <a:p>
                      <a:endParaRPr lang="en-US"/>
                    </a:p>
                  </a:txBody>
                  <a:tcPr/>
                </a:tc>
                <a:tc>
                  <a:txBody>
                    <a:bodyPr/>
                    <a:lstStyle/>
                    <a:p>
                      <a:endParaRPr lang="en-US" dirty="0"/>
                    </a:p>
                  </a:txBody>
                  <a:tcPr/>
                </a:tc>
                <a:tc>
                  <a:txBody>
                    <a:bodyPr/>
                    <a:lstStyle/>
                    <a:p>
                      <a:r>
                        <a:rPr lang="en-US" dirty="0" smtClean="0"/>
                        <a:t>Sustainable Rural Water &amp; Sanitation</a:t>
                      </a:r>
                    </a:p>
                    <a:p>
                      <a:r>
                        <a:rPr lang="en-US" dirty="0" smtClean="0"/>
                        <a:t>600,000 people</a:t>
                      </a:r>
                      <a:r>
                        <a:rPr lang="en-US" baseline="0" dirty="0" smtClean="0"/>
                        <a:t> in 66 districts in Upper West, Upper East, Northern, </a:t>
                      </a:r>
                      <a:r>
                        <a:rPr lang="en-US" baseline="0" dirty="0" err="1" smtClean="0"/>
                        <a:t>Brong</a:t>
                      </a:r>
                      <a:r>
                        <a:rPr lang="en-US" baseline="0" dirty="0" smtClean="0"/>
                        <a:t> </a:t>
                      </a:r>
                      <a:r>
                        <a:rPr lang="en-US" baseline="0" dirty="0" err="1" smtClean="0"/>
                        <a:t>Ahafo</a:t>
                      </a:r>
                      <a:r>
                        <a:rPr lang="en-US" baseline="0" dirty="0" smtClean="0"/>
                        <a:t>, Central and </a:t>
                      </a:r>
                      <a:r>
                        <a:rPr lang="en-US" baseline="0" smtClean="0"/>
                        <a:t>Western Regions.</a:t>
                      </a:r>
                      <a:endParaRPr lang="en-US" dirty="0"/>
                    </a:p>
                  </a:txBody>
                  <a:tcPr/>
                </a:tc>
              </a:tr>
            </a:tbl>
          </a:graphicData>
        </a:graphic>
      </p:graphicFrame>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13</a:t>
            </a:fld>
            <a:endParaRPr lang="en-US"/>
          </a:p>
        </p:txBody>
      </p:sp>
      <p:sp>
        <p:nvSpPr>
          <p:cNvPr id="6" name="Title 5"/>
          <p:cNvSpPr>
            <a:spLocks noGrp="1"/>
          </p:cNvSpPr>
          <p:nvPr>
            <p:ph type="title"/>
          </p:nvPr>
        </p:nvSpPr>
        <p:spPr>
          <a:xfrm>
            <a:off x="457200" y="152400"/>
            <a:ext cx="8229600" cy="1219200"/>
          </a:xfrm>
        </p:spPr>
        <p:txBody>
          <a:bodyPr>
            <a:normAutofit/>
          </a:bodyPr>
          <a:lstStyle/>
          <a:p>
            <a:r>
              <a:rPr lang="en-US" sz="3200" b="1" dirty="0"/>
              <a:t>PUBLIC FINANCED WATER AND SANITATION PROJECTS</a:t>
            </a:r>
          </a:p>
        </p:txBody>
      </p:sp>
    </p:spTree>
    <p:extLst>
      <p:ext uri="{BB962C8B-B14F-4D97-AF65-F5344CB8AC3E}">
        <p14:creationId xmlns:p14="http://schemas.microsoft.com/office/powerpoint/2010/main" val="96573900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409730549"/>
              </p:ext>
            </p:extLst>
          </p:nvPr>
        </p:nvGraphicFramePr>
        <p:xfrm>
          <a:off x="228598" y="1828800"/>
          <a:ext cx="8686804" cy="3474720"/>
        </p:xfrm>
        <a:graphic>
          <a:graphicData uri="http://schemas.openxmlformats.org/drawingml/2006/table">
            <a:tbl>
              <a:tblPr firstRow="1" bandRow="1">
                <a:tableStyleId>{5C22544A-7EE6-4342-B048-85BDC9FD1C3A}</a:tableStyleId>
              </a:tblPr>
              <a:tblGrid>
                <a:gridCol w="914402"/>
                <a:gridCol w="2133600"/>
                <a:gridCol w="2438400"/>
                <a:gridCol w="3200402"/>
              </a:tblGrid>
              <a:tr h="370840">
                <a:tc>
                  <a:txBody>
                    <a:bodyPr/>
                    <a:lstStyle/>
                    <a:p>
                      <a:r>
                        <a:rPr lang="en-US" dirty="0" smtClean="0"/>
                        <a:t>YEAR</a:t>
                      </a:r>
                      <a:endParaRPr lang="en-US" dirty="0"/>
                    </a:p>
                  </a:txBody>
                  <a:tcPr/>
                </a:tc>
                <a:tc>
                  <a:txBody>
                    <a:bodyPr/>
                    <a:lstStyle/>
                    <a:p>
                      <a:r>
                        <a:rPr lang="en-US" dirty="0" smtClean="0"/>
                        <a:t>RURAL WATER</a:t>
                      </a:r>
                      <a:endParaRPr lang="en-US" dirty="0"/>
                    </a:p>
                  </a:txBody>
                  <a:tcPr/>
                </a:tc>
                <a:tc>
                  <a:txBody>
                    <a:bodyPr/>
                    <a:lstStyle/>
                    <a:p>
                      <a:r>
                        <a:rPr lang="en-US" dirty="0" smtClean="0"/>
                        <a:t>URBAN WATER</a:t>
                      </a:r>
                      <a:endParaRPr lang="en-US" dirty="0"/>
                    </a:p>
                  </a:txBody>
                  <a:tcPr/>
                </a:tc>
                <a:tc>
                  <a:txBody>
                    <a:bodyPr/>
                    <a:lstStyle/>
                    <a:p>
                      <a:r>
                        <a:rPr lang="en-US" dirty="0" smtClean="0"/>
                        <a:t>SMALL TOWN WATER &amp; SANITATION</a:t>
                      </a:r>
                      <a:endParaRPr lang="en-US" dirty="0"/>
                    </a:p>
                  </a:txBody>
                  <a:tcPr/>
                </a:tc>
              </a:tr>
              <a:tr h="370840">
                <a:tc>
                  <a:txBody>
                    <a:bodyPr/>
                    <a:lstStyle/>
                    <a:p>
                      <a:r>
                        <a:rPr lang="en-US" dirty="0" smtClean="0"/>
                        <a:t>2014</a:t>
                      </a:r>
                      <a:endParaRPr lang="en-US" dirty="0"/>
                    </a:p>
                  </a:txBody>
                  <a:tcPr/>
                </a:tc>
                <a:tc>
                  <a:txBody>
                    <a:bodyPr/>
                    <a:lstStyle/>
                    <a:p>
                      <a:r>
                        <a:rPr lang="en-US" dirty="0" smtClean="0"/>
                        <a:t>Accra </a:t>
                      </a:r>
                      <a:r>
                        <a:rPr lang="en-US" dirty="0" err="1" smtClean="0"/>
                        <a:t>Teme</a:t>
                      </a:r>
                      <a:r>
                        <a:rPr lang="en-US" dirty="0" smtClean="0"/>
                        <a:t> Metropolitan</a:t>
                      </a:r>
                      <a:r>
                        <a:rPr lang="en-US" baseline="0" dirty="0" smtClean="0"/>
                        <a:t> Area (ATMA) Rural Water Supply </a:t>
                      </a:r>
                      <a:r>
                        <a:rPr lang="en-US" baseline="0" dirty="0" err="1" smtClean="0"/>
                        <a:t>Reh</a:t>
                      </a:r>
                      <a:r>
                        <a:rPr lang="en-US" baseline="0" dirty="0" smtClean="0"/>
                        <a:t>. &amp; </a:t>
                      </a:r>
                      <a:r>
                        <a:rPr lang="en-US" baseline="0" dirty="0" err="1" smtClean="0"/>
                        <a:t>Exp</a:t>
                      </a:r>
                      <a:r>
                        <a:rPr lang="en-US" baseline="0" dirty="0" smtClean="0"/>
                        <a:t> </a:t>
                      </a:r>
                      <a:r>
                        <a:rPr lang="en-US" baseline="0" dirty="0" err="1" smtClean="0"/>
                        <a:t>Proj</a:t>
                      </a:r>
                      <a:r>
                        <a:rPr lang="en-US" baseline="0" dirty="0" smtClean="0"/>
                        <a:t>.</a:t>
                      </a:r>
                    </a:p>
                    <a:p>
                      <a:r>
                        <a:rPr lang="en-US" dirty="0" smtClean="0"/>
                        <a:t>782 boreholes drilled in five regions including the three northern regions</a:t>
                      </a:r>
                      <a:endParaRPr lang="en-US" dirty="0"/>
                    </a:p>
                  </a:txBody>
                  <a:tcPr/>
                </a:tc>
                <a:tc>
                  <a:txBody>
                    <a:bodyPr/>
                    <a:lstStyle/>
                    <a:p>
                      <a:r>
                        <a:rPr lang="en-US" dirty="0" err="1" smtClean="0"/>
                        <a:t>Kpong</a:t>
                      </a:r>
                      <a:r>
                        <a:rPr lang="en-US" dirty="0" smtClean="0"/>
                        <a:t> Water Supply Expansion</a:t>
                      </a:r>
                    </a:p>
                    <a:p>
                      <a:endParaRPr lang="en-US" dirty="0"/>
                    </a:p>
                  </a:txBody>
                  <a:tcPr/>
                </a:tc>
                <a:tc>
                  <a:txBody>
                    <a:bodyPr/>
                    <a:lstStyle/>
                    <a:p>
                      <a:r>
                        <a:rPr lang="en-US" dirty="0" smtClean="0"/>
                        <a:t>Under Northern</a:t>
                      </a:r>
                      <a:r>
                        <a:rPr lang="en-US" baseline="0" dirty="0" smtClean="0"/>
                        <a:t> Reg. Small Towns Water &amp; Sanitation Project (</a:t>
                      </a:r>
                      <a:r>
                        <a:rPr lang="en-US" dirty="0" smtClean="0"/>
                        <a:t>NORST), projects  completed included</a:t>
                      </a:r>
                      <a:r>
                        <a:rPr lang="en-US" baseline="0" dirty="0" smtClean="0"/>
                        <a:t> </a:t>
                      </a:r>
                      <a:r>
                        <a:rPr lang="en-US" baseline="0" dirty="0" err="1" smtClean="0"/>
                        <a:t>Bunkpurugu</a:t>
                      </a:r>
                      <a:r>
                        <a:rPr lang="en-US" baseline="0" dirty="0" smtClean="0"/>
                        <a:t> -1, </a:t>
                      </a:r>
                      <a:r>
                        <a:rPr lang="en-US" baseline="0" dirty="0" err="1" smtClean="0"/>
                        <a:t>Karaga</a:t>
                      </a:r>
                      <a:r>
                        <a:rPr lang="en-US" baseline="0" dirty="0" smtClean="0"/>
                        <a:t> -1, Yendi-2, </a:t>
                      </a:r>
                      <a:r>
                        <a:rPr lang="en-US" baseline="0" dirty="0" err="1" smtClean="0"/>
                        <a:t>Nanumba</a:t>
                      </a:r>
                      <a:r>
                        <a:rPr lang="en-US" baseline="0" dirty="0" smtClean="0"/>
                        <a:t> North- 1, </a:t>
                      </a:r>
                      <a:r>
                        <a:rPr lang="en-US" baseline="0" dirty="0" err="1" smtClean="0"/>
                        <a:t>Binkera</a:t>
                      </a:r>
                      <a:r>
                        <a:rPr lang="en-US" baseline="0" dirty="0" smtClean="0"/>
                        <a:t>, </a:t>
                      </a:r>
                      <a:r>
                        <a:rPr lang="en-US" baseline="0" dirty="0" err="1" smtClean="0"/>
                        <a:t>Tanga</a:t>
                      </a:r>
                      <a:r>
                        <a:rPr lang="en-US" baseline="0" dirty="0" smtClean="0"/>
                        <a:t>, </a:t>
                      </a:r>
                      <a:r>
                        <a:rPr lang="en-US" baseline="0" dirty="0" err="1" smtClean="0"/>
                        <a:t>Makayili</a:t>
                      </a:r>
                      <a:r>
                        <a:rPr lang="en-US" baseline="0" dirty="0" smtClean="0"/>
                        <a:t> and </a:t>
                      </a:r>
                      <a:r>
                        <a:rPr lang="en-US" baseline="0" dirty="0" err="1" smtClean="0"/>
                        <a:t>Tatali</a:t>
                      </a:r>
                      <a:endParaRPr lang="en-US" dirty="0"/>
                    </a:p>
                  </a:txBody>
                  <a:tcPr/>
                </a:tc>
              </a:tr>
            </a:tbl>
          </a:graphicData>
        </a:graphic>
      </p:graphicFrame>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14</a:t>
            </a:fld>
            <a:endParaRPr lang="en-US"/>
          </a:p>
        </p:txBody>
      </p:sp>
      <p:sp>
        <p:nvSpPr>
          <p:cNvPr id="6" name="Title 5"/>
          <p:cNvSpPr>
            <a:spLocks noGrp="1"/>
          </p:cNvSpPr>
          <p:nvPr>
            <p:ph type="title"/>
          </p:nvPr>
        </p:nvSpPr>
        <p:spPr/>
        <p:txBody>
          <a:bodyPr>
            <a:normAutofit fontScale="90000"/>
          </a:bodyPr>
          <a:lstStyle/>
          <a:p>
            <a:r>
              <a:rPr lang="en-US" b="1" dirty="0"/>
              <a:t>PUBLIC FINANCED WATER AND SANITATION PROJECTS</a:t>
            </a:r>
            <a:endParaRPr lang="en-US" dirty="0"/>
          </a:p>
        </p:txBody>
      </p:sp>
    </p:spTree>
    <p:extLst>
      <p:ext uri="{BB962C8B-B14F-4D97-AF65-F5344CB8AC3E}">
        <p14:creationId xmlns:p14="http://schemas.microsoft.com/office/powerpoint/2010/main" val="26527758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3600"/>
            <a:ext cx="7408333" cy="3992563"/>
          </a:xfrm>
        </p:spPr>
        <p:txBody>
          <a:bodyPr>
            <a:normAutofit lnSpcReduction="10000"/>
          </a:bodyPr>
          <a:lstStyle/>
          <a:p>
            <a:r>
              <a:rPr lang="en-US" sz="3200" b="1" dirty="0" smtClean="0">
                <a:solidFill>
                  <a:srgbClr val="FF0000"/>
                </a:solidFill>
              </a:rPr>
              <a:t>Community</a:t>
            </a:r>
          </a:p>
          <a:p>
            <a:pPr>
              <a:buFont typeface="Arial" pitchFamily="34" charset="0"/>
              <a:buChar char="•"/>
            </a:pPr>
            <a:r>
              <a:rPr lang="en-US" dirty="0"/>
              <a:t>C</a:t>
            </a:r>
            <a:r>
              <a:rPr lang="en-US" dirty="0" smtClean="0"/>
              <a:t>ontributing to provide borehole</a:t>
            </a:r>
          </a:p>
          <a:p>
            <a:pPr>
              <a:buFont typeface="Arial" pitchFamily="34" charset="0"/>
              <a:buChar char="•"/>
            </a:pPr>
            <a:r>
              <a:rPr lang="en-US" dirty="0" smtClean="0"/>
              <a:t>Tree planting along river banks</a:t>
            </a:r>
          </a:p>
          <a:p>
            <a:pPr>
              <a:buFont typeface="Arial" pitchFamily="34" charset="0"/>
              <a:buChar char="•"/>
            </a:pPr>
            <a:r>
              <a:rPr lang="en-US" dirty="0"/>
              <a:t>Doing the thing right</a:t>
            </a:r>
            <a:endParaRPr lang="en-US" dirty="0" smtClean="0"/>
          </a:p>
          <a:p>
            <a:pPr>
              <a:buFont typeface="Arial" pitchFamily="34" charset="0"/>
              <a:buChar char="•"/>
            </a:pPr>
            <a:r>
              <a:rPr lang="en-US" dirty="0" smtClean="0"/>
              <a:t>Provision of public place of convenience</a:t>
            </a:r>
          </a:p>
          <a:p>
            <a:r>
              <a:rPr lang="en-US" sz="3200" b="1" dirty="0" smtClean="0">
                <a:solidFill>
                  <a:srgbClr val="FF0000"/>
                </a:solidFill>
              </a:rPr>
              <a:t>Individual</a:t>
            </a:r>
            <a:r>
              <a:rPr lang="en-US" dirty="0" smtClean="0"/>
              <a:t> </a:t>
            </a:r>
          </a:p>
          <a:p>
            <a:pPr>
              <a:buFont typeface="Wingdings" pitchFamily="2" charset="2"/>
              <a:buChar char="§"/>
            </a:pPr>
            <a:r>
              <a:rPr lang="en-US" dirty="0" smtClean="0"/>
              <a:t>Rain harvesting</a:t>
            </a:r>
          </a:p>
          <a:p>
            <a:pPr>
              <a:buFont typeface="Wingdings" pitchFamily="2" charset="2"/>
              <a:buChar char="§"/>
            </a:pPr>
            <a:r>
              <a:rPr lang="en-US" dirty="0" smtClean="0"/>
              <a:t>Construction of water tanks</a:t>
            </a:r>
          </a:p>
          <a:p>
            <a:pPr>
              <a:buFont typeface="Wingdings" pitchFamily="2" charset="2"/>
              <a:buChar char="§"/>
            </a:pPr>
            <a:r>
              <a:rPr lang="en-US" dirty="0" smtClean="0"/>
              <a:t>Provision of latrines in houses</a:t>
            </a:r>
          </a:p>
          <a:p>
            <a:pPr marL="0" indent="0">
              <a:buNone/>
            </a:pPr>
            <a:endParaRPr lang="en-US" dirty="0"/>
          </a:p>
        </p:txBody>
      </p:sp>
      <p:sp>
        <p:nvSpPr>
          <p:cNvPr id="3" name="Title 2"/>
          <p:cNvSpPr>
            <a:spLocks noGrp="1"/>
          </p:cNvSpPr>
          <p:nvPr>
            <p:ph type="title"/>
          </p:nvPr>
        </p:nvSpPr>
        <p:spPr>
          <a:xfrm>
            <a:off x="457200" y="338328"/>
            <a:ext cx="8229600" cy="1642872"/>
          </a:xfrm>
        </p:spPr>
        <p:txBody>
          <a:bodyPr>
            <a:normAutofit fontScale="90000"/>
          </a:bodyPr>
          <a:lstStyle/>
          <a:p>
            <a:r>
              <a:rPr lang="en-US" dirty="0" smtClean="0">
                <a:solidFill>
                  <a:schemeClr val="tx1"/>
                </a:solidFill>
              </a:rPr>
              <a:t>PROVISION OF CLEAN WATER &amp; SANITATION – THE ROLE OF OTHER STAKEHOLDERS</a:t>
            </a:r>
            <a:endParaRPr lang="en-US" dirty="0">
              <a:solidFill>
                <a:schemeClr val="tx1"/>
              </a:solidFill>
            </a:endParaRPr>
          </a:p>
        </p:txBody>
      </p:sp>
      <p:sp>
        <p:nvSpPr>
          <p:cNvPr id="4" name="Date Placeholder 3"/>
          <p:cNvSpPr>
            <a:spLocks noGrp="1"/>
          </p:cNvSpPr>
          <p:nvPr>
            <p:ph type="dt" sz="half" idx="10"/>
          </p:nvPr>
        </p:nvSpPr>
        <p:spPr/>
        <p:txBody>
          <a:bodyPr/>
          <a:lstStyle/>
          <a:p>
            <a:fld id="{412FD5D0-1AC9-4807-BB9E-8446144EF8AA}" type="datetime1">
              <a:rPr lang="en-US" smtClean="0"/>
              <a:t>21-Oct-15</a:t>
            </a:fld>
            <a:endParaRPr lang="en-US"/>
          </a:p>
        </p:txBody>
      </p:sp>
      <p:sp>
        <p:nvSpPr>
          <p:cNvPr id="5" name="Footer Placeholder 4"/>
          <p:cNvSpPr>
            <a:spLocks noGrp="1"/>
          </p:cNvSpPr>
          <p:nvPr>
            <p:ph type="ftr" sz="quarter" idx="11"/>
          </p:nvPr>
        </p:nvSpPr>
        <p:spPr/>
        <p:txBody>
          <a:bodyPr/>
          <a:lstStyle/>
          <a:p>
            <a:r>
              <a:rPr lang="en-US" smtClean="0"/>
              <a:t>26TH EDITION OF MOLE CONFERENCE</a:t>
            </a:r>
            <a:endParaRPr lang="en-US"/>
          </a:p>
        </p:txBody>
      </p:sp>
      <p:sp>
        <p:nvSpPr>
          <p:cNvPr id="6" name="Slide Number Placeholder 5"/>
          <p:cNvSpPr>
            <a:spLocks noGrp="1"/>
          </p:cNvSpPr>
          <p:nvPr>
            <p:ph type="sldNum" sz="quarter" idx="12"/>
          </p:nvPr>
        </p:nvSpPr>
        <p:spPr/>
        <p:txBody>
          <a:bodyPr/>
          <a:lstStyle/>
          <a:p>
            <a:fld id="{B4A4CC81-9B7B-4C14-B49A-33BFBC40901B}" type="slidenum">
              <a:rPr lang="en-US" smtClean="0"/>
              <a:t>15</a:t>
            </a:fld>
            <a:endParaRPr lang="en-US"/>
          </a:p>
        </p:txBody>
      </p:sp>
    </p:spTree>
    <p:extLst>
      <p:ext uri="{BB962C8B-B14F-4D97-AF65-F5344CB8AC3E}">
        <p14:creationId xmlns:p14="http://schemas.microsoft.com/office/powerpoint/2010/main" val="304108861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62200"/>
            <a:ext cx="7408333" cy="3763963"/>
          </a:xfrm>
        </p:spPr>
        <p:txBody>
          <a:bodyPr/>
          <a:lstStyle/>
          <a:p>
            <a:pPr>
              <a:buFont typeface="Wingdings" pitchFamily="2" charset="2"/>
              <a:buChar char="v"/>
            </a:pPr>
            <a:r>
              <a:rPr lang="en-US" sz="2800" b="1" dirty="0" smtClean="0">
                <a:solidFill>
                  <a:srgbClr val="FF0000"/>
                </a:solidFill>
              </a:rPr>
              <a:t>NGOs/CSOs</a:t>
            </a:r>
            <a:endParaRPr lang="en-US" sz="2800" dirty="0" smtClean="0">
              <a:solidFill>
                <a:srgbClr val="FF0000"/>
              </a:solidFill>
            </a:endParaRPr>
          </a:p>
          <a:p>
            <a:pPr>
              <a:buFont typeface="Wingdings" pitchFamily="2" charset="2"/>
              <a:buChar char="Ø"/>
            </a:pPr>
            <a:r>
              <a:rPr lang="en-US" dirty="0" smtClean="0">
                <a:solidFill>
                  <a:schemeClr val="tx1"/>
                </a:solidFill>
              </a:rPr>
              <a:t>Advocacy</a:t>
            </a:r>
          </a:p>
          <a:p>
            <a:pPr>
              <a:buFont typeface="Wingdings" pitchFamily="2" charset="2"/>
              <a:buChar char="Ø"/>
            </a:pPr>
            <a:r>
              <a:rPr lang="en-US" dirty="0" smtClean="0">
                <a:solidFill>
                  <a:schemeClr val="tx1"/>
                </a:solidFill>
              </a:rPr>
              <a:t>Monitoring of water and sanitation projects to ensure value for money</a:t>
            </a:r>
          </a:p>
          <a:p>
            <a:pPr>
              <a:buFont typeface="Wingdings" pitchFamily="2" charset="2"/>
              <a:buChar char="Ø"/>
            </a:pPr>
            <a:r>
              <a:rPr lang="en-US" dirty="0" smtClean="0">
                <a:solidFill>
                  <a:schemeClr val="tx1"/>
                </a:solidFill>
              </a:rPr>
              <a:t>Awareness creation</a:t>
            </a:r>
          </a:p>
          <a:p>
            <a:pPr>
              <a:buFont typeface="Wingdings" pitchFamily="2" charset="2"/>
              <a:buChar char="q"/>
            </a:pPr>
            <a:r>
              <a:rPr lang="en-US" dirty="0">
                <a:solidFill>
                  <a:schemeClr val="tx1"/>
                </a:solidFill>
              </a:rPr>
              <a:t>T</a:t>
            </a:r>
            <a:r>
              <a:rPr lang="en-US" dirty="0" smtClean="0">
                <a:solidFill>
                  <a:schemeClr val="tx1"/>
                </a:solidFill>
              </a:rPr>
              <a:t>he need to maintain clean environment</a:t>
            </a:r>
          </a:p>
          <a:p>
            <a:pPr>
              <a:buFont typeface="Wingdings" pitchFamily="2" charset="2"/>
              <a:buChar char="q"/>
            </a:pPr>
            <a:r>
              <a:rPr lang="en-US" dirty="0" smtClean="0">
                <a:solidFill>
                  <a:schemeClr val="tx1"/>
                </a:solidFill>
              </a:rPr>
              <a:t>The need to protect water bodies</a:t>
            </a:r>
          </a:p>
          <a:p>
            <a:pPr marL="0" indent="0">
              <a:buNone/>
            </a:pPr>
            <a:endParaRPr lang="en-US" dirty="0" smtClean="0">
              <a:solidFill>
                <a:schemeClr val="tx1"/>
              </a:solidFill>
            </a:endParaRPr>
          </a:p>
          <a:p>
            <a:pPr>
              <a:buFont typeface="Wingdings" pitchFamily="2" charset="2"/>
              <a:buChar char="Ø"/>
            </a:pPr>
            <a:endParaRPr lang="en-US" b="1" dirty="0">
              <a:solidFill>
                <a:srgbClr val="FF0000"/>
              </a:solidFill>
            </a:endParaRPr>
          </a:p>
        </p:txBody>
      </p:sp>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16</a:t>
            </a:fld>
            <a:endParaRPr lang="en-US"/>
          </a:p>
        </p:txBody>
      </p:sp>
      <p:sp>
        <p:nvSpPr>
          <p:cNvPr id="6" name="Title 5"/>
          <p:cNvSpPr>
            <a:spLocks noGrp="1"/>
          </p:cNvSpPr>
          <p:nvPr>
            <p:ph type="title"/>
          </p:nvPr>
        </p:nvSpPr>
        <p:spPr>
          <a:xfrm>
            <a:off x="457200" y="338328"/>
            <a:ext cx="8229600" cy="1795272"/>
          </a:xfrm>
        </p:spPr>
        <p:txBody>
          <a:bodyPr>
            <a:normAutofit fontScale="90000"/>
          </a:bodyPr>
          <a:lstStyle/>
          <a:p>
            <a:r>
              <a:rPr lang="en-US" dirty="0">
                <a:solidFill>
                  <a:schemeClr val="tx1"/>
                </a:solidFill>
              </a:rPr>
              <a:t>PROVISION OF CLEAN WATER &amp; SANITATION – THE ROLE OF OTHER STAKEHOLDERS</a:t>
            </a:r>
          </a:p>
        </p:txBody>
      </p:sp>
    </p:spTree>
    <p:extLst>
      <p:ext uri="{BB962C8B-B14F-4D97-AF65-F5344CB8AC3E}">
        <p14:creationId xmlns:p14="http://schemas.microsoft.com/office/powerpoint/2010/main" val="27314224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9800"/>
            <a:ext cx="7408333" cy="3916363"/>
          </a:xfrm>
        </p:spPr>
        <p:txBody>
          <a:bodyPr>
            <a:normAutofit/>
          </a:bodyPr>
          <a:lstStyle/>
          <a:p>
            <a:r>
              <a:rPr lang="en-US" sz="2800" b="1" dirty="0" smtClean="0">
                <a:solidFill>
                  <a:srgbClr val="FF0000"/>
                </a:solidFill>
              </a:rPr>
              <a:t>Development Partners</a:t>
            </a:r>
            <a:endParaRPr lang="en-US" sz="2800" dirty="0" smtClean="0">
              <a:solidFill>
                <a:schemeClr val="tx1"/>
              </a:solidFill>
            </a:endParaRPr>
          </a:p>
          <a:p>
            <a:pPr>
              <a:buFontTx/>
              <a:buChar char="-"/>
            </a:pPr>
            <a:r>
              <a:rPr lang="en-US" sz="2800" dirty="0" smtClean="0"/>
              <a:t>Transfer of </a:t>
            </a:r>
            <a:r>
              <a:rPr lang="en-US" sz="2800" dirty="0"/>
              <a:t>financial resources and </a:t>
            </a:r>
            <a:r>
              <a:rPr lang="en-US" sz="2800" dirty="0" smtClean="0"/>
              <a:t>expertise;</a:t>
            </a:r>
          </a:p>
          <a:p>
            <a:pPr>
              <a:buFontTx/>
              <a:buChar char="-"/>
            </a:pPr>
            <a:r>
              <a:rPr lang="en-US" sz="2800" dirty="0">
                <a:solidFill>
                  <a:schemeClr val="tx1"/>
                </a:solidFill>
              </a:rPr>
              <a:t>local capacity </a:t>
            </a:r>
            <a:r>
              <a:rPr lang="en-US" sz="2800" dirty="0" smtClean="0">
                <a:solidFill>
                  <a:schemeClr val="tx1"/>
                </a:solidFill>
              </a:rPr>
              <a:t>building</a:t>
            </a:r>
          </a:p>
          <a:p>
            <a:pPr>
              <a:buFontTx/>
              <a:buChar char="-"/>
            </a:pPr>
            <a:r>
              <a:rPr lang="en-US" sz="2800" dirty="0" smtClean="0">
                <a:solidFill>
                  <a:schemeClr val="tx1"/>
                </a:solidFill>
              </a:rPr>
              <a:t>support </a:t>
            </a:r>
            <a:r>
              <a:rPr lang="en-US" sz="2800" dirty="0">
                <a:solidFill>
                  <a:schemeClr val="tx1"/>
                </a:solidFill>
              </a:rPr>
              <a:t>developing countries with water</a:t>
            </a:r>
          </a:p>
          <a:p>
            <a:pPr marL="0" indent="0">
              <a:buNone/>
            </a:pPr>
            <a:r>
              <a:rPr lang="en-US" sz="2800" dirty="0">
                <a:solidFill>
                  <a:schemeClr val="tx1"/>
                </a:solidFill>
              </a:rPr>
              <a:t>   efficiency and treatment </a:t>
            </a:r>
            <a:r>
              <a:rPr lang="en-US" sz="2800" dirty="0" smtClean="0">
                <a:solidFill>
                  <a:schemeClr val="tx1"/>
                </a:solidFill>
              </a:rPr>
              <a:t>technologies</a:t>
            </a:r>
          </a:p>
          <a:p>
            <a:pPr marL="0" indent="0">
              <a:buNone/>
            </a:pPr>
            <a:endParaRPr lang="en-US" sz="2800" dirty="0" smtClean="0">
              <a:solidFill>
                <a:schemeClr val="tx1"/>
              </a:solidFill>
            </a:endParaRPr>
          </a:p>
          <a:p>
            <a:pPr marL="0" indent="0">
              <a:buNone/>
            </a:pPr>
            <a:endParaRPr lang="en-US" sz="2800" b="1" dirty="0" smtClean="0">
              <a:solidFill>
                <a:srgbClr val="FF0000"/>
              </a:solidFill>
            </a:endParaRPr>
          </a:p>
          <a:p>
            <a:endParaRPr lang="en-US" sz="2800" b="1" dirty="0">
              <a:solidFill>
                <a:srgbClr val="FF0000"/>
              </a:solidFill>
            </a:endParaRPr>
          </a:p>
        </p:txBody>
      </p:sp>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17</a:t>
            </a:fld>
            <a:endParaRPr lang="en-US"/>
          </a:p>
        </p:txBody>
      </p:sp>
      <p:sp>
        <p:nvSpPr>
          <p:cNvPr id="6" name="Title 5"/>
          <p:cNvSpPr>
            <a:spLocks noGrp="1"/>
          </p:cNvSpPr>
          <p:nvPr>
            <p:ph type="title"/>
          </p:nvPr>
        </p:nvSpPr>
        <p:spPr>
          <a:xfrm>
            <a:off x="457200" y="338328"/>
            <a:ext cx="8229600" cy="1566672"/>
          </a:xfrm>
        </p:spPr>
        <p:txBody>
          <a:bodyPr>
            <a:normAutofit fontScale="90000"/>
          </a:bodyPr>
          <a:lstStyle/>
          <a:p>
            <a:r>
              <a:rPr lang="en-US" dirty="0">
                <a:solidFill>
                  <a:schemeClr val="tx1"/>
                </a:solidFill>
              </a:rPr>
              <a:t>PROVISION OF CLEAN WATER &amp; SANITATION – THE ROLE OF OTHER STAKEHOLDERS</a:t>
            </a:r>
            <a:endParaRPr lang="en-US" dirty="0"/>
          </a:p>
        </p:txBody>
      </p:sp>
    </p:spTree>
    <p:extLst>
      <p:ext uri="{BB962C8B-B14F-4D97-AF65-F5344CB8AC3E}">
        <p14:creationId xmlns:p14="http://schemas.microsoft.com/office/powerpoint/2010/main" val="230679845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Concerted effort is needed to ensure clean water and sanitation for now and generations to come.</a:t>
            </a:r>
            <a:endParaRPr lang="en-US" dirty="0"/>
          </a:p>
        </p:txBody>
      </p:sp>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18</a:t>
            </a:fld>
            <a:endParaRPr lang="en-US"/>
          </a:p>
        </p:txBody>
      </p:sp>
      <p:sp>
        <p:nvSpPr>
          <p:cNvPr id="6" name="Title 5"/>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214874873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4690872"/>
          </a:xfrm>
        </p:spPr>
        <p:txBody>
          <a:bodyPr/>
          <a:lstStyle/>
          <a:p>
            <a:r>
              <a:rPr lang="en-US" dirty="0" smtClean="0">
                <a:solidFill>
                  <a:schemeClr val="tx1"/>
                </a:solidFill>
              </a:rPr>
              <a:t>THANKS FOR YOUR ATTENTION</a:t>
            </a:r>
            <a:endParaRPr lang="en-US" dirty="0">
              <a:solidFill>
                <a:schemeClr val="tx1"/>
              </a:solidFill>
            </a:endParaRPr>
          </a:p>
        </p:txBody>
      </p:sp>
      <p:sp>
        <p:nvSpPr>
          <p:cNvPr id="3" name="Date Placeholder 2"/>
          <p:cNvSpPr>
            <a:spLocks noGrp="1"/>
          </p:cNvSpPr>
          <p:nvPr>
            <p:ph type="dt" sz="half" idx="10"/>
          </p:nvPr>
        </p:nvSpPr>
        <p:spPr/>
        <p:txBody>
          <a:bodyPr/>
          <a:lstStyle/>
          <a:p>
            <a:fld id="{36285A6A-4116-4C3B-83A3-B83AB72E9636}"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19</a:t>
            </a:fld>
            <a:endParaRPr lang="en-US"/>
          </a:p>
        </p:txBody>
      </p:sp>
    </p:spTree>
    <p:extLst>
      <p:ext uri="{BB962C8B-B14F-4D97-AF65-F5344CB8AC3E}">
        <p14:creationId xmlns:p14="http://schemas.microsoft.com/office/powerpoint/2010/main" val="360488814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295400"/>
            <a:ext cx="7408333" cy="4830763"/>
          </a:xfrm>
        </p:spPr>
        <p:txBody>
          <a:bodyPr/>
          <a:lstStyle/>
          <a:p>
            <a:r>
              <a:rPr lang="en-US" dirty="0" smtClean="0"/>
              <a:t>Introduction</a:t>
            </a:r>
          </a:p>
          <a:p>
            <a:r>
              <a:rPr lang="en-US" dirty="0" smtClean="0"/>
              <a:t>Sustainable Development Goals</a:t>
            </a:r>
          </a:p>
          <a:p>
            <a:r>
              <a:rPr lang="en-US" dirty="0" smtClean="0"/>
              <a:t>The need for government intervention</a:t>
            </a:r>
          </a:p>
          <a:p>
            <a:r>
              <a:rPr lang="en-US" dirty="0" smtClean="0"/>
              <a:t>Budget Processes</a:t>
            </a:r>
          </a:p>
          <a:p>
            <a:r>
              <a:rPr lang="en-US" dirty="0" smtClean="0"/>
              <a:t>Public Financing (Finance)</a:t>
            </a:r>
          </a:p>
          <a:p>
            <a:r>
              <a:rPr lang="en-US" dirty="0" smtClean="0"/>
              <a:t>Financing Mechanism</a:t>
            </a:r>
          </a:p>
          <a:p>
            <a:r>
              <a:rPr lang="en-US" dirty="0" smtClean="0"/>
              <a:t>Implications of Ghana’s Lower Middle Income Status</a:t>
            </a:r>
          </a:p>
          <a:p>
            <a:r>
              <a:rPr lang="en-US" dirty="0" smtClean="0"/>
              <a:t>Public Financed Water and Sanitation Projects</a:t>
            </a:r>
          </a:p>
          <a:p>
            <a:r>
              <a:rPr lang="en-US" dirty="0" smtClean="0"/>
              <a:t>Provision of Clean Water and Sanitation – The Role of other Stakeholders</a:t>
            </a:r>
          </a:p>
          <a:p>
            <a:r>
              <a:rPr lang="en-US" dirty="0" smtClean="0"/>
              <a:t>Conclusion</a:t>
            </a:r>
            <a:endParaRPr lang="en-US" dirty="0"/>
          </a:p>
        </p:txBody>
      </p:sp>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2</a:t>
            </a:fld>
            <a:endParaRPr lang="en-US"/>
          </a:p>
        </p:txBody>
      </p:sp>
      <p:sp>
        <p:nvSpPr>
          <p:cNvPr id="6" name="Title 5"/>
          <p:cNvSpPr>
            <a:spLocks noGrp="1"/>
          </p:cNvSpPr>
          <p:nvPr>
            <p:ph type="title"/>
          </p:nvPr>
        </p:nvSpPr>
        <p:spPr>
          <a:xfrm>
            <a:off x="457200" y="338328"/>
            <a:ext cx="8229600" cy="957072"/>
          </a:xfrm>
        </p:spPr>
        <p:txBody>
          <a:bodyPr/>
          <a:lstStyle/>
          <a:p>
            <a:r>
              <a:rPr lang="en-US" dirty="0"/>
              <a:t>OUTLINE OF PRESENTATION</a:t>
            </a:r>
          </a:p>
        </p:txBody>
      </p:sp>
    </p:spTree>
    <p:extLst>
      <p:ext uri="{BB962C8B-B14F-4D97-AF65-F5344CB8AC3E}">
        <p14:creationId xmlns:p14="http://schemas.microsoft.com/office/powerpoint/2010/main" val="384557819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447800"/>
            <a:ext cx="7408333" cy="4678363"/>
          </a:xfrm>
        </p:spPr>
        <p:txBody>
          <a:bodyPr/>
          <a:lstStyle/>
          <a:p>
            <a:pPr marL="0" indent="0">
              <a:buNone/>
            </a:pPr>
            <a:r>
              <a:rPr lang="en-US" dirty="0" smtClean="0"/>
              <a:t>Some fifteen years ago the United Nations (UN) MDGs were agreed upon and these have been guiding global development policy since the year 2000 and are expected to end by December 2015. </a:t>
            </a:r>
            <a:r>
              <a:rPr lang="en-US" smtClean="0"/>
              <a:t>Progress </a:t>
            </a:r>
            <a:r>
              <a:rPr lang="en-US" dirty="0" smtClean="0"/>
              <a:t>has been uneven across the world including Ghana. </a:t>
            </a:r>
            <a:r>
              <a:rPr lang="en-US" dirty="0"/>
              <a:t>One of the challenges accounting for the uneven progress across the world was inadequate finance. </a:t>
            </a:r>
            <a:r>
              <a:rPr lang="en-US" dirty="0" smtClean="0"/>
              <a:t>With the end of 2015 in sight, some of the MGDs remain off-track, necessitating the need for new post-2015 framework which culminated in SDGs. </a:t>
            </a:r>
            <a:endParaRPr lang="en-US" dirty="0"/>
          </a:p>
        </p:txBody>
      </p:sp>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3</a:t>
            </a:fld>
            <a:endParaRPr lang="en-US"/>
          </a:p>
        </p:txBody>
      </p:sp>
      <p:sp>
        <p:nvSpPr>
          <p:cNvPr id="6" name="Title 5"/>
          <p:cNvSpPr>
            <a:spLocks noGrp="1"/>
          </p:cNvSpPr>
          <p:nvPr>
            <p:ph type="title"/>
          </p:nvPr>
        </p:nvSpPr>
        <p:spPr>
          <a:xfrm>
            <a:off x="457200" y="338328"/>
            <a:ext cx="8229600" cy="957072"/>
          </a:xfrm>
        </p:spPr>
        <p:txBody>
          <a:bodyPr/>
          <a:lstStyle/>
          <a:p>
            <a:r>
              <a:rPr lang="en-US" dirty="0" smtClean="0"/>
              <a:t>Introduction</a:t>
            </a:r>
            <a:endParaRPr lang="en-US" dirty="0"/>
          </a:p>
        </p:txBody>
      </p:sp>
    </p:spTree>
    <p:extLst>
      <p:ext uri="{BB962C8B-B14F-4D97-AF65-F5344CB8AC3E}">
        <p14:creationId xmlns:p14="http://schemas.microsoft.com/office/powerpoint/2010/main" val="306680345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SUSTAINABLE DEVELOMENT GOALS</a:t>
            </a:r>
            <a:endParaRPr lang="en-US" dirty="0"/>
          </a:p>
        </p:txBody>
      </p:sp>
      <p:sp>
        <p:nvSpPr>
          <p:cNvPr id="3" name="Content Placeholder 2"/>
          <p:cNvSpPr>
            <a:spLocks noGrp="1"/>
          </p:cNvSpPr>
          <p:nvPr>
            <p:ph sz="quarter" idx="13"/>
          </p:nvPr>
        </p:nvSpPr>
        <p:spPr>
          <a:xfrm>
            <a:off x="676655" y="1524000"/>
            <a:ext cx="3822192" cy="4602480"/>
          </a:xfrm>
        </p:spPr>
        <p:txBody>
          <a:bodyPr>
            <a:normAutofit fontScale="92500" lnSpcReduction="20000"/>
          </a:bodyPr>
          <a:lstStyle/>
          <a:p>
            <a:pPr marL="514350" indent="-514350">
              <a:buFont typeface="+mj-lt"/>
              <a:buAutoNum type="arabicPeriod"/>
            </a:pPr>
            <a:r>
              <a:rPr lang="en-US" dirty="0" smtClean="0"/>
              <a:t>NO POVERTY</a:t>
            </a:r>
          </a:p>
          <a:p>
            <a:pPr marL="514350" indent="-514350">
              <a:buFont typeface="+mj-lt"/>
              <a:buAutoNum type="arabicPeriod"/>
            </a:pPr>
            <a:r>
              <a:rPr lang="en-US" dirty="0" smtClean="0"/>
              <a:t>ZERO HUNGER</a:t>
            </a:r>
          </a:p>
          <a:p>
            <a:pPr marL="514350" indent="-514350">
              <a:buFont typeface="+mj-lt"/>
              <a:buAutoNum type="arabicPeriod"/>
            </a:pPr>
            <a:r>
              <a:rPr lang="en-US" dirty="0" smtClean="0"/>
              <a:t>GOOD HEALTH AND WELL BEING</a:t>
            </a:r>
          </a:p>
          <a:p>
            <a:pPr marL="514350" indent="-514350">
              <a:buFont typeface="+mj-lt"/>
              <a:buAutoNum type="arabicPeriod"/>
            </a:pPr>
            <a:r>
              <a:rPr lang="en-US" dirty="0" smtClean="0"/>
              <a:t>QUALITY EDUCATION</a:t>
            </a:r>
          </a:p>
          <a:p>
            <a:pPr marL="514350" indent="-514350">
              <a:buFont typeface="+mj-lt"/>
              <a:buAutoNum type="arabicPeriod"/>
            </a:pPr>
            <a:r>
              <a:rPr lang="en-US" dirty="0" smtClean="0"/>
              <a:t>GENDER EQUALITY</a:t>
            </a:r>
          </a:p>
          <a:p>
            <a:pPr marL="514350" indent="-514350">
              <a:buFont typeface="+mj-lt"/>
              <a:buAutoNum type="arabicPeriod"/>
            </a:pPr>
            <a:r>
              <a:rPr lang="en-US" dirty="0" smtClean="0"/>
              <a:t>CLEAN WATER AND SANITATION</a:t>
            </a:r>
          </a:p>
          <a:p>
            <a:pPr marL="514350" indent="-514350">
              <a:buFont typeface="+mj-lt"/>
              <a:buAutoNum type="arabicPeriod"/>
            </a:pPr>
            <a:r>
              <a:rPr lang="en-US" dirty="0" smtClean="0"/>
              <a:t>AFFORDABLE AND CLEAN ENERGY</a:t>
            </a:r>
          </a:p>
          <a:p>
            <a:pPr marL="514350" indent="-514350">
              <a:buFont typeface="+mj-lt"/>
              <a:buAutoNum type="arabicPeriod"/>
            </a:pPr>
            <a:r>
              <a:rPr lang="en-US" dirty="0" smtClean="0"/>
              <a:t>DECENT WORK AND ECONOMIC GROWTH</a:t>
            </a:r>
          </a:p>
          <a:p>
            <a:pPr marL="514350" indent="-514350">
              <a:buFont typeface="+mj-lt"/>
              <a:buAutoNum type="arabicPeriod"/>
            </a:pPr>
            <a:r>
              <a:rPr lang="en-US" dirty="0" smtClean="0"/>
              <a:t>INDUSTRY, INNOVATION AND INFRASTRUCTURE</a:t>
            </a:r>
          </a:p>
          <a:p>
            <a:pPr marL="0" indent="0">
              <a:buNone/>
            </a:pPr>
            <a:endParaRPr lang="en-US" dirty="0" smtClean="0"/>
          </a:p>
          <a:p>
            <a:pPr marL="514350" indent="-514350">
              <a:buFont typeface="+mj-lt"/>
              <a:buAutoNum type="arabicPeriod"/>
            </a:pPr>
            <a:endParaRPr lang="en-US" dirty="0"/>
          </a:p>
        </p:txBody>
      </p:sp>
      <p:sp>
        <p:nvSpPr>
          <p:cNvPr id="4" name="Content Placeholder 3"/>
          <p:cNvSpPr>
            <a:spLocks noGrp="1"/>
          </p:cNvSpPr>
          <p:nvPr>
            <p:ph sz="quarter" idx="14"/>
          </p:nvPr>
        </p:nvSpPr>
        <p:spPr>
          <a:xfrm>
            <a:off x="4645152" y="1524000"/>
            <a:ext cx="3822192" cy="4602480"/>
          </a:xfrm>
        </p:spPr>
        <p:txBody>
          <a:bodyPr>
            <a:normAutofit fontScale="92500" lnSpcReduction="10000"/>
          </a:bodyPr>
          <a:lstStyle/>
          <a:p>
            <a:pPr marL="514350" indent="-514350">
              <a:buFont typeface="+mj-lt"/>
              <a:buAutoNum type="arabicPeriod" startAt="10"/>
            </a:pPr>
            <a:r>
              <a:rPr lang="en-US" dirty="0" smtClean="0"/>
              <a:t>REDUCED INEQUALITY</a:t>
            </a:r>
          </a:p>
          <a:p>
            <a:pPr marL="514350" indent="-514350">
              <a:buFont typeface="+mj-lt"/>
              <a:buAutoNum type="arabicPeriod" startAt="10"/>
            </a:pPr>
            <a:r>
              <a:rPr lang="en-US" dirty="0" smtClean="0"/>
              <a:t>SUSTAINABLE CITIES AND COMMUNITIES</a:t>
            </a:r>
          </a:p>
          <a:p>
            <a:pPr marL="514350" indent="-514350">
              <a:buFont typeface="+mj-lt"/>
              <a:buAutoNum type="arabicPeriod" startAt="10"/>
            </a:pPr>
            <a:r>
              <a:rPr lang="en-US" dirty="0" smtClean="0"/>
              <a:t>RESPONSIBLE CONSUMPTION AND PRODUCTION</a:t>
            </a:r>
          </a:p>
          <a:p>
            <a:pPr marL="514350" indent="-514350">
              <a:buFont typeface="+mj-lt"/>
              <a:buAutoNum type="arabicPeriod" startAt="10"/>
            </a:pPr>
            <a:r>
              <a:rPr lang="en-US" dirty="0" smtClean="0"/>
              <a:t>CLIMATE ACTION</a:t>
            </a:r>
          </a:p>
          <a:p>
            <a:pPr marL="514350" indent="-514350">
              <a:buFont typeface="+mj-lt"/>
              <a:buAutoNum type="arabicPeriod" startAt="10"/>
            </a:pPr>
            <a:r>
              <a:rPr lang="en-US" dirty="0" smtClean="0"/>
              <a:t>LIFE BELOW WATER</a:t>
            </a:r>
          </a:p>
          <a:p>
            <a:pPr marL="514350" indent="-514350">
              <a:buFont typeface="+mj-lt"/>
              <a:buAutoNum type="arabicPeriod" startAt="10"/>
            </a:pPr>
            <a:r>
              <a:rPr lang="en-US" dirty="0" smtClean="0"/>
              <a:t>LIFE ON LAND</a:t>
            </a:r>
          </a:p>
          <a:p>
            <a:pPr marL="514350" indent="-514350">
              <a:buFont typeface="+mj-lt"/>
              <a:buAutoNum type="arabicPeriod" startAt="10"/>
            </a:pPr>
            <a:r>
              <a:rPr lang="en-US" dirty="0" smtClean="0"/>
              <a:t>PEACE JUSTUCE STRONG INSTITUTIONS</a:t>
            </a:r>
          </a:p>
          <a:p>
            <a:pPr marL="514350" indent="-514350">
              <a:buFont typeface="+mj-lt"/>
              <a:buAutoNum type="arabicPeriod" startAt="10"/>
            </a:pPr>
            <a:r>
              <a:rPr lang="en-US" dirty="0" smtClean="0"/>
              <a:t>PARTNERSHIPS FOR THE GOALS</a:t>
            </a:r>
          </a:p>
        </p:txBody>
      </p:sp>
      <p:sp>
        <p:nvSpPr>
          <p:cNvPr id="5" name="Date Placeholder 4"/>
          <p:cNvSpPr>
            <a:spLocks noGrp="1"/>
          </p:cNvSpPr>
          <p:nvPr>
            <p:ph type="dt" sz="half" idx="10"/>
          </p:nvPr>
        </p:nvSpPr>
        <p:spPr/>
        <p:txBody>
          <a:bodyPr/>
          <a:lstStyle/>
          <a:p>
            <a:fld id="{10A33B15-CE68-4740-A5B5-AC14FDB29BA6}" type="datetime1">
              <a:rPr lang="en-US" smtClean="0"/>
              <a:t>21-Oct-15</a:t>
            </a:fld>
            <a:endParaRPr lang="en-US"/>
          </a:p>
        </p:txBody>
      </p:sp>
      <p:sp>
        <p:nvSpPr>
          <p:cNvPr id="6" name="Footer Placeholder 5"/>
          <p:cNvSpPr>
            <a:spLocks noGrp="1"/>
          </p:cNvSpPr>
          <p:nvPr>
            <p:ph type="ftr" sz="quarter" idx="11"/>
          </p:nvPr>
        </p:nvSpPr>
        <p:spPr/>
        <p:txBody>
          <a:bodyPr/>
          <a:lstStyle/>
          <a:p>
            <a:r>
              <a:rPr lang="en-US" smtClean="0"/>
              <a:t>26TH EDITION OF MOLE CONFERENCE</a:t>
            </a:r>
            <a:endParaRPr lang="en-US"/>
          </a:p>
        </p:txBody>
      </p:sp>
      <p:sp>
        <p:nvSpPr>
          <p:cNvPr id="7" name="Slide Number Placeholder 6"/>
          <p:cNvSpPr>
            <a:spLocks noGrp="1"/>
          </p:cNvSpPr>
          <p:nvPr>
            <p:ph type="sldNum" sz="quarter" idx="12"/>
          </p:nvPr>
        </p:nvSpPr>
        <p:spPr/>
        <p:txBody>
          <a:bodyPr/>
          <a:lstStyle/>
          <a:p>
            <a:fld id="{B4A4CC81-9B7B-4C14-B49A-33BFBC40901B}" type="slidenum">
              <a:rPr lang="en-US" smtClean="0"/>
              <a:t>4</a:t>
            </a:fld>
            <a:endParaRPr lang="en-US"/>
          </a:p>
        </p:txBody>
      </p:sp>
    </p:spTree>
    <p:extLst>
      <p:ext uri="{BB962C8B-B14F-4D97-AF65-F5344CB8AC3E}">
        <p14:creationId xmlns:p14="http://schemas.microsoft.com/office/powerpoint/2010/main" val="30153773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lnSpcReduction="10000"/>
          </a:bodyPr>
          <a:lstStyle/>
          <a:p>
            <a:pPr lvl="0"/>
            <a:r>
              <a:rPr lang="en-US" dirty="0"/>
              <a:t>Each day, nearly 1,000 children die due to preventable water and </a:t>
            </a:r>
            <a:r>
              <a:rPr lang="en-US" dirty="0" smtClean="0"/>
              <a:t>sanitation-related </a:t>
            </a:r>
            <a:r>
              <a:rPr lang="en-US" dirty="0" err="1" smtClean="0"/>
              <a:t>diarrhoeal</a:t>
            </a:r>
            <a:r>
              <a:rPr lang="en-US" dirty="0"/>
              <a:t> </a:t>
            </a:r>
            <a:r>
              <a:rPr lang="en-US" dirty="0" smtClean="0"/>
              <a:t>diseases;</a:t>
            </a:r>
            <a:endParaRPr lang="en-US" dirty="0"/>
          </a:p>
          <a:p>
            <a:r>
              <a:rPr lang="en-US" dirty="0" smtClean="0"/>
              <a:t>increase </a:t>
            </a:r>
            <a:r>
              <a:rPr lang="en-US" dirty="0"/>
              <a:t>safety </a:t>
            </a:r>
            <a:r>
              <a:rPr lang="en-US" dirty="0" smtClean="0"/>
              <a:t>of people especially </a:t>
            </a:r>
            <a:r>
              <a:rPr lang="en-US" dirty="0"/>
              <a:t>women and </a:t>
            </a:r>
            <a:r>
              <a:rPr lang="en-US" dirty="0" smtClean="0"/>
              <a:t>girls;</a:t>
            </a:r>
          </a:p>
          <a:p>
            <a:pPr lvl="0"/>
            <a:r>
              <a:rPr lang="en-US" dirty="0"/>
              <a:t>At least 1.8 billion people globally use a source of drinking water that is </a:t>
            </a:r>
            <a:r>
              <a:rPr lang="en-US" dirty="0" err="1"/>
              <a:t>fecally</a:t>
            </a:r>
            <a:r>
              <a:rPr lang="en-US" dirty="0"/>
              <a:t> </a:t>
            </a:r>
            <a:r>
              <a:rPr lang="en-US" dirty="0" smtClean="0"/>
              <a:t>contaminated;</a:t>
            </a:r>
          </a:p>
          <a:p>
            <a:pPr lvl="0"/>
            <a:r>
              <a:rPr lang="en-US" dirty="0"/>
              <a:t>Water is essential for local development, particularly for sectors such as health, agriculture, economic development, </a:t>
            </a:r>
            <a:r>
              <a:rPr lang="en-US" dirty="0" smtClean="0"/>
              <a:t>education</a:t>
            </a:r>
          </a:p>
          <a:p>
            <a:pPr lvl="0"/>
            <a:r>
              <a:rPr lang="en-US" dirty="0"/>
              <a:t>water scarcity affects more than 40 per cent of the global population and is projected to rise</a:t>
            </a:r>
            <a:r>
              <a:rPr lang="en-US" dirty="0" smtClean="0"/>
              <a:t> </a:t>
            </a:r>
          </a:p>
          <a:p>
            <a:r>
              <a:rPr lang="en-US" dirty="0" smtClean="0"/>
              <a:t>Ensuring </a:t>
            </a:r>
            <a:r>
              <a:rPr lang="en-US" dirty="0"/>
              <a:t>access to safe and affordable drinking water requires investment </a:t>
            </a:r>
            <a:r>
              <a:rPr lang="en-US" dirty="0" smtClean="0"/>
              <a:t>in </a:t>
            </a:r>
            <a:r>
              <a:rPr lang="en-US" dirty="0"/>
              <a:t>infrastructure.</a:t>
            </a:r>
          </a:p>
          <a:p>
            <a:pPr lvl="0"/>
            <a:endParaRPr lang="en-US" dirty="0"/>
          </a:p>
          <a:p>
            <a:endParaRPr lang="en-US" dirty="0" smtClean="0"/>
          </a:p>
          <a:p>
            <a:pPr lvl="0"/>
            <a:endParaRPr lang="en-US" dirty="0"/>
          </a:p>
        </p:txBody>
      </p:sp>
      <p:sp>
        <p:nvSpPr>
          <p:cNvPr id="2" name="Title 1"/>
          <p:cNvSpPr>
            <a:spLocks noGrp="1"/>
          </p:cNvSpPr>
          <p:nvPr>
            <p:ph type="title"/>
          </p:nvPr>
        </p:nvSpPr>
        <p:spPr>
          <a:xfrm>
            <a:off x="457200" y="381000"/>
            <a:ext cx="8229600" cy="1143000"/>
          </a:xfrm>
        </p:spPr>
        <p:txBody>
          <a:bodyPr>
            <a:noAutofit/>
          </a:bodyPr>
          <a:lstStyle/>
          <a:p>
            <a:r>
              <a:rPr lang="en-US" sz="4000" dirty="0" smtClean="0"/>
              <a:t>THE NEED FOR GOVERNMENT INTERVENTION</a:t>
            </a:r>
            <a:endParaRPr lang="en-US" dirty="0"/>
          </a:p>
        </p:txBody>
      </p:sp>
      <p:sp>
        <p:nvSpPr>
          <p:cNvPr id="4" name="Date Placeholder 3"/>
          <p:cNvSpPr>
            <a:spLocks noGrp="1"/>
          </p:cNvSpPr>
          <p:nvPr>
            <p:ph type="dt" sz="half" idx="10"/>
          </p:nvPr>
        </p:nvSpPr>
        <p:spPr/>
        <p:txBody>
          <a:bodyPr/>
          <a:lstStyle/>
          <a:p>
            <a:fld id="{58D56230-94D4-4F07-A084-2BF64D15A606}" type="datetime1">
              <a:rPr lang="en-US" smtClean="0"/>
              <a:t>21-Oct-15</a:t>
            </a:fld>
            <a:endParaRPr lang="en-US" dirty="0"/>
          </a:p>
        </p:txBody>
      </p:sp>
      <p:sp>
        <p:nvSpPr>
          <p:cNvPr id="5" name="Footer Placeholder 4"/>
          <p:cNvSpPr>
            <a:spLocks noGrp="1"/>
          </p:cNvSpPr>
          <p:nvPr>
            <p:ph type="ftr" sz="quarter" idx="11"/>
          </p:nvPr>
        </p:nvSpPr>
        <p:spPr/>
        <p:txBody>
          <a:bodyPr/>
          <a:lstStyle/>
          <a:p>
            <a:r>
              <a:rPr lang="en-US" smtClean="0"/>
              <a:t>26TH EDITION OF MOLE CONFERENCE</a:t>
            </a:r>
            <a:endParaRPr lang="en-US"/>
          </a:p>
        </p:txBody>
      </p:sp>
      <p:sp>
        <p:nvSpPr>
          <p:cNvPr id="6" name="Slide Number Placeholder 5"/>
          <p:cNvSpPr>
            <a:spLocks noGrp="1"/>
          </p:cNvSpPr>
          <p:nvPr>
            <p:ph type="sldNum" sz="quarter" idx="12"/>
          </p:nvPr>
        </p:nvSpPr>
        <p:spPr/>
        <p:txBody>
          <a:bodyPr/>
          <a:lstStyle/>
          <a:p>
            <a:fld id="{B4A4CC81-9B7B-4C14-B49A-33BFBC40901B}" type="slidenum">
              <a:rPr lang="en-US" smtClean="0"/>
              <a:t>5</a:t>
            </a:fld>
            <a:endParaRPr lang="en-US"/>
          </a:p>
        </p:txBody>
      </p:sp>
    </p:spTree>
    <p:extLst>
      <p:ext uri="{BB962C8B-B14F-4D97-AF65-F5344CB8AC3E}">
        <p14:creationId xmlns:p14="http://schemas.microsoft.com/office/powerpoint/2010/main" val="451120655"/>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en-US" dirty="0" smtClean="0"/>
              <a:t>National Development Policy Framework for the period;</a:t>
            </a:r>
          </a:p>
          <a:p>
            <a:r>
              <a:rPr lang="en-US" dirty="0" smtClean="0"/>
              <a:t>Strategic Plans of MDAs for the period with implementable Annual Action Plans;</a:t>
            </a:r>
          </a:p>
          <a:p>
            <a:r>
              <a:rPr lang="en-US" dirty="0" smtClean="0"/>
              <a:t>Policy hearings;</a:t>
            </a:r>
          </a:p>
          <a:p>
            <a:r>
              <a:rPr lang="en-US" dirty="0" smtClean="0"/>
              <a:t>Issuance of Budget Guidelines with allocations or ceilings;</a:t>
            </a:r>
          </a:p>
          <a:p>
            <a:r>
              <a:rPr lang="en-US" dirty="0" smtClean="0"/>
              <a:t>MDAs prepare and submit proposed budget;</a:t>
            </a:r>
          </a:p>
          <a:p>
            <a:r>
              <a:rPr lang="en-US" dirty="0" smtClean="0"/>
              <a:t>Technical hearings;</a:t>
            </a:r>
          </a:p>
          <a:p>
            <a:r>
              <a:rPr lang="en-US" dirty="0"/>
              <a:t>Final Allocations communicated to MDAs;</a:t>
            </a:r>
          </a:p>
          <a:p>
            <a:r>
              <a:rPr lang="en-US" dirty="0"/>
              <a:t>MDAs finalize budget;</a:t>
            </a:r>
          </a:p>
          <a:p>
            <a:r>
              <a:rPr lang="en-US" dirty="0"/>
              <a:t>Presentation of Budget </a:t>
            </a:r>
            <a:r>
              <a:rPr lang="en-US" dirty="0" smtClean="0"/>
              <a:t>Statement and Economic Policy of Government to </a:t>
            </a:r>
            <a:r>
              <a:rPr lang="en-US" dirty="0"/>
              <a:t>Parliament;</a:t>
            </a:r>
          </a:p>
          <a:p>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US" dirty="0" smtClean="0"/>
              <a:t>BUDGET PROCESSES</a:t>
            </a:r>
            <a:endParaRPr lang="en-US" dirty="0"/>
          </a:p>
        </p:txBody>
      </p:sp>
      <p:sp>
        <p:nvSpPr>
          <p:cNvPr id="4" name="Date Placeholder 3"/>
          <p:cNvSpPr>
            <a:spLocks noGrp="1"/>
          </p:cNvSpPr>
          <p:nvPr>
            <p:ph type="dt" sz="half" idx="10"/>
          </p:nvPr>
        </p:nvSpPr>
        <p:spPr/>
        <p:txBody>
          <a:bodyPr/>
          <a:lstStyle/>
          <a:p>
            <a:fld id="{C1933F40-7E48-4C88-91B8-9D1AD546F29D}" type="datetime1">
              <a:rPr lang="en-US" smtClean="0"/>
              <a:t>21-Oct-15</a:t>
            </a:fld>
            <a:endParaRPr lang="en-US"/>
          </a:p>
        </p:txBody>
      </p:sp>
      <p:sp>
        <p:nvSpPr>
          <p:cNvPr id="5" name="Footer Placeholder 4"/>
          <p:cNvSpPr>
            <a:spLocks noGrp="1"/>
          </p:cNvSpPr>
          <p:nvPr>
            <p:ph type="ftr" sz="quarter" idx="11"/>
          </p:nvPr>
        </p:nvSpPr>
        <p:spPr/>
        <p:txBody>
          <a:bodyPr/>
          <a:lstStyle/>
          <a:p>
            <a:r>
              <a:rPr lang="en-US" smtClean="0"/>
              <a:t>26TH EDITION OF MOLE CONFERENCE</a:t>
            </a:r>
            <a:endParaRPr lang="en-US"/>
          </a:p>
        </p:txBody>
      </p:sp>
      <p:sp>
        <p:nvSpPr>
          <p:cNvPr id="6" name="Slide Number Placeholder 5"/>
          <p:cNvSpPr>
            <a:spLocks noGrp="1"/>
          </p:cNvSpPr>
          <p:nvPr>
            <p:ph type="sldNum" sz="quarter" idx="12"/>
          </p:nvPr>
        </p:nvSpPr>
        <p:spPr/>
        <p:txBody>
          <a:bodyPr/>
          <a:lstStyle/>
          <a:p>
            <a:fld id="{B4A4CC81-9B7B-4C14-B49A-33BFBC40901B}" type="slidenum">
              <a:rPr lang="en-US" smtClean="0"/>
              <a:t>6</a:t>
            </a:fld>
            <a:endParaRPr lang="en-US"/>
          </a:p>
        </p:txBody>
      </p:sp>
    </p:spTree>
    <p:extLst>
      <p:ext uri="{BB962C8B-B14F-4D97-AF65-F5344CB8AC3E}">
        <p14:creationId xmlns:p14="http://schemas.microsoft.com/office/powerpoint/2010/main" val="1559358831"/>
      </p:ext>
    </p:extLst>
  </p:cSld>
  <p:clrMapOvr>
    <a:masterClrMapping/>
  </p:clrMapOvr>
  <p:transition spd="slow">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1524000"/>
            <a:ext cx="7408333" cy="4602163"/>
          </a:xfrm>
        </p:spPr>
        <p:txBody>
          <a:bodyPr>
            <a:normAutofit/>
          </a:bodyPr>
          <a:lstStyle/>
          <a:p>
            <a:r>
              <a:rPr lang="en-US" dirty="0" smtClean="0"/>
              <a:t>Select Committees of Parliament conduct hearing with MDAs;</a:t>
            </a:r>
          </a:p>
          <a:p>
            <a:r>
              <a:rPr lang="en-US" dirty="0" smtClean="0"/>
              <a:t>Reports by Select Committees are approved by Parliament;</a:t>
            </a:r>
          </a:p>
          <a:p>
            <a:r>
              <a:rPr lang="en-US" dirty="0" smtClean="0"/>
              <a:t>Appropriation Bill is passed and accented to by the President.</a:t>
            </a:r>
            <a:endParaRPr lang="en-US" dirty="0"/>
          </a:p>
        </p:txBody>
      </p:sp>
      <p:sp>
        <p:nvSpPr>
          <p:cNvPr id="2" name="Title 1"/>
          <p:cNvSpPr>
            <a:spLocks noGrp="1"/>
          </p:cNvSpPr>
          <p:nvPr>
            <p:ph type="title"/>
          </p:nvPr>
        </p:nvSpPr>
        <p:spPr/>
        <p:txBody>
          <a:bodyPr/>
          <a:lstStyle/>
          <a:p>
            <a:r>
              <a:rPr lang="en-US" dirty="0" smtClean="0"/>
              <a:t>BUDGET PROCESSES</a:t>
            </a:r>
            <a:endParaRPr lang="en-US" dirty="0"/>
          </a:p>
        </p:txBody>
      </p:sp>
      <p:sp>
        <p:nvSpPr>
          <p:cNvPr id="4" name="Date Placeholder 3"/>
          <p:cNvSpPr>
            <a:spLocks noGrp="1"/>
          </p:cNvSpPr>
          <p:nvPr>
            <p:ph type="dt" sz="half" idx="10"/>
          </p:nvPr>
        </p:nvSpPr>
        <p:spPr/>
        <p:txBody>
          <a:bodyPr/>
          <a:lstStyle/>
          <a:p>
            <a:fld id="{4E01F1F0-C9BB-452E-AF98-F324ABFEAFAA}" type="datetime1">
              <a:rPr lang="en-US" smtClean="0"/>
              <a:t>21-Oct-15</a:t>
            </a:fld>
            <a:endParaRPr lang="en-US"/>
          </a:p>
        </p:txBody>
      </p:sp>
      <p:sp>
        <p:nvSpPr>
          <p:cNvPr id="5" name="Footer Placeholder 4"/>
          <p:cNvSpPr>
            <a:spLocks noGrp="1"/>
          </p:cNvSpPr>
          <p:nvPr>
            <p:ph type="ftr" sz="quarter" idx="11"/>
          </p:nvPr>
        </p:nvSpPr>
        <p:spPr/>
        <p:txBody>
          <a:bodyPr/>
          <a:lstStyle/>
          <a:p>
            <a:r>
              <a:rPr lang="en-US" smtClean="0"/>
              <a:t>26TH EDITION OF MOLE CONFERENCE</a:t>
            </a:r>
            <a:endParaRPr lang="en-US"/>
          </a:p>
        </p:txBody>
      </p:sp>
      <p:sp>
        <p:nvSpPr>
          <p:cNvPr id="6" name="Slide Number Placeholder 5"/>
          <p:cNvSpPr>
            <a:spLocks noGrp="1"/>
          </p:cNvSpPr>
          <p:nvPr>
            <p:ph type="sldNum" sz="quarter" idx="12"/>
          </p:nvPr>
        </p:nvSpPr>
        <p:spPr/>
        <p:txBody>
          <a:bodyPr/>
          <a:lstStyle/>
          <a:p>
            <a:fld id="{B4A4CC81-9B7B-4C14-B49A-33BFBC40901B}" type="slidenum">
              <a:rPr lang="en-US" smtClean="0"/>
              <a:t>7</a:t>
            </a:fld>
            <a:endParaRPr lang="en-US"/>
          </a:p>
        </p:txBody>
      </p:sp>
    </p:spTree>
    <p:extLst>
      <p:ext uri="{BB962C8B-B14F-4D97-AF65-F5344CB8AC3E}">
        <p14:creationId xmlns:p14="http://schemas.microsoft.com/office/powerpoint/2010/main" val="203845115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534399" cy="4754563"/>
          </a:xfrm>
        </p:spPr>
        <p:txBody>
          <a:bodyPr>
            <a:noAutofit/>
          </a:bodyPr>
          <a:lstStyle/>
          <a:p>
            <a:r>
              <a:rPr lang="en-US" sz="2300" dirty="0" smtClean="0"/>
              <a:t>Public Financing is the act of providing funds for the business of government at all levels – national, regional and district with the desire of providing certain services. It deals with the finances of public bodies – national, regional or districts – for the performance of their functions with funds drawn from the Consolidated Fund other than from private sources. It is made up of funds from Government of Ghana (</a:t>
            </a:r>
            <a:r>
              <a:rPr lang="en-US" sz="2300" dirty="0" err="1" smtClean="0"/>
              <a:t>GoG</a:t>
            </a:r>
            <a:r>
              <a:rPr lang="en-US" sz="2300" dirty="0" smtClean="0"/>
              <a:t>), Internally Generated Fund (IGF) and Development Partner Fund (DPF). Funds for the performance of functions are expended from the approved national budget.</a:t>
            </a:r>
          </a:p>
          <a:p>
            <a:r>
              <a:rPr lang="en-US" sz="2300" dirty="0" smtClean="0"/>
              <a:t>Its use is governed by rules and regulations developed and approved by the state. E.g.  Public Procurement Act, FAR, FAA and Internal Audit Agency Act. The accounts are subject to audit</a:t>
            </a:r>
            <a:endParaRPr lang="en-US" sz="2300" dirty="0"/>
          </a:p>
        </p:txBody>
      </p:sp>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8</a:t>
            </a:fld>
            <a:endParaRPr lang="en-US"/>
          </a:p>
        </p:txBody>
      </p:sp>
      <p:sp>
        <p:nvSpPr>
          <p:cNvPr id="6" name="Title 5"/>
          <p:cNvSpPr>
            <a:spLocks noGrp="1"/>
          </p:cNvSpPr>
          <p:nvPr>
            <p:ph type="title"/>
          </p:nvPr>
        </p:nvSpPr>
        <p:spPr>
          <a:xfrm>
            <a:off x="457200" y="338328"/>
            <a:ext cx="8229600" cy="1033272"/>
          </a:xfrm>
        </p:spPr>
        <p:txBody>
          <a:bodyPr/>
          <a:lstStyle/>
          <a:p>
            <a:r>
              <a:rPr lang="en-US" dirty="0" smtClean="0"/>
              <a:t>PUBLIC FINANCING</a:t>
            </a:r>
            <a:endParaRPr lang="en-US" dirty="0"/>
          </a:p>
        </p:txBody>
      </p:sp>
    </p:spTree>
    <p:extLst>
      <p:ext uri="{BB962C8B-B14F-4D97-AF65-F5344CB8AC3E}">
        <p14:creationId xmlns:p14="http://schemas.microsoft.com/office/powerpoint/2010/main" val="396882805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534399" cy="4754563"/>
          </a:xfrm>
        </p:spPr>
        <p:txBody>
          <a:bodyPr>
            <a:normAutofit fontScale="92500" lnSpcReduction="20000"/>
          </a:bodyPr>
          <a:lstStyle/>
          <a:p>
            <a:r>
              <a:rPr lang="en-US" dirty="0" smtClean="0"/>
              <a:t>Government of Ghana source;</a:t>
            </a:r>
          </a:p>
          <a:p>
            <a:pPr>
              <a:buFontTx/>
              <a:buChar char="-"/>
            </a:pPr>
            <a:r>
              <a:rPr lang="en-US" dirty="0" smtClean="0"/>
              <a:t>Budget rigidities – the 1992 Constitution and Acts of</a:t>
            </a:r>
          </a:p>
          <a:p>
            <a:pPr marL="0" indent="0">
              <a:buNone/>
            </a:pPr>
            <a:r>
              <a:rPr lang="en-US" dirty="0" smtClean="0"/>
              <a:t>     Parliament</a:t>
            </a:r>
          </a:p>
          <a:p>
            <a:pPr>
              <a:buFontTx/>
              <a:buChar char="-"/>
            </a:pPr>
            <a:r>
              <a:rPr lang="en-US" dirty="0" smtClean="0"/>
              <a:t>Expenditure on COE (Wages and salaries)</a:t>
            </a:r>
          </a:p>
          <a:p>
            <a:pPr>
              <a:buFontTx/>
              <a:buChar char="-"/>
            </a:pPr>
            <a:r>
              <a:rPr lang="en-US" dirty="0" smtClean="0"/>
              <a:t>Interest payment and amortization</a:t>
            </a:r>
          </a:p>
          <a:p>
            <a:pPr>
              <a:buFontTx/>
              <a:buChar char="-"/>
            </a:pPr>
            <a:r>
              <a:rPr lang="en-US" dirty="0" smtClean="0"/>
              <a:t>Drastic fall in the price of oil</a:t>
            </a:r>
          </a:p>
          <a:p>
            <a:r>
              <a:rPr lang="en-US" dirty="0" smtClean="0"/>
              <a:t>Grants;</a:t>
            </a:r>
          </a:p>
          <a:p>
            <a:pPr marL="0" indent="0">
              <a:buNone/>
            </a:pPr>
            <a:r>
              <a:rPr lang="en-US" dirty="0"/>
              <a:t> </a:t>
            </a:r>
            <a:r>
              <a:rPr lang="en-US" dirty="0" smtClean="0"/>
              <a:t>-   Influx of immigrants (desperate journeys) in some EU </a:t>
            </a:r>
            <a:r>
              <a:rPr lang="en-US" dirty="0" smtClean="0"/>
              <a:t>countries</a:t>
            </a:r>
          </a:p>
          <a:p>
            <a:pPr marL="0" indent="0">
              <a:buNone/>
            </a:pPr>
            <a:r>
              <a:rPr lang="en-US" dirty="0"/>
              <a:t> </a:t>
            </a:r>
            <a:r>
              <a:rPr lang="en-US" dirty="0" smtClean="0"/>
              <a:t>-  tied to specific. </a:t>
            </a:r>
            <a:r>
              <a:rPr lang="en-US" smtClean="0"/>
              <a:t>MAF under EU</a:t>
            </a:r>
            <a:endParaRPr lang="en-US" dirty="0" smtClean="0"/>
          </a:p>
          <a:p>
            <a:pPr marL="0" indent="0">
              <a:buNone/>
            </a:pPr>
            <a:r>
              <a:rPr lang="en-US" dirty="0" smtClean="0"/>
              <a:t> -  Non disbursement of grants</a:t>
            </a:r>
          </a:p>
          <a:p>
            <a:pPr marL="0" indent="0">
              <a:buNone/>
            </a:pPr>
            <a:r>
              <a:rPr lang="en-US" dirty="0"/>
              <a:t>  </a:t>
            </a:r>
            <a:r>
              <a:rPr lang="en-US" dirty="0" smtClean="0"/>
              <a:t>  Loans</a:t>
            </a:r>
            <a:r>
              <a:rPr lang="en-US" dirty="0" smtClean="0"/>
              <a:t>;</a:t>
            </a:r>
          </a:p>
          <a:p>
            <a:pPr marL="0" indent="0">
              <a:buNone/>
            </a:pPr>
            <a:r>
              <a:rPr lang="en-US" dirty="0"/>
              <a:t> </a:t>
            </a:r>
            <a:r>
              <a:rPr lang="en-US" dirty="0" smtClean="0"/>
              <a:t>- increasing debt </a:t>
            </a:r>
            <a:endParaRPr lang="en-US" dirty="0" smtClean="0"/>
          </a:p>
          <a:p>
            <a:pPr marL="0" indent="0">
              <a:buNone/>
            </a:pPr>
            <a:r>
              <a:rPr lang="en-US" dirty="0" smtClean="0"/>
              <a:t> Public Private Partnership; </a:t>
            </a:r>
          </a:p>
          <a:p>
            <a:r>
              <a:rPr lang="en-US" dirty="0" smtClean="0"/>
              <a:t>Charging at commercial rates to attract private operators </a:t>
            </a:r>
            <a:endParaRPr lang="en-US" dirty="0"/>
          </a:p>
        </p:txBody>
      </p:sp>
      <p:sp>
        <p:nvSpPr>
          <p:cNvPr id="3" name="Date Placeholder 2"/>
          <p:cNvSpPr>
            <a:spLocks noGrp="1"/>
          </p:cNvSpPr>
          <p:nvPr>
            <p:ph type="dt" sz="half" idx="10"/>
          </p:nvPr>
        </p:nvSpPr>
        <p:spPr/>
        <p:txBody>
          <a:bodyPr/>
          <a:lstStyle/>
          <a:p>
            <a:fld id="{3D86C86E-5F7D-4919-BAED-C7F7CB8B41DB}" type="datetime1">
              <a:rPr lang="en-US" smtClean="0"/>
              <a:t>21-Oct-15</a:t>
            </a:fld>
            <a:endParaRPr lang="en-US"/>
          </a:p>
        </p:txBody>
      </p:sp>
      <p:sp>
        <p:nvSpPr>
          <p:cNvPr id="4" name="Footer Placeholder 3"/>
          <p:cNvSpPr>
            <a:spLocks noGrp="1"/>
          </p:cNvSpPr>
          <p:nvPr>
            <p:ph type="ftr" sz="quarter" idx="11"/>
          </p:nvPr>
        </p:nvSpPr>
        <p:spPr/>
        <p:txBody>
          <a:bodyPr/>
          <a:lstStyle/>
          <a:p>
            <a:r>
              <a:rPr lang="en-US" smtClean="0"/>
              <a:t>26TH EDITION OF MOLE CONFERENCE</a:t>
            </a:r>
            <a:endParaRPr lang="en-US"/>
          </a:p>
        </p:txBody>
      </p:sp>
      <p:sp>
        <p:nvSpPr>
          <p:cNvPr id="5" name="Slide Number Placeholder 4"/>
          <p:cNvSpPr>
            <a:spLocks noGrp="1"/>
          </p:cNvSpPr>
          <p:nvPr>
            <p:ph type="sldNum" sz="quarter" idx="12"/>
          </p:nvPr>
        </p:nvSpPr>
        <p:spPr/>
        <p:txBody>
          <a:bodyPr/>
          <a:lstStyle/>
          <a:p>
            <a:fld id="{B4A4CC81-9B7B-4C14-B49A-33BFBC40901B}" type="slidenum">
              <a:rPr lang="en-US" smtClean="0"/>
              <a:t>9</a:t>
            </a:fld>
            <a:endParaRPr lang="en-US"/>
          </a:p>
        </p:txBody>
      </p:sp>
      <p:sp>
        <p:nvSpPr>
          <p:cNvPr id="6" name="Title 5"/>
          <p:cNvSpPr>
            <a:spLocks noGrp="1"/>
          </p:cNvSpPr>
          <p:nvPr>
            <p:ph type="title"/>
          </p:nvPr>
        </p:nvSpPr>
        <p:spPr>
          <a:xfrm>
            <a:off x="457200" y="338328"/>
            <a:ext cx="8229600" cy="957072"/>
          </a:xfrm>
        </p:spPr>
        <p:txBody>
          <a:bodyPr/>
          <a:lstStyle/>
          <a:p>
            <a:r>
              <a:rPr lang="en-US" dirty="0" smtClean="0"/>
              <a:t>FINANCING MECHANISMS</a:t>
            </a:r>
            <a:endParaRPr lang="en-US" dirty="0"/>
          </a:p>
        </p:txBody>
      </p:sp>
    </p:spTree>
    <p:extLst>
      <p:ext uri="{BB962C8B-B14F-4D97-AF65-F5344CB8AC3E}">
        <p14:creationId xmlns:p14="http://schemas.microsoft.com/office/powerpoint/2010/main" val="16541429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761</TotalTime>
  <Words>1060</Words>
  <Application>Microsoft Office PowerPoint</Application>
  <PresentationFormat>On-screen Show (4:3)</PresentationFormat>
  <Paragraphs>228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Waveform</vt:lpstr>
      <vt:lpstr>A PRESENTATION ON PUBLIC FINANCING OF SDGs (PROCESSES AND MECHANISMS IN GHANA)</vt:lpstr>
      <vt:lpstr>OUTLINE OF PRESENTATION</vt:lpstr>
      <vt:lpstr>Introduction</vt:lpstr>
      <vt:lpstr>SUSTAINABLE DEVELOMENT GOALS</vt:lpstr>
      <vt:lpstr>THE NEED FOR GOVERNMENT INTERVENTION</vt:lpstr>
      <vt:lpstr>BUDGET PROCESSES</vt:lpstr>
      <vt:lpstr>BUDGET PROCESSES</vt:lpstr>
      <vt:lpstr>PUBLIC FINANCING</vt:lpstr>
      <vt:lpstr>FINANCING MECHANISMS</vt:lpstr>
      <vt:lpstr>Implications of Ghana’s Lower Middle Income Status</vt:lpstr>
      <vt:lpstr>PUBLIC FINANCED WATER AND SANITATION PROJECTS</vt:lpstr>
      <vt:lpstr>PUBLIC FINANCED WATER AND SANITATION PROJECTS</vt:lpstr>
      <vt:lpstr>PUBLIC FINANCED WATER AND SANITATION PROJECTS</vt:lpstr>
      <vt:lpstr>PUBLIC FINANCED WATER AND SANITATION PROJECTS</vt:lpstr>
      <vt:lpstr>PROVISION OF CLEAN WATER &amp; SANITATION – THE ROLE OF OTHER STAKEHOLDERS</vt:lpstr>
      <vt:lpstr>PROVISION OF CLEAN WATER &amp; SANITATION – THE ROLE OF OTHER STAKEHOLDERS</vt:lpstr>
      <vt:lpstr>PROVISION OF CLEAN WATER &amp; SANITATION – THE ROLE OF OTHER STAKEHOLDERS</vt:lpstr>
      <vt:lpstr>CONCLUSION</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PRESENTATION ON PROCEDURES AND MECHANISMS OF PUBLIC FINANCING OF WATER AND SANITATION</dc:title>
  <dc:creator>user</dc:creator>
  <cp:lastModifiedBy>Mr. Appiah</cp:lastModifiedBy>
  <cp:revision>70</cp:revision>
  <dcterms:created xsi:type="dcterms:W3CDTF">2015-10-12T06:38:13Z</dcterms:created>
  <dcterms:modified xsi:type="dcterms:W3CDTF">2015-10-21T07:50:08Z</dcterms:modified>
</cp:coreProperties>
</file>