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1" r:id="rId5"/>
    <p:sldId id="262" r:id="rId6"/>
    <p:sldId id="263" r:id="rId7"/>
    <p:sldId id="265" r:id="rId8"/>
    <p:sldId id="266" r:id="rId9"/>
    <p:sldId id="264" r:id="rId10"/>
    <p:sldId id="267" r:id="rId11"/>
    <p:sldId id="270" r:id="rId12"/>
    <p:sldId id="272" r:id="rId13"/>
    <p:sldId id="275" r:id="rId14"/>
    <p:sldId id="276" r:id="rId15"/>
    <p:sldId id="277" r:id="rId16"/>
    <p:sldId id="273" r:id="rId17"/>
    <p:sldId id="274" r:id="rId18"/>
    <p:sldId id="268" r:id="rId19"/>
    <p:sldId id="269" r:id="rId20"/>
    <p:sldId id="279" r:id="rId21"/>
    <p:sldId id="280"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329" autoAdjust="0"/>
  </p:normalViewPr>
  <p:slideViewPr>
    <p:cSldViewPr snapToGrid="0">
      <p:cViewPr varScale="1">
        <p:scale>
          <a:sx n="60" d="100"/>
          <a:sy n="60" d="100"/>
        </p:scale>
        <p:origin x="516" y="78"/>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2008 GDHS</c:v>
                </c:pt>
              </c:strCache>
            </c:strRef>
          </c:tx>
          <c:spPr>
            <a:solidFill>
              <a:srgbClr val="741116"/>
            </a:solidFill>
            <a:ln>
              <a:noFill/>
            </a:ln>
            <a:effectLst/>
            <a:scene3d>
              <a:camera prst="orthographicFront"/>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Improved water</c:v>
                </c:pt>
                <c:pt idx="1">
                  <c:v>Improved sanitation, not shared</c:v>
                </c:pt>
              </c:strCache>
            </c:strRef>
          </c:cat>
          <c:val>
            <c:numRef>
              <c:f>Sheet1!$B$2:$B$3</c:f>
              <c:numCache>
                <c:formatCode>General</c:formatCode>
                <c:ptCount val="2"/>
                <c:pt idx="0">
                  <c:v>78</c:v>
                </c:pt>
                <c:pt idx="1">
                  <c:v>12</c:v>
                </c:pt>
              </c:numCache>
            </c:numRef>
          </c:val>
        </c:ser>
        <c:ser>
          <c:idx val="1"/>
          <c:order val="1"/>
          <c:tx>
            <c:strRef>
              <c:f>Sheet1!$C$1</c:f>
              <c:strCache>
                <c:ptCount val="1"/>
                <c:pt idx="0">
                  <c:v>2014 GDHS</c:v>
                </c:pt>
              </c:strCache>
            </c:strRef>
          </c:tx>
          <c:spPr>
            <a:solidFill>
              <a:schemeClr val="tx2"/>
            </a:solidFill>
            <a:ln>
              <a:noFill/>
            </a:ln>
            <a:effectLst/>
            <a:scene3d>
              <a:camera prst="orthographicFront"/>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Improved water</c:v>
                </c:pt>
                <c:pt idx="1">
                  <c:v>Improved sanitation, not shared</c:v>
                </c:pt>
              </c:strCache>
            </c:strRef>
          </c:cat>
          <c:val>
            <c:numRef>
              <c:f>Sheet1!$C$2:$C$3</c:f>
              <c:numCache>
                <c:formatCode>General</c:formatCode>
                <c:ptCount val="2"/>
                <c:pt idx="0">
                  <c:v>64</c:v>
                </c:pt>
                <c:pt idx="1">
                  <c:v>15</c:v>
                </c:pt>
              </c:numCache>
            </c:numRef>
          </c:val>
        </c:ser>
        <c:ser>
          <c:idx val="2"/>
          <c:order val="2"/>
          <c:tx>
            <c:strRef>
              <c:f>Sheet1!$D$1</c:f>
              <c:strCache>
                <c:ptCount val="1"/>
                <c:pt idx="0">
                  <c:v>MDG Target</c:v>
                </c:pt>
              </c:strCache>
            </c:strRef>
          </c:tx>
          <c:spPr>
            <a:solidFill>
              <a:schemeClr val="accent3">
                <a:lumMod val="75000"/>
              </a:schemeClr>
            </a:solidFill>
            <a:ln>
              <a:noFill/>
            </a:ln>
            <a:effectLst/>
            <a:scene3d>
              <a:camera prst="orthographicFront"/>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Improved water</c:v>
                </c:pt>
                <c:pt idx="1">
                  <c:v>Improved sanitation, not shared</c:v>
                </c:pt>
              </c:strCache>
            </c:strRef>
          </c:cat>
          <c:val>
            <c:numRef>
              <c:f>Sheet1!$D$2:$D$3</c:f>
              <c:numCache>
                <c:formatCode>General</c:formatCode>
                <c:ptCount val="2"/>
                <c:pt idx="0">
                  <c:v>78</c:v>
                </c:pt>
                <c:pt idx="1">
                  <c:v>53</c:v>
                </c:pt>
              </c:numCache>
            </c:numRef>
          </c:val>
        </c:ser>
        <c:dLbls>
          <c:dLblPos val="outEnd"/>
          <c:showLegendKey val="0"/>
          <c:showVal val="1"/>
          <c:showCatName val="0"/>
          <c:showSerName val="0"/>
          <c:showPercent val="0"/>
          <c:showBubbleSize val="0"/>
        </c:dLbls>
        <c:gapWidth val="100"/>
        <c:axId val="362320800"/>
        <c:axId val="362323152"/>
      </c:barChart>
      <c:catAx>
        <c:axId val="3623208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362323152"/>
        <c:crosses val="autoZero"/>
        <c:auto val="1"/>
        <c:lblAlgn val="ctr"/>
        <c:lblOffset val="100"/>
        <c:noMultiLvlLbl val="0"/>
      </c:catAx>
      <c:valAx>
        <c:axId val="362323152"/>
        <c:scaling>
          <c:orientation val="minMax"/>
          <c:max val="100"/>
          <c:min val="0"/>
        </c:scaling>
        <c:delete val="1"/>
        <c:axPos val="l"/>
        <c:majorGridlines>
          <c:spPr>
            <a:ln w="9525" cap="flat" cmpd="sng" algn="ctr">
              <a:noFill/>
              <a:round/>
            </a:ln>
            <a:effectLst/>
          </c:spPr>
        </c:majorGridlines>
        <c:numFmt formatCode="General" sourceLinked="1"/>
        <c:majorTickMark val="out"/>
        <c:minorTickMark val="none"/>
        <c:tickLblPos val="nextTo"/>
        <c:crossAx val="36232080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FF36F2-2F99-4F8C-B440-DF2D13E7980C}"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D22D6628-FFBE-4887-B53E-7C1B4557DEB1}">
      <dgm:prSet phldrT="[Text]" custT="1"/>
      <dgm:spPr/>
      <dgm:t>
        <a:bodyPr/>
        <a:lstStyle/>
        <a:p>
          <a:r>
            <a:rPr lang="en-GB" sz="1800" b="1" dirty="0" smtClean="0">
              <a:latin typeface="Candara" panose="020E0502030303020204" pitchFamily="34" charset="0"/>
            </a:rPr>
            <a:t>Content Generation</a:t>
          </a:r>
          <a:endParaRPr lang="en-GB" sz="1800" b="1" dirty="0">
            <a:latin typeface="Candara" panose="020E0502030303020204" pitchFamily="34" charset="0"/>
          </a:endParaRPr>
        </a:p>
      </dgm:t>
    </dgm:pt>
    <dgm:pt modelId="{9B7D9E37-863E-4922-B3BB-58B2CEF3C766}" type="parTrans" cxnId="{00000D8A-B49F-42F9-A4C1-3E58F017F249}">
      <dgm:prSet/>
      <dgm:spPr/>
      <dgm:t>
        <a:bodyPr/>
        <a:lstStyle/>
        <a:p>
          <a:endParaRPr lang="en-GB"/>
        </a:p>
      </dgm:t>
    </dgm:pt>
    <dgm:pt modelId="{58724C57-5B5B-4BB2-8E7B-B3436D2A3784}" type="sibTrans" cxnId="{00000D8A-B49F-42F9-A4C1-3E58F017F249}">
      <dgm:prSet/>
      <dgm:spPr/>
      <dgm:t>
        <a:bodyPr/>
        <a:lstStyle/>
        <a:p>
          <a:endParaRPr lang="en-GB"/>
        </a:p>
      </dgm:t>
    </dgm:pt>
    <dgm:pt modelId="{F765D3EA-10C4-47AB-80A8-F078501718E9}">
      <dgm:prSet phldrT="[Text]" custT="1"/>
      <dgm:spPr/>
      <dgm:t>
        <a:bodyPr/>
        <a:lstStyle/>
        <a:p>
          <a:r>
            <a:rPr lang="en-GB" sz="1800" b="1" dirty="0" smtClean="0">
              <a:latin typeface="Candara" panose="020E0502030303020204" pitchFamily="34" charset="0"/>
            </a:rPr>
            <a:t>Intergovernmental </a:t>
          </a:r>
        </a:p>
        <a:p>
          <a:r>
            <a:rPr lang="en-GB" sz="1800" b="1" dirty="0" smtClean="0">
              <a:latin typeface="Candara" panose="020E0502030303020204" pitchFamily="34" charset="0"/>
            </a:rPr>
            <a:t>Process</a:t>
          </a:r>
          <a:endParaRPr lang="en-GB" sz="1800" b="1" dirty="0">
            <a:latin typeface="Candara" panose="020E0502030303020204" pitchFamily="34" charset="0"/>
          </a:endParaRPr>
        </a:p>
      </dgm:t>
    </dgm:pt>
    <dgm:pt modelId="{5FF200B5-D281-4682-998B-7AA84305B1C6}" type="parTrans" cxnId="{6AF743B5-4D5D-429A-B552-7B0EE0B526F2}">
      <dgm:prSet/>
      <dgm:spPr/>
      <dgm:t>
        <a:bodyPr/>
        <a:lstStyle/>
        <a:p>
          <a:endParaRPr lang="en-GB"/>
        </a:p>
      </dgm:t>
    </dgm:pt>
    <dgm:pt modelId="{AFA1053B-25D8-42F9-A674-B98A120A5843}" type="sibTrans" cxnId="{6AF743B5-4D5D-429A-B552-7B0EE0B526F2}">
      <dgm:prSet/>
      <dgm:spPr/>
      <dgm:t>
        <a:bodyPr/>
        <a:lstStyle/>
        <a:p>
          <a:endParaRPr lang="en-GB"/>
        </a:p>
      </dgm:t>
    </dgm:pt>
    <dgm:pt modelId="{7009C989-1B9E-4C36-958A-22CEEEFB81DC}">
      <dgm:prSet phldrT="[Text]" custT="1"/>
      <dgm:spPr/>
      <dgm:t>
        <a:bodyPr/>
        <a:lstStyle/>
        <a:p>
          <a:r>
            <a:rPr lang="en-GB" sz="1800" b="1" dirty="0" smtClean="0">
              <a:latin typeface="Candara" panose="020E0502030303020204" pitchFamily="34" charset="0"/>
            </a:rPr>
            <a:t>Agreement</a:t>
          </a:r>
          <a:endParaRPr lang="en-GB" sz="1800" b="1" dirty="0">
            <a:latin typeface="Candara" panose="020E0502030303020204" pitchFamily="34" charset="0"/>
          </a:endParaRPr>
        </a:p>
      </dgm:t>
    </dgm:pt>
    <dgm:pt modelId="{D80514D4-E4B2-4D7C-A43D-E1DE9FA292DB}" type="parTrans" cxnId="{54223D93-135F-44A2-8A68-8C98CAC33655}">
      <dgm:prSet/>
      <dgm:spPr/>
      <dgm:t>
        <a:bodyPr/>
        <a:lstStyle/>
        <a:p>
          <a:endParaRPr lang="en-GB"/>
        </a:p>
      </dgm:t>
    </dgm:pt>
    <dgm:pt modelId="{5E91FBEF-507C-4585-B57D-1F7980E07E36}" type="sibTrans" cxnId="{54223D93-135F-44A2-8A68-8C98CAC33655}">
      <dgm:prSet/>
      <dgm:spPr/>
      <dgm:t>
        <a:bodyPr/>
        <a:lstStyle/>
        <a:p>
          <a:endParaRPr lang="en-GB"/>
        </a:p>
      </dgm:t>
    </dgm:pt>
    <dgm:pt modelId="{2A6ACE3A-A005-418A-9860-C52C3B0A55D0}" type="pres">
      <dgm:prSet presAssocID="{4EFF36F2-2F99-4F8C-B440-DF2D13E7980C}" presName="Name0" presStyleCnt="0">
        <dgm:presLayoutVars>
          <dgm:dir/>
          <dgm:resizeHandles val="exact"/>
        </dgm:presLayoutVars>
      </dgm:prSet>
      <dgm:spPr/>
    </dgm:pt>
    <dgm:pt modelId="{1E29D089-9EA5-4B3E-A51D-65814D8870C8}" type="pres">
      <dgm:prSet presAssocID="{D22D6628-FFBE-4887-B53E-7C1B4557DEB1}" presName="composite" presStyleCnt="0"/>
      <dgm:spPr/>
    </dgm:pt>
    <dgm:pt modelId="{0D5D7DAC-021A-4FF3-A939-E2B77C06C6DB}" type="pres">
      <dgm:prSet presAssocID="{D22D6628-FFBE-4887-B53E-7C1B4557DEB1}" presName="bgChev" presStyleLbl="node1" presStyleIdx="0" presStyleCnt="3"/>
      <dgm:spPr/>
    </dgm:pt>
    <dgm:pt modelId="{4EBDDFDE-D1C4-4CED-8BF7-14384BFD75AB}" type="pres">
      <dgm:prSet presAssocID="{D22D6628-FFBE-4887-B53E-7C1B4557DEB1}" presName="txNode" presStyleLbl="fgAcc1" presStyleIdx="0" presStyleCnt="3">
        <dgm:presLayoutVars>
          <dgm:bulletEnabled val="1"/>
        </dgm:presLayoutVars>
      </dgm:prSet>
      <dgm:spPr/>
      <dgm:t>
        <a:bodyPr/>
        <a:lstStyle/>
        <a:p>
          <a:endParaRPr lang="en-GB"/>
        </a:p>
      </dgm:t>
    </dgm:pt>
    <dgm:pt modelId="{29CAEFA3-F96A-497C-8F6A-6E3A17BC76A3}" type="pres">
      <dgm:prSet presAssocID="{58724C57-5B5B-4BB2-8E7B-B3436D2A3784}" presName="compositeSpace" presStyleCnt="0"/>
      <dgm:spPr/>
    </dgm:pt>
    <dgm:pt modelId="{A4FEF7A6-7EF6-41B3-BDF9-3EEEE53A1FE0}" type="pres">
      <dgm:prSet presAssocID="{F765D3EA-10C4-47AB-80A8-F078501718E9}" presName="composite" presStyleCnt="0"/>
      <dgm:spPr/>
    </dgm:pt>
    <dgm:pt modelId="{46FA6B04-87B1-4A48-BF28-148606EA525E}" type="pres">
      <dgm:prSet presAssocID="{F765D3EA-10C4-47AB-80A8-F078501718E9}" presName="bgChev" presStyleLbl="node1" presStyleIdx="1" presStyleCnt="3" custLinFactNeighborX="2196"/>
      <dgm:spPr/>
    </dgm:pt>
    <dgm:pt modelId="{3796E101-B22E-447C-8ABC-4CDE3AF64D24}" type="pres">
      <dgm:prSet presAssocID="{F765D3EA-10C4-47AB-80A8-F078501718E9}" presName="txNode" presStyleLbl="fgAcc1" presStyleIdx="1" presStyleCnt="3" custScaleX="113016" custLinFactNeighborX="867">
        <dgm:presLayoutVars>
          <dgm:bulletEnabled val="1"/>
        </dgm:presLayoutVars>
      </dgm:prSet>
      <dgm:spPr/>
      <dgm:t>
        <a:bodyPr/>
        <a:lstStyle/>
        <a:p>
          <a:endParaRPr lang="en-GB"/>
        </a:p>
      </dgm:t>
    </dgm:pt>
    <dgm:pt modelId="{D8B7D50C-3A56-417A-A196-088F094D0DAA}" type="pres">
      <dgm:prSet presAssocID="{AFA1053B-25D8-42F9-A674-B98A120A5843}" presName="compositeSpace" presStyleCnt="0"/>
      <dgm:spPr/>
    </dgm:pt>
    <dgm:pt modelId="{5789A259-47E3-4910-BA31-D5AA4B4C596D}" type="pres">
      <dgm:prSet presAssocID="{7009C989-1B9E-4C36-958A-22CEEEFB81DC}" presName="composite" presStyleCnt="0"/>
      <dgm:spPr/>
    </dgm:pt>
    <dgm:pt modelId="{55F5A2A7-2D01-40C2-A3FF-C681800EF8F2}" type="pres">
      <dgm:prSet presAssocID="{7009C989-1B9E-4C36-958A-22CEEEFB81DC}" presName="bgChev" presStyleLbl="node1" presStyleIdx="2" presStyleCnt="3" custScaleX="73617"/>
      <dgm:spPr/>
    </dgm:pt>
    <dgm:pt modelId="{698005E3-1E96-4323-A291-ED1F6B08481A}" type="pres">
      <dgm:prSet presAssocID="{7009C989-1B9E-4C36-958A-22CEEEFB81DC}" presName="txNode" presStyleLbl="fgAcc1" presStyleIdx="2" presStyleCnt="3">
        <dgm:presLayoutVars>
          <dgm:bulletEnabled val="1"/>
        </dgm:presLayoutVars>
      </dgm:prSet>
      <dgm:spPr/>
      <dgm:t>
        <a:bodyPr/>
        <a:lstStyle/>
        <a:p>
          <a:endParaRPr lang="en-GB"/>
        </a:p>
      </dgm:t>
    </dgm:pt>
  </dgm:ptLst>
  <dgm:cxnLst>
    <dgm:cxn modelId="{E7CBE521-474B-4540-B8C7-9383507D8049}" type="presOf" srcId="{D22D6628-FFBE-4887-B53E-7C1B4557DEB1}" destId="{4EBDDFDE-D1C4-4CED-8BF7-14384BFD75AB}" srcOrd="0" destOrd="0" presId="urn:microsoft.com/office/officeart/2005/8/layout/chevronAccent+Icon"/>
    <dgm:cxn modelId="{54223D93-135F-44A2-8A68-8C98CAC33655}" srcId="{4EFF36F2-2F99-4F8C-B440-DF2D13E7980C}" destId="{7009C989-1B9E-4C36-958A-22CEEEFB81DC}" srcOrd="2" destOrd="0" parTransId="{D80514D4-E4B2-4D7C-A43D-E1DE9FA292DB}" sibTransId="{5E91FBEF-507C-4585-B57D-1F7980E07E36}"/>
    <dgm:cxn modelId="{6F9BE2D4-8924-4BDF-9364-2394CF40D527}" type="presOf" srcId="{4EFF36F2-2F99-4F8C-B440-DF2D13E7980C}" destId="{2A6ACE3A-A005-418A-9860-C52C3B0A55D0}" srcOrd="0" destOrd="0" presId="urn:microsoft.com/office/officeart/2005/8/layout/chevronAccent+Icon"/>
    <dgm:cxn modelId="{5FA43DC1-9008-4E2E-89AB-12FD6DD7FA13}" type="presOf" srcId="{7009C989-1B9E-4C36-958A-22CEEEFB81DC}" destId="{698005E3-1E96-4323-A291-ED1F6B08481A}" srcOrd="0" destOrd="0" presId="urn:microsoft.com/office/officeart/2005/8/layout/chevronAccent+Icon"/>
    <dgm:cxn modelId="{6AF743B5-4D5D-429A-B552-7B0EE0B526F2}" srcId="{4EFF36F2-2F99-4F8C-B440-DF2D13E7980C}" destId="{F765D3EA-10C4-47AB-80A8-F078501718E9}" srcOrd="1" destOrd="0" parTransId="{5FF200B5-D281-4682-998B-7AA84305B1C6}" sibTransId="{AFA1053B-25D8-42F9-A674-B98A120A5843}"/>
    <dgm:cxn modelId="{00000D8A-B49F-42F9-A4C1-3E58F017F249}" srcId="{4EFF36F2-2F99-4F8C-B440-DF2D13E7980C}" destId="{D22D6628-FFBE-4887-B53E-7C1B4557DEB1}" srcOrd="0" destOrd="0" parTransId="{9B7D9E37-863E-4922-B3BB-58B2CEF3C766}" sibTransId="{58724C57-5B5B-4BB2-8E7B-B3436D2A3784}"/>
    <dgm:cxn modelId="{91D82EC9-9E32-4714-B2E3-3017CA99B487}" type="presOf" srcId="{F765D3EA-10C4-47AB-80A8-F078501718E9}" destId="{3796E101-B22E-447C-8ABC-4CDE3AF64D24}" srcOrd="0" destOrd="0" presId="urn:microsoft.com/office/officeart/2005/8/layout/chevronAccent+Icon"/>
    <dgm:cxn modelId="{AE047905-1985-4285-A29B-E86C6447E38F}" type="presParOf" srcId="{2A6ACE3A-A005-418A-9860-C52C3B0A55D0}" destId="{1E29D089-9EA5-4B3E-A51D-65814D8870C8}" srcOrd="0" destOrd="0" presId="urn:microsoft.com/office/officeart/2005/8/layout/chevronAccent+Icon"/>
    <dgm:cxn modelId="{6E88BDAD-A7D8-434F-9B4C-62EC5EDDBCBC}" type="presParOf" srcId="{1E29D089-9EA5-4B3E-A51D-65814D8870C8}" destId="{0D5D7DAC-021A-4FF3-A939-E2B77C06C6DB}" srcOrd="0" destOrd="0" presId="urn:microsoft.com/office/officeart/2005/8/layout/chevronAccent+Icon"/>
    <dgm:cxn modelId="{6CB4AC0E-09B4-4F40-A20F-118453303579}" type="presParOf" srcId="{1E29D089-9EA5-4B3E-A51D-65814D8870C8}" destId="{4EBDDFDE-D1C4-4CED-8BF7-14384BFD75AB}" srcOrd="1" destOrd="0" presId="urn:microsoft.com/office/officeart/2005/8/layout/chevronAccent+Icon"/>
    <dgm:cxn modelId="{CCB19AE3-3B9F-4E59-B605-831427A32BD2}" type="presParOf" srcId="{2A6ACE3A-A005-418A-9860-C52C3B0A55D0}" destId="{29CAEFA3-F96A-497C-8F6A-6E3A17BC76A3}" srcOrd="1" destOrd="0" presId="urn:microsoft.com/office/officeart/2005/8/layout/chevronAccent+Icon"/>
    <dgm:cxn modelId="{E7BE2AD8-4CB3-449B-9D5A-601FE5BCC119}" type="presParOf" srcId="{2A6ACE3A-A005-418A-9860-C52C3B0A55D0}" destId="{A4FEF7A6-7EF6-41B3-BDF9-3EEEE53A1FE0}" srcOrd="2" destOrd="0" presId="urn:microsoft.com/office/officeart/2005/8/layout/chevronAccent+Icon"/>
    <dgm:cxn modelId="{E8EB9337-C5BD-4746-90B5-866425A4DEB1}" type="presParOf" srcId="{A4FEF7A6-7EF6-41B3-BDF9-3EEEE53A1FE0}" destId="{46FA6B04-87B1-4A48-BF28-148606EA525E}" srcOrd="0" destOrd="0" presId="urn:microsoft.com/office/officeart/2005/8/layout/chevronAccent+Icon"/>
    <dgm:cxn modelId="{1CF9A9A5-530A-4744-A1B4-647EAD702913}" type="presParOf" srcId="{A4FEF7A6-7EF6-41B3-BDF9-3EEEE53A1FE0}" destId="{3796E101-B22E-447C-8ABC-4CDE3AF64D24}" srcOrd="1" destOrd="0" presId="urn:microsoft.com/office/officeart/2005/8/layout/chevronAccent+Icon"/>
    <dgm:cxn modelId="{90AEBBEB-FFAF-4B44-8BF0-E98C6B7CFE03}" type="presParOf" srcId="{2A6ACE3A-A005-418A-9860-C52C3B0A55D0}" destId="{D8B7D50C-3A56-417A-A196-088F094D0DAA}" srcOrd="3" destOrd="0" presId="urn:microsoft.com/office/officeart/2005/8/layout/chevronAccent+Icon"/>
    <dgm:cxn modelId="{43BAAFAD-3EA8-4EC7-8071-A3488BC6FDA6}" type="presParOf" srcId="{2A6ACE3A-A005-418A-9860-C52C3B0A55D0}" destId="{5789A259-47E3-4910-BA31-D5AA4B4C596D}" srcOrd="4" destOrd="0" presId="urn:microsoft.com/office/officeart/2005/8/layout/chevronAccent+Icon"/>
    <dgm:cxn modelId="{004266B4-B9BC-4405-98CC-3A6E58215D08}" type="presParOf" srcId="{5789A259-47E3-4910-BA31-D5AA4B4C596D}" destId="{55F5A2A7-2D01-40C2-A3FF-C681800EF8F2}" srcOrd="0" destOrd="0" presId="urn:microsoft.com/office/officeart/2005/8/layout/chevronAccent+Icon"/>
    <dgm:cxn modelId="{B876BA04-6036-4664-98F3-0B85FD56D76C}" type="presParOf" srcId="{5789A259-47E3-4910-BA31-D5AA4B4C596D}" destId="{698005E3-1E96-4323-A291-ED1F6B08481A}"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9831B0-FBBD-41DA-932E-AC572FCF1DCC}" type="datetimeFigureOut">
              <a:rPr lang="en-US" smtClean="0"/>
              <a:t>10/21/2015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6BE7B-0EF6-42F8-B390-7D95B8EE8722}" type="slidenum">
              <a:rPr lang="en-US" smtClean="0"/>
              <a:t>‹#›</a:t>
            </a:fld>
            <a:endParaRPr lang="en-US"/>
          </a:p>
        </p:txBody>
      </p:sp>
    </p:spTree>
    <p:extLst>
      <p:ext uri="{BB962C8B-B14F-4D97-AF65-F5344CB8AC3E}">
        <p14:creationId xmlns:p14="http://schemas.microsoft.com/office/powerpoint/2010/main" val="104291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76005849-FE5D-47E2-8DD3-0FEF45026673}" type="slidenum">
              <a:rPr lang="en-GB" smtClean="0"/>
              <a:t>1</a:t>
            </a:fld>
            <a:endParaRPr lang="en-GB"/>
          </a:p>
        </p:txBody>
      </p:sp>
    </p:spTree>
    <p:extLst>
      <p:ext uri="{BB962C8B-B14F-4D97-AF65-F5344CB8AC3E}">
        <p14:creationId xmlns:p14="http://schemas.microsoft.com/office/powerpoint/2010/main" val="1584982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EB5156-41DD-4F53-812F-0988A056811F}" type="slidenum">
              <a:rPr lang="en-US" smtClean="0"/>
              <a:pPr/>
              <a:t>5</a:t>
            </a:fld>
            <a:endParaRPr lang="en-US"/>
          </a:p>
        </p:txBody>
      </p:sp>
    </p:spTree>
    <p:extLst>
      <p:ext uri="{BB962C8B-B14F-4D97-AF65-F5344CB8AC3E}">
        <p14:creationId xmlns:p14="http://schemas.microsoft.com/office/powerpoint/2010/main" val="1625220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EB5156-41DD-4F53-812F-0988A056811F}" type="slidenum">
              <a:rPr lang="en-US" smtClean="0"/>
              <a:pPr/>
              <a:t>6</a:t>
            </a:fld>
            <a:endParaRPr lang="en-US"/>
          </a:p>
        </p:txBody>
      </p:sp>
    </p:spTree>
    <p:extLst>
      <p:ext uri="{BB962C8B-B14F-4D97-AF65-F5344CB8AC3E}">
        <p14:creationId xmlns:p14="http://schemas.microsoft.com/office/powerpoint/2010/main" val="707770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dirty="0" smtClean="0"/>
              <a:t>Outcome of the Intergovernmental Negotiations (IGN) meeting of 23-27 March</a:t>
            </a:r>
          </a:p>
          <a:p>
            <a:r>
              <a:rPr lang="en-GB" sz="1200" dirty="0" smtClean="0"/>
              <a:t>The Chair of the UNSC introduced the technical report by the Commission at the IGN on post-2015 development Agenda</a:t>
            </a:r>
          </a:p>
          <a:p>
            <a:r>
              <a:rPr lang="en-GB" sz="1200" dirty="0" smtClean="0"/>
              <a:t>Members states of IGN agreed with the decision of UNSC and supported its way forward</a:t>
            </a:r>
          </a:p>
        </p:txBody>
      </p:sp>
      <p:sp>
        <p:nvSpPr>
          <p:cNvPr id="4" name="Slide Number Placeholder 3"/>
          <p:cNvSpPr>
            <a:spLocks noGrp="1"/>
          </p:cNvSpPr>
          <p:nvPr>
            <p:ph type="sldNum" sz="quarter" idx="10"/>
          </p:nvPr>
        </p:nvSpPr>
        <p:spPr/>
        <p:txBody>
          <a:bodyPr/>
          <a:lstStyle/>
          <a:p>
            <a:fld id="{BB46BE7B-0EF6-42F8-B390-7D95B8EE8722}" type="slidenum">
              <a:rPr lang="en-US" smtClean="0"/>
              <a:t>10</a:t>
            </a:fld>
            <a:endParaRPr lang="en-US"/>
          </a:p>
        </p:txBody>
      </p:sp>
    </p:spTree>
    <p:extLst>
      <p:ext uri="{BB962C8B-B14F-4D97-AF65-F5344CB8AC3E}">
        <p14:creationId xmlns:p14="http://schemas.microsoft.com/office/powerpoint/2010/main" val="2023431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46BE7B-0EF6-42F8-B390-7D95B8EE8722}" type="slidenum">
              <a:rPr lang="en-US" smtClean="0"/>
              <a:t>19</a:t>
            </a:fld>
            <a:endParaRPr lang="en-US"/>
          </a:p>
        </p:txBody>
      </p:sp>
    </p:spTree>
    <p:extLst>
      <p:ext uri="{BB962C8B-B14F-4D97-AF65-F5344CB8AC3E}">
        <p14:creationId xmlns:p14="http://schemas.microsoft.com/office/powerpoint/2010/main" val="642080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Ghana met the MDG7 for population level for access to improved</a:t>
            </a:r>
            <a:r>
              <a:rPr lang="en-US" baseline="0" dirty="0" smtClean="0"/>
              <a:t> </a:t>
            </a:r>
            <a:r>
              <a:rPr lang="en-US" dirty="0" smtClean="0"/>
              <a:t>water in 2008.</a:t>
            </a:r>
            <a:r>
              <a:rPr lang="en-US" baseline="0" dirty="0" smtClean="0"/>
              <a:t> However, in 2014, only 64% of the de jure population has accessed to improved water. This can be attributed to the decrease in piped water which is improved and the increase in bottled/sachet water (7% in 2008 to 23% in 2014), an unimproved source. Ghana has much work to do to reach the MDG target for access to an improved sanitation facility.</a:t>
            </a:r>
            <a:endParaRPr lang="en-US" dirty="0"/>
          </a:p>
        </p:txBody>
      </p:sp>
      <p:sp>
        <p:nvSpPr>
          <p:cNvPr id="4" name="Slide Number Placeholder 3"/>
          <p:cNvSpPr>
            <a:spLocks noGrp="1"/>
          </p:cNvSpPr>
          <p:nvPr>
            <p:ph type="sldNum" sz="quarter" idx="10"/>
          </p:nvPr>
        </p:nvSpPr>
        <p:spPr/>
        <p:txBody>
          <a:bodyPr/>
          <a:lstStyle/>
          <a:p>
            <a:fld id="{B795166F-4D5C-4128-A33C-FB807F38BEB0}" type="slidenum">
              <a:rPr lang="en-US" smtClean="0"/>
              <a:t>20</a:t>
            </a:fld>
            <a:endParaRPr lang="en-US"/>
          </a:p>
        </p:txBody>
      </p:sp>
    </p:spTree>
    <p:extLst>
      <p:ext uri="{BB962C8B-B14F-4D97-AF65-F5344CB8AC3E}">
        <p14:creationId xmlns:p14="http://schemas.microsoft.com/office/powerpoint/2010/main" val="2907882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1688485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66307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99224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3141010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54533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1564279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3600211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1030714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419760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9DEF12-0B6D-4234-9A8D-4112B2B98EB2}" type="datetimeFigureOut">
              <a:rPr lang="en-US" smtClean="0"/>
              <a:t>10/21/2015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10686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9DEF12-0B6D-4234-9A8D-4112B2B98EB2}"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58231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F9DEF12-0B6D-4234-9A8D-4112B2B98EB2}" type="datetimeFigureOut">
              <a:rPr lang="en-US" smtClean="0"/>
              <a:t>10/21/2015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1467118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F9DEF12-0B6D-4234-9A8D-4112B2B98EB2}" type="datetimeFigureOut">
              <a:rPr lang="en-US" smtClean="0"/>
              <a:t>10/21/2015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383634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DEF12-0B6D-4234-9A8D-4112B2B98EB2}" type="datetimeFigureOut">
              <a:rPr lang="en-US" smtClean="0"/>
              <a:t>10/21/2015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226369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DEF12-0B6D-4234-9A8D-4112B2B98EB2}"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2480384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9DEF12-0B6D-4234-9A8D-4112B2B98EB2}" type="datetimeFigureOut">
              <a:rPr lang="en-US" smtClean="0"/>
              <a:t>10/21/2015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58174-D975-4448-A867-376CFD71058B}" type="slidenum">
              <a:rPr lang="en-US" smtClean="0"/>
              <a:t>‹#›</a:t>
            </a:fld>
            <a:endParaRPr lang="en-US"/>
          </a:p>
        </p:txBody>
      </p:sp>
    </p:spTree>
    <p:extLst>
      <p:ext uri="{BB962C8B-B14F-4D97-AF65-F5344CB8AC3E}">
        <p14:creationId xmlns:p14="http://schemas.microsoft.com/office/powerpoint/2010/main" val="3160049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9DEF12-0B6D-4234-9A8D-4112B2B98EB2}" type="datetimeFigureOut">
              <a:rPr lang="en-US" smtClean="0"/>
              <a:t>10/21/2015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C58174-D975-4448-A867-376CFD71058B}" type="slidenum">
              <a:rPr lang="en-US" smtClean="0"/>
              <a:t>‹#›</a:t>
            </a:fld>
            <a:endParaRPr lang="en-US"/>
          </a:p>
        </p:txBody>
      </p:sp>
    </p:spTree>
    <p:extLst>
      <p:ext uri="{BB962C8B-B14F-4D97-AF65-F5344CB8AC3E}">
        <p14:creationId xmlns:p14="http://schemas.microsoft.com/office/powerpoint/2010/main" val="2544812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621" y="1920240"/>
            <a:ext cx="11406941" cy="2577558"/>
          </a:xfrm>
        </p:spPr>
        <p:txBody>
          <a:bodyPr>
            <a:noAutofit/>
          </a:bodyPr>
          <a:lstStyle/>
          <a:p>
            <a:pPr algn="ctr"/>
            <a:r>
              <a:rPr lang="en-US" sz="4000" b="1" dirty="0" smtClean="0">
                <a:latin typeface="Candara" panose="020E0502030303020204" pitchFamily="34" charset="0"/>
              </a:rPr>
              <a:t>COUNTRY PROCESSES </a:t>
            </a:r>
            <a:br>
              <a:rPr lang="en-US" sz="4000" b="1" dirty="0" smtClean="0">
                <a:latin typeface="Candara" panose="020E0502030303020204" pitchFamily="34" charset="0"/>
              </a:rPr>
            </a:br>
            <a:r>
              <a:rPr lang="en-US" sz="4000" b="1" dirty="0" smtClean="0">
                <a:latin typeface="Candara" panose="020E0502030303020204" pitchFamily="34" charset="0"/>
              </a:rPr>
              <a:t>LEADING TO THE ADOPTION OF THE SUSTAINABLE DEVELOPMENT GOALS (SDGs)</a:t>
            </a:r>
            <a:r>
              <a:rPr lang="en-US" sz="4000" b="1" dirty="0"/>
              <a:t/>
            </a:r>
            <a:br>
              <a:rPr lang="en-US" sz="4000" b="1" dirty="0"/>
            </a:br>
            <a:endParaRPr lang="en-GB" sz="4000" dirty="0">
              <a:solidFill>
                <a:srgbClr val="1F1F1F"/>
              </a:solidFill>
              <a:latin typeface="Candara" panose="020E050203030302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58712" y="116268"/>
            <a:ext cx="2599388" cy="1949542"/>
          </a:xfrm>
          <a:prstGeom prst="rect">
            <a:avLst/>
          </a:prstGeom>
        </p:spPr>
      </p:pic>
      <p:sp>
        <p:nvSpPr>
          <p:cNvPr id="5" name="Subtitle 2"/>
          <p:cNvSpPr txBox="1">
            <a:spLocks/>
          </p:cNvSpPr>
          <p:nvPr/>
        </p:nvSpPr>
        <p:spPr>
          <a:xfrm>
            <a:off x="1573091" y="4950732"/>
            <a:ext cx="9144000" cy="15262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spcBef>
                <a:spcPts val="0"/>
              </a:spcBef>
            </a:pPr>
            <a:r>
              <a:rPr lang="en-US" sz="2800" b="1" spc="120" dirty="0" smtClean="0">
                <a:solidFill>
                  <a:schemeClr val="accent1">
                    <a:lumMod val="50000"/>
                  </a:schemeClr>
                </a:solidFill>
                <a:latin typeface="Candara" panose="020E0502030303020204" pitchFamily="34" charset="0"/>
              </a:rPr>
              <a:t>OMAR SEIDU</a:t>
            </a:r>
          </a:p>
          <a:p>
            <a:pPr algn="ctr">
              <a:spcBef>
                <a:spcPts val="0"/>
              </a:spcBef>
            </a:pPr>
            <a:r>
              <a:rPr lang="en-US" sz="2800" b="1" spc="120" dirty="0" smtClean="0">
                <a:solidFill>
                  <a:schemeClr val="accent1">
                    <a:lumMod val="50000"/>
                  </a:schemeClr>
                </a:solidFill>
                <a:latin typeface="Candara" panose="020E0502030303020204" pitchFamily="34" charset="0"/>
              </a:rPr>
              <a:t>NATIONAL FOCAL PERSON ON SDG</a:t>
            </a:r>
            <a:r>
              <a:rPr lang="en-US" sz="2800" b="1" cap="none" spc="120" dirty="0" smtClean="0">
                <a:solidFill>
                  <a:schemeClr val="accent1">
                    <a:lumMod val="50000"/>
                  </a:schemeClr>
                </a:solidFill>
                <a:latin typeface="Candara" panose="020E0502030303020204" pitchFamily="34" charset="0"/>
              </a:rPr>
              <a:t>s INDICATORS </a:t>
            </a:r>
            <a:endParaRPr lang="en-GB" sz="2800" b="1" spc="120" dirty="0">
              <a:solidFill>
                <a:schemeClr val="accent1">
                  <a:lumMod val="50000"/>
                </a:schemeClr>
              </a:solidFill>
              <a:latin typeface="Candara" panose="020E0502030303020204" pitchFamily="34" charset="0"/>
            </a:endParaRPr>
          </a:p>
        </p:txBody>
      </p:sp>
    </p:spTree>
    <p:extLst>
      <p:ext uri="{BB962C8B-B14F-4D97-AF65-F5344CB8AC3E}">
        <p14:creationId xmlns:p14="http://schemas.microsoft.com/office/powerpoint/2010/main" val="21953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75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750"/>
                                        <p:tgtEl>
                                          <p:spTgt spid="5">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75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dirty="0" smtClean="0"/>
              <a:t>Intergovernmental Negotiations</a:t>
            </a:r>
            <a:endParaRPr lang="en-US" sz="4800" dirty="0"/>
          </a:p>
        </p:txBody>
      </p:sp>
      <p:sp>
        <p:nvSpPr>
          <p:cNvPr id="3" name="Content Placeholder 2"/>
          <p:cNvSpPr>
            <a:spLocks noGrp="1"/>
          </p:cNvSpPr>
          <p:nvPr>
            <p:ph idx="1"/>
          </p:nvPr>
        </p:nvSpPr>
        <p:spPr/>
        <p:txBody>
          <a:bodyPr>
            <a:normAutofit lnSpcReduction="10000"/>
          </a:bodyPr>
          <a:lstStyle/>
          <a:p>
            <a:r>
              <a:rPr lang="en-US" sz="3600" dirty="0" smtClean="0"/>
              <a:t>Two parallel processes</a:t>
            </a:r>
          </a:p>
          <a:p>
            <a:endParaRPr lang="en-US" sz="3600" dirty="0" smtClean="0"/>
          </a:p>
          <a:p>
            <a:pPr lvl="1">
              <a:buFont typeface="Wingdings" panose="05000000000000000000" pitchFamily="2" charset="2"/>
              <a:buChar char="Ø"/>
            </a:pPr>
            <a:r>
              <a:rPr lang="en-US" sz="3200" dirty="0" smtClean="0"/>
              <a:t>Open Working Group Negotiations</a:t>
            </a:r>
          </a:p>
          <a:p>
            <a:pPr lvl="1"/>
            <a:endParaRPr lang="en-US" sz="3200" dirty="0" smtClean="0"/>
          </a:p>
          <a:p>
            <a:pPr lvl="1">
              <a:buFont typeface="Wingdings" panose="05000000000000000000" pitchFamily="2" charset="2"/>
              <a:buChar char="Ø"/>
            </a:pPr>
            <a:r>
              <a:rPr lang="en-US" sz="3200" dirty="0" smtClean="0"/>
              <a:t>Inter Agency Expert Group on the Sustainable Development Goals (IAEG-SDGs)</a:t>
            </a:r>
            <a:endParaRPr lang="en-US" sz="3200" dirty="0"/>
          </a:p>
          <a:p>
            <a:endParaRPr lang="en-US" sz="3600" dirty="0" smtClean="0"/>
          </a:p>
          <a:p>
            <a:endParaRPr lang="en-US" sz="3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78818" y="230188"/>
            <a:ext cx="1313182" cy="984887"/>
          </a:xfrm>
          <a:prstGeom prst="rect">
            <a:avLst/>
          </a:prstGeom>
        </p:spPr>
      </p:pic>
    </p:spTree>
    <p:extLst>
      <p:ext uri="{BB962C8B-B14F-4D97-AF65-F5344CB8AC3E}">
        <p14:creationId xmlns:p14="http://schemas.microsoft.com/office/powerpoint/2010/main" val="4052010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0275"/>
          </a:xfrm>
        </p:spPr>
        <p:txBody>
          <a:bodyPr/>
          <a:lstStyle/>
          <a:p>
            <a:r>
              <a:rPr lang="en-US" b="1" dirty="0" smtClean="0"/>
              <a:t>Political Process</a:t>
            </a:r>
            <a:endParaRPr lang="en-US" b="1" dirty="0"/>
          </a:p>
        </p:txBody>
      </p:sp>
      <p:sp>
        <p:nvSpPr>
          <p:cNvPr id="4" name="Content Placeholder 2"/>
          <p:cNvSpPr>
            <a:spLocks noGrp="1"/>
          </p:cNvSpPr>
          <p:nvPr>
            <p:ph idx="1"/>
          </p:nvPr>
        </p:nvSpPr>
        <p:spPr>
          <a:xfrm>
            <a:off x="838200" y="1295400"/>
            <a:ext cx="10858500" cy="5391150"/>
          </a:xfrm>
        </p:spPr>
        <p:txBody>
          <a:bodyPr>
            <a:noAutofit/>
          </a:bodyPr>
          <a:lstStyle/>
          <a:p>
            <a:pPr lvl="0"/>
            <a:r>
              <a:rPr lang="en-US" sz="2400" dirty="0"/>
              <a:t>The phase of the intergovernmental consultations that began in </a:t>
            </a:r>
            <a:r>
              <a:rPr lang="en-US" sz="2400" dirty="0">
                <a:solidFill>
                  <a:srgbClr val="FF0000"/>
                </a:solidFill>
              </a:rPr>
              <a:t>January 2015 </a:t>
            </a:r>
            <a:r>
              <a:rPr lang="en-US" sz="2400" dirty="0" smtClean="0"/>
              <a:t>culminated </a:t>
            </a:r>
            <a:r>
              <a:rPr lang="en-US" sz="2400" dirty="0"/>
              <a:t>in the adoption of an outcome </a:t>
            </a:r>
            <a:r>
              <a:rPr lang="en-US" sz="2400" dirty="0" smtClean="0"/>
              <a:t>document on </a:t>
            </a:r>
            <a:r>
              <a:rPr lang="en-US" sz="2400" dirty="0">
                <a:solidFill>
                  <a:srgbClr val="FF0000"/>
                </a:solidFill>
              </a:rPr>
              <a:t>September </a:t>
            </a:r>
            <a:r>
              <a:rPr lang="en-US" sz="2400" dirty="0" smtClean="0">
                <a:solidFill>
                  <a:srgbClr val="FF0000"/>
                </a:solidFill>
              </a:rPr>
              <a:t>25, 2015 </a:t>
            </a:r>
            <a:r>
              <a:rPr lang="en-US" sz="2400" dirty="0"/>
              <a:t>that </a:t>
            </a:r>
            <a:r>
              <a:rPr lang="en-US" sz="2400" dirty="0" smtClean="0"/>
              <a:t>included </a:t>
            </a:r>
            <a:r>
              <a:rPr lang="en-US" sz="2400" dirty="0"/>
              <a:t>the following main components: </a:t>
            </a:r>
            <a:endParaRPr lang="en-US" sz="2400" dirty="0" smtClean="0"/>
          </a:p>
          <a:p>
            <a:pPr lvl="0"/>
            <a:r>
              <a:rPr lang="en-US" sz="2400" dirty="0" smtClean="0"/>
              <a:t>(a) Declaration</a:t>
            </a:r>
            <a:r>
              <a:rPr lang="en-US" sz="2400" dirty="0"/>
              <a:t>; </a:t>
            </a:r>
            <a:endParaRPr lang="en-US" sz="2400" dirty="0" smtClean="0"/>
          </a:p>
          <a:p>
            <a:pPr lvl="0"/>
            <a:r>
              <a:rPr lang="en-US" sz="2400" dirty="0" smtClean="0"/>
              <a:t>(b) SDGs </a:t>
            </a:r>
            <a:r>
              <a:rPr lang="en-US" sz="2400" dirty="0"/>
              <a:t>and targets; </a:t>
            </a:r>
            <a:endParaRPr lang="en-US" sz="2400" dirty="0" smtClean="0"/>
          </a:p>
          <a:p>
            <a:pPr lvl="0"/>
            <a:r>
              <a:rPr lang="en-US" sz="2400" dirty="0" smtClean="0"/>
              <a:t>(c) Means </a:t>
            </a:r>
            <a:r>
              <a:rPr lang="en-US" sz="2400" dirty="0"/>
              <a:t>of Implementation and Global Partnership for Sustainable Development; </a:t>
            </a:r>
            <a:r>
              <a:rPr lang="en-US" sz="2400" dirty="0" smtClean="0"/>
              <a:t>and</a:t>
            </a:r>
          </a:p>
          <a:p>
            <a:pPr lvl="0"/>
            <a:r>
              <a:rPr lang="en-US" sz="2400" dirty="0" smtClean="0"/>
              <a:t> (d) follow-up </a:t>
            </a:r>
            <a:r>
              <a:rPr lang="en-US" sz="2400" dirty="0"/>
              <a:t>and review.</a:t>
            </a:r>
          </a:p>
          <a:p>
            <a:r>
              <a:rPr lang="en-US" sz="2400" dirty="0" smtClean="0"/>
              <a:t>The </a:t>
            </a:r>
            <a:r>
              <a:rPr lang="en-US" sz="2400" dirty="0"/>
              <a:t>process of intergovernmental negotiations on the post-2015 development agenda </a:t>
            </a:r>
            <a:r>
              <a:rPr lang="en-US" sz="2400" dirty="0" smtClean="0"/>
              <a:t>was open</a:t>
            </a:r>
            <a:r>
              <a:rPr lang="en-US" sz="2400" dirty="0"/>
              <a:t>, transparent and inclusive, consistent with the rules of procedure and established practices of the General </a:t>
            </a:r>
            <a:r>
              <a:rPr lang="en-US" sz="2400" dirty="0" smtClean="0"/>
              <a:t>Assembly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8659" y="180338"/>
            <a:ext cx="1313182" cy="984887"/>
          </a:xfrm>
          <a:prstGeom prst="rect">
            <a:avLst/>
          </a:prstGeom>
        </p:spPr>
      </p:pic>
    </p:spTree>
    <p:extLst>
      <p:ext uri="{BB962C8B-B14F-4D97-AF65-F5344CB8AC3E}">
        <p14:creationId xmlns:p14="http://schemas.microsoft.com/office/powerpoint/2010/main" val="260668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306"/>
            <a:ext cx="10515600" cy="933494"/>
          </a:xfrm>
        </p:spPr>
        <p:txBody>
          <a:bodyPr>
            <a:noAutofit/>
          </a:bodyPr>
          <a:lstStyle/>
          <a:p>
            <a:r>
              <a:rPr lang="en-US" sz="3600" b="1" dirty="0" smtClean="0"/>
              <a:t>Consultations on SDG Indicators </a:t>
            </a:r>
            <a:endParaRPr lang="en-US" sz="3600" b="1" dirty="0"/>
          </a:p>
        </p:txBody>
      </p:sp>
      <p:sp>
        <p:nvSpPr>
          <p:cNvPr id="3" name="Content Placeholder 2"/>
          <p:cNvSpPr>
            <a:spLocks noGrp="1"/>
          </p:cNvSpPr>
          <p:nvPr>
            <p:ph idx="1"/>
          </p:nvPr>
        </p:nvSpPr>
        <p:spPr>
          <a:xfrm>
            <a:off x="838200" y="1276349"/>
            <a:ext cx="10515600" cy="5343391"/>
          </a:xfrm>
        </p:spPr>
        <p:txBody>
          <a:bodyPr>
            <a:noAutofit/>
          </a:bodyPr>
          <a:lstStyle/>
          <a:p>
            <a:pPr lvl="1"/>
            <a:r>
              <a:rPr lang="en-US" sz="2800" dirty="0" smtClean="0"/>
              <a:t>Proposed set of indicators submitted to Member Countries, February 2015</a:t>
            </a:r>
          </a:p>
          <a:p>
            <a:pPr lvl="1"/>
            <a:r>
              <a:rPr lang="en-ZA" sz="2800" dirty="0" smtClean="0"/>
              <a:t>African Union Commission(AUC) organised expert group meetings on the indicators, Pretoria (April) and Algiers (May)</a:t>
            </a:r>
          </a:p>
          <a:p>
            <a:pPr lvl="1"/>
            <a:r>
              <a:rPr lang="en-US" sz="2800" dirty="0" smtClean="0"/>
              <a:t>GSS in collaboration with  National Technical Committee organized a 3-day national stakeholder consultations to review the indicators (May 21-24) prior to the first IAEG meeting</a:t>
            </a:r>
          </a:p>
          <a:p>
            <a:pPr lvl="1"/>
            <a:r>
              <a:rPr lang="en-US" sz="2800" dirty="0" smtClean="0"/>
              <a:t>Second IAEG-SDGs to be held in Bangkok in October 26-28, 2015</a:t>
            </a:r>
          </a:p>
          <a:p>
            <a:pPr lvl="1">
              <a:buFont typeface="Wingdings" panose="05000000000000000000" pitchFamily="2" charset="2"/>
              <a:buChar char="v"/>
            </a:pPr>
            <a:endParaRPr lang="en-US" sz="2800" dirty="0"/>
          </a:p>
          <a:p>
            <a:pPr marL="0" indent="0">
              <a:buNone/>
            </a:pPr>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7209" y="238216"/>
            <a:ext cx="1313182" cy="984887"/>
          </a:xfrm>
          <a:prstGeom prst="rect">
            <a:avLst/>
          </a:prstGeom>
        </p:spPr>
      </p:pic>
    </p:spTree>
    <p:extLst>
      <p:ext uri="{BB962C8B-B14F-4D97-AF65-F5344CB8AC3E}">
        <p14:creationId xmlns:p14="http://schemas.microsoft.com/office/powerpoint/2010/main" val="62726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188"/>
            <a:ext cx="8596668" cy="984887"/>
          </a:xfrm>
        </p:spPr>
        <p:txBody>
          <a:bodyPr>
            <a:normAutofit fontScale="90000"/>
          </a:bodyPr>
          <a:lstStyle/>
          <a:p>
            <a:r>
              <a:rPr lang="en-US" dirty="0" smtClean="0"/>
              <a:t>Transforming Our World: The 2030 Agenda for Sustainable Development</a:t>
            </a:r>
            <a:endParaRPr lang="en-US" dirty="0"/>
          </a:p>
        </p:txBody>
      </p:sp>
      <p:sp>
        <p:nvSpPr>
          <p:cNvPr id="3" name="Content Placeholder 2"/>
          <p:cNvSpPr>
            <a:spLocks noGrp="1"/>
          </p:cNvSpPr>
          <p:nvPr>
            <p:ph idx="1"/>
          </p:nvPr>
        </p:nvSpPr>
        <p:spPr>
          <a:xfrm>
            <a:off x="677334" y="1600201"/>
            <a:ext cx="10201484" cy="4441162"/>
          </a:xfrm>
        </p:spPr>
        <p:txBody>
          <a:bodyPr>
            <a:normAutofit/>
          </a:bodyPr>
          <a:lstStyle/>
          <a:p>
            <a:r>
              <a:rPr lang="en-US" sz="2400" b="1" dirty="0" smtClean="0">
                <a:solidFill>
                  <a:srgbClr val="FF0000"/>
                </a:solidFill>
              </a:rPr>
              <a:t>GOAL 1:</a:t>
            </a:r>
            <a:r>
              <a:rPr lang="en-US" sz="2400" dirty="0" smtClean="0"/>
              <a:t> End poverty in all its forms everywhere</a:t>
            </a:r>
          </a:p>
          <a:p>
            <a:r>
              <a:rPr lang="en-US" sz="2400" b="1" dirty="0" smtClean="0">
                <a:solidFill>
                  <a:srgbClr val="FF0000"/>
                </a:solidFill>
              </a:rPr>
              <a:t>GOAL 2:</a:t>
            </a:r>
            <a:r>
              <a:rPr lang="en-US" sz="2400" dirty="0" smtClean="0"/>
              <a:t> End hunger, achieve food security and improved nutrition and promote sustainable agriculture</a:t>
            </a:r>
          </a:p>
          <a:p>
            <a:r>
              <a:rPr lang="en-US" sz="2400" b="1" dirty="0" smtClean="0">
                <a:solidFill>
                  <a:srgbClr val="FF0000"/>
                </a:solidFill>
              </a:rPr>
              <a:t>GOAL 3:</a:t>
            </a:r>
            <a:r>
              <a:rPr lang="en-US" sz="2400" dirty="0" smtClean="0"/>
              <a:t> Ensure healthy lives and promote well-being for all at all ages</a:t>
            </a:r>
          </a:p>
          <a:p>
            <a:r>
              <a:rPr lang="en-US" sz="2400" b="1" dirty="0" smtClean="0">
                <a:solidFill>
                  <a:srgbClr val="FF0000"/>
                </a:solidFill>
              </a:rPr>
              <a:t>GOAL 4:</a:t>
            </a:r>
            <a:r>
              <a:rPr lang="en-US" sz="2400" dirty="0" smtClean="0"/>
              <a:t> Ensure inclusive and equitable quality education and promote lifelong learning opportunities for all</a:t>
            </a:r>
          </a:p>
          <a:p>
            <a:r>
              <a:rPr lang="en-US" sz="2400" b="1" dirty="0" smtClean="0">
                <a:solidFill>
                  <a:srgbClr val="FF0000"/>
                </a:solidFill>
              </a:rPr>
              <a:t>GOAL 5:</a:t>
            </a:r>
            <a:r>
              <a:rPr lang="en-US" sz="2400" dirty="0" smtClean="0"/>
              <a:t> Achieve gender equality and empower all women and girls</a:t>
            </a:r>
          </a:p>
          <a:p>
            <a:r>
              <a:rPr lang="en-US" sz="2400" b="1" dirty="0" smtClean="0">
                <a:solidFill>
                  <a:srgbClr val="FF0000"/>
                </a:solidFill>
              </a:rPr>
              <a:t>GOAL 6:</a:t>
            </a:r>
            <a:r>
              <a:rPr lang="en-US" sz="2400" dirty="0" smtClean="0"/>
              <a:t> Ensure availability and sustainable management of water and sanitation for all</a:t>
            </a:r>
          </a:p>
          <a:p>
            <a:endParaRPr lang="en-US"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8818" y="230188"/>
            <a:ext cx="1313182" cy="984887"/>
          </a:xfrm>
          <a:prstGeom prst="rect">
            <a:avLst/>
          </a:prstGeom>
        </p:spPr>
      </p:pic>
    </p:spTree>
    <p:extLst>
      <p:ext uri="{BB962C8B-B14F-4D97-AF65-F5344CB8AC3E}">
        <p14:creationId xmlns:p14="http://schemas.microsoft.com/office/powerpoint/2010/main" val="2419946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188"/>
            <a:ext cx="8596668" cy="1320800"/>
          </a:xfrm>
        </p:spPr>
        <p:txBody>
          <a:bodyPr/>
          <a:lstStyle/>
          <a:p>
            <a:r>
              <a:rPr lang="en-US" dirty="0"/>
              <a:t>Transforming Our World: The 2030 Agenda for Sustainable Development</a:t>
            </a:r>
          </a:p>
        </p:txBody>
      </p:sp>
      <p:sp>
        <p:nvSpPr>
          <p:cNvPr id="3" name="Content Placeholder 2"/>
          <p:cNvSpPr>
            <a:spLocks noGrp="1"/>
          </p:cNvSpPr>
          <p:nvPr>
            <p:ph idx="1"/>
          </p:nvPr>
        </p:nvSpPr>
        <p:spPr>
          <a:xfrm>
            <a:off x="677334" y="1809750"/>
            <a:ext cx="10201484" cy="4610099"/>
          </a:xfrm>
        </p:spPr>
        <p:txBody>
          <a:bodyPr>
            <a:noAutofit/>
          </a:bodyPr>
          <a:lstStyle/>
          <a:p>
            <a:r>
              <a:rPr lang="en-US" sz="2400" b="1" dirty="0" smtClean="0">
                <a:solidFill>
                  <a:srgbClr val="FF0000"/>
                </a:solidFill>
              </a:rPr>
              <a:t>GOAL 7:</a:t>
            </a:r>
            <a:r>
              <a:rPr lang="en-US" sz="2400" dirty="0" smtClean="0"/>
              <a:t> Ensure access to affordable, reliable, sustainable and modern energy for all</a:t>
            </a:r>
          </a:p>
          <a:p>
            <a:r>
              <a:rPr lang="en-US" sz="2400" b="1" dirty="0" smtClean="0">
                <a:solidFill>
                  <a:srgbClr val="FF0000"/>
                </a:solidFill>
              </a:rPr>
              <a:t>GOAL 8:</a:t>
            </a:r>
            <a:r>
              <a:rPr lang="en-US" sz="2400" dirty="0" smtClean="0"/>
              <a:t> Promote sustained, inclusive and sustainable economic growth, full and productive employment and decent work for all</a:t>
            </a:r>
          </a:p>
          <a:p>
            <a:r>
              <a:rPr lang="en-US" sz="2400" b="1" dirty="0" smtClean="0">
                <a:solidFill>
                  <a:srgbClr val="FF0000"/>
                </a:solidFill>
              </a:rPr>
              <a:t>GOAL 9:</a:t>
            </a:r>
            <a:r>
              <a:rPr lang="en-US" sz="2400" dirty="0" smtClean="0"/>
              <a:t> Build resilient infrastructure, promote inclusive and sustainable industrialization and foster innovation</a:t>
            </a:r>
          </a:p>
          <a:p>
            <a:r>
              <a:rPr lang="en-US" sz="2400" b="1" dirty="0" smtClean="0">
                <a:solidFill>
                  <a:srgbClr val="FF0000"/>
                </a:solidFill>
              </a:rPr>
              <a:t>GOAL 10:</a:t>
            </a:r>
            <a:r>
              <a:rPr lang="en-US" sz="2400" dirty="0" smtClean="0"/>
              <a:t> Reduce inequality within and among countries</a:t>
            </a:r>
          </a:p>
          <a:p>
            <a:r>
              <a:rPr lang="en-US" sz="2400" b="1" dirty="0" smtClean="0">
                <a:solidFill>
                  <a:srgbClr val="FF0000"/>
                </a:solidFill>
              </a:rPr>
              <a:t>GOAL 11:</a:t>
            </a:r>
            <a:r>
              <a:rPr lang="en-US" sz="2400" dirty="0" smtClean="0"/>
              <a:t> Make cities and human settlements inclusive, safe, resilient and sustainable</a:t>
            </a:r>
          </a:p>
          <a:p>
            <a:r>
              <a:rPr lang="en-US" sz="2400" b="1" dirty="0" smtClean="0">
                <a:solidFill>
                  <a:srgbClr val="FF0000"/>
                </a:solidFill>
              </a:rPr>
              <a:t>GOAL 12:</a:t>
            </a:r>
            <a:r>
              <a:rPr lang="en-US" sz="2400" dirty="0" smtClean="0"/>
              <a:t> Ensure sustainable consumption and production patterns</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8818" y="230188"/>
            <a:ext cx="1313182" cy="984887"/>
          </a:xfrm>
          <a:prstGeom prst="rect">
            <a:avLst/>
          </a:prstGeom>
        </p:spPr>
      </p:pic>
    </p:spTree>
    <p:extLst>
      <p:ext uri="{BB962C8B-B14F-4D97-AF65-F5344CB8AC3E}">
        <p14:creationId xmlns:p14="http://schemas.microsoft.com/office/powerpoint/2010/main" val="318001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4938"/>
            <a:ext cx="8596668" cy="1320800"/>
          </a:xfrm>
        </p:spPr>
        <p:txBody>
          <a:bodyPr/>
          <a:lstStyle/>
          <a:p>
            <a:r>
              <a:rPr lang="en-US" dirty="0"/>
              <a:t>Transforming Our World: The 2030 Agenda for Sustainable Development</a:t>
            </a:r>
          </a:p>
        </p:txBody>
      </p:sp>
      <p:sp>
        <p:nvSpPr>
          <p:cNvPr id="3" name="Content Placeholder 2"/>
          <p:cNvSpPr>
            <a:spLocks noGrp="1"/>
          </p:cNvSpPr>
          <p:nvPr>
            <p:ph idx="1"/>
          </p:nvPr>
        </p:nvSpPr>
        <p:spPr>
          <a:xfrm>
            <a:off x="677334" y="1657350"/>
            <a:ext cx="10295466" cy="4933949"/>
          </a:xfrm>
        </p:spPr>
        <p:txBody>
          <a:bodyPr>
            <a:noAutofit/>
          </a:bodyPr>
          <a:lstStyle/>
          <a:p>
            <a:r>
              <a:rPr lang="en-US" sz="2400" b="1" dirty="0" smtClean="0">
                <a:solidFill>
                  <a:srgbClr val="FF0000"/>
                </a:solidFill>
              </a:rPr>
              <a:t>GOAL 13: </a:t>
            </a:r>
            <a:r>
              <a:rPr lang="en-US" sz="2400" dirty="0" smtClean="0"/>
              <a:t>Take urgent action to combat climate change and its impacts*</a:t>
            </a:r>
          </a:p>
          <a:p>
            <a:r>
              <a:rPr lang="en-US" sz="2400" b="1" dirty="0" smtClean="0">
                <a:solidFill>
                  <a:srgbClr val="FF0000"/>
                </a:solidFill>
              </a:rPr>
              <a:t>GOAL 14: </a:t>
            </a:r>
            <a:r>
              <a:rPr lang="en-US" sz="2400" dirty="0" smtClean="0"/>
              <a:t>Conserve and sustainably use the oceans, seas and marine resources for sustainable development</a:t>
            </a:r>
          </a:p>
          <a:p>
            <a:r>
              <a:rPr lang="en-US" sz="2400" b="1" dirty="0" smtClean="0">
                <a:solidFill>
                  <a:srgbClr val="FF0000"/>
                </a:solidFill>
              </a:rPr>
              <a:t>GOAL 15: </a:t>
            </a:r>
            <a:r>
              <a:rPr lang="en-US" sz="2400" dirty="0" smtClean="0"/>
              <a:t>Protect, restore and promote sustainable use of terrestrial ecosystems, sustainably manage forests, combat desertification, and halt and reverse land degradation and halt biodiversity loss</a:t>
            </a:r>
          </a:p>
          <a:p>
            <a:r>
              <a:rPr lang="en-US" sz="2400" b="1" dirty="0" smtClean="0">
                <a:solidFill>
                  <a:srgbClr val="FF0000"/>
                </a:solidFill>
              </a:rPr>
              <a:t>GOAL 16: </a:t>
            </a:r>
            <a:r>
              <a:rPr lang="en-US" sz="2400" dirty="0" smtClean="0"/>
              <a:t>Promote peaceful and inclusive societies for sustainable development, provide access to justice for all and build effective, accountable and inclusive institutions at all levels</a:t>
            </a:r>
          </a:p>
          <a:p>
            <a:r>
              <a:rPr lang="en-US" sz="2400" b="1" dirty="0" smtClean="0">
                <a:solidFill>
                  <a:srgbClr val="FF0000"/>
                </a:solidFill>
              </a:rPr>
              <a:t>GOAL 17:</a:t>
            </a:r>
            <a:r>
              <a:rPr lang="en-US" sz="2400" dirty="0" smtClean="0"/>
              <a:t> Strengthen the means of implementation and revitalize the global partnership for sustainable development</a:t>
            </a:r>
          </a:p>
          <a:p>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7209" y="134938"/>
            <a:ext cx="1313182" cy="984887"/>
          </a:xfrm>
          <a:prstGeom prst="rect">
            <a:avLst/>
          </a:prstGeom>
        </p:spPr>
      </p:pic>
    </p:spTree>
    <p:extLst>
      <p:ext uri="{BB962C8B-B14F-4D97-AF65-F5344CB8AC3E}">
        <p14:creationId xmlns:p14="http://schemas.microsoft.com/office/powerpoint/2010/main" val="202177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4821"/>
            <a:ext cx="10515600" cy="832610"/>
          </a:xfrm>
        </p:spPr>
        <p:txBody>
          <a:bodyPr/>
          <a:lstStyle/>
          <a:p>
            <a:r>
              <a:rPr lang="en-US" dirty="0" smtClean="0"/>
              <a:t>Indicators Roadmap</a:t>
            </a:r>
            <a:endParaRPr lang="en-US" dirty="0"/>
          </a:p>
        </p:txBody>
      </p:sp>
      <p:sp>
        <p:nvSpPr>
          <p:cNvPr id="3" name="Content Placeholder 2"/>
          <p:cNvSpPr>
            <a:spLocks noGrp="1"/>
          </p:cNvSpPr>
          <p:nvPr>
            <p:ph idx="1"/>
          </p:nvPr>
        </p:nvSpPr>
        <p:spPr>
          <a:xfrm>
            <a:off x="342900" y="1017431"/>
            <a:ext cx="11525250" cy="5589431"/>
          </a:xfrm>
        </p:spPr>
        <p:txBody>
          <a:bodyPr>
            <a:noAutofit/>
          </a:bodyPr>
          <a:lstStyle/>
          <a:p>
            <a:r>
              <a:rPr lang="en-US" sz="3200" dirty="0" smtClean="0"/>
              <a:t>Continental workshop (</a:t>
            </a:r>
            <a:r>
              <a:rPr lang="en-US" sz="3200" dirty="0" smtClean="0">
                <a:solidFill>
                  <a:srgbClr val="FF0000"/>
                </a:solidFill>
              </a:rPr>
              <a:t>by end of October 2015</a:t>
            </a:r>
            <a:r>
              <a:rPr lang="en-US" sz="3200" dirty="0" smtClean="0"/>
              <a:t>) for Africa to review the global report on possible indicators and indicator framework</a:t>
            </a:r>
            <a:endParaRPr lang="en-US" sz="3200" b="1" dirty="0" smtClean="0"/>
          </a:p>
          <a:p>
            <a:pPr lvl="0"/>
            <a:r>
              <a:rPr lang="en-US" sz="3200" dirty="0" smtClean="0">
                <a:solidFill>
                  <a:srgbClr val="FF0000"/>
                </a:solidFill>
              </a:rPr>
              <a:t>November 2015</a:t>
            </a:r>
            <a:r>
              <a:rPr lang="en-US" sz="3200" dirty="0" smtClean="0"/>
              <a:t>: An electronic platform for the monitoring of the goals and targets will be launched</a:t>
            </a:r>
          </a:p>
          <a:p>
            <a:pPr lvl="0"/>
            <a:r>
              <a:rPr lang="en-US" sz="3200" dirty="0" smtClean="0">
                <a:solidFill>
                  <a:srgbClr val="FF0000"/>
                </a:solidFill>
              </a:rPr>
              <a:t>November/December 2015</a:t>
            </a:r>
            <a:r>
              <a:rPr lang="en-US" sz="3200" dirty="0" smtClean="0"/>
              <a:t>: IAEG-SDGs to submit report on possible indicators and indicator framework reflecting the relevant decisions agreed on by Member States </a:t>
            </a:r>
          </a:p>
          <a:p>
            <a:pPr lvl="0"/>
            <a:r>
              <a:rPr lang="en-US" sz="3200" dirty="0" smtClean="0">
                <a:solidFill>
                  <a:srgbClr val="FF0000"/>
                </a:solidFill>
              </a:rPr>
              <a:t>March 2016</a:t>
            </a:r>
            <a:r>
              <a:rPr lang="en-US" sz="3200" dirty="0" smtClean="0"/>
              <a:t>: The UNSC at its 47</a:t>
            </a:r>
            <a:r>
              <a:rPr lang="en-US" sz="3200" baseline="30000" dirty="0" smtClean="0"/>
              <a:t>th</a:t>
            </a:r>
            <a:r>
              <a:rPr lang="en-US" sz="3200" dirty="0" smtClean="0"/>
              <a:t> session to discuss and endorse the proposal of the IAEG on SDGs indicators for monitoring the SDGs</a:t>
            </a:r>
          </a:p>
          <a:p>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12143" y="184821"/>
            <a:ext cx="1313182" cy="984887"/>
          </a:xfrm>
          <a:prstGeom prst="rect">
            <a:avLst/>
          </a:prstGeom>
        </p:spPr>
      </p:pic>
    </p:spTree>
    <p:extLst>
      <p:ext uri="{BB962C8B-B14F-4D97-AF65-F5344CB8AC3E}">
        <p14:creationId xmlns:p14="http://schemas.microsoft.com/office/powerpoint/2010/main" val="279603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lstStyle/>
          <a:p>
            <a:r>
              <a:rPr lang="en-US" dirty="0" smtClean="0"/>
              <a:t>Indicators Roadmap</a:t>
            </a:r>
            <a:endParaRPr lang="en-US" dirty="0"/>
          </a:p>
        </p:txBody>
      </p:sp>
      <p:sp>
        <p:nvSpPr>
          <p:cNvPr id="3" name="Content Placeholder 2"/>
          <p:cNvSpPr>
            <a:spLocks noGrp="1"/>
          </p:cNvSpPr>
          <p:nvPr>
            <p:ph idx="1"/>
          </p:nvPr>
        </p:nvSpPr>
        <p:spPr>
          <a:xfrm>
            <a:off x="552450" y="1123950"/>
            <a:ext cx="11068050" cy="5219700"/>
          </a:xfrm>
        </p:spPr>
        <p:txBody>
          <a:bodyPr>
            <a:noAutofit/>
          </a:bodyPr>
          <a:lstStyle/>
          <a:p>
            <a:r>
              <a:rPr lang="en-US" sz="3200" dirty="0" smtClean="0">
                <a:solidFill>
                  <a:srgbClr val="FF0000"/>
                </a:solidFill>
              </a:rPr>
              <a:t>June/July 2016</a:t>
            </a:r>
            <a:r>
              <a:rPr lang="en-US" sz="3200" dirty="0" smtClean="0"/>
              <a:t>: SDG baseline data report for global monitoring will be released, providing data and identifying gaps</a:t>
            </a:r>
          </a:p>
          <a:p>
            <a:pPr lvl="0"/>
            <a:r>
              <a:rPr lang="en-US" sz="3200" dirty="0" smtClean="0">
                <a:solidFill>
                  <a:srgbClr val="FF0000"/>
                </a:solidFill>
              </a:rPr>
              <a:t>March/December 2016</a:t>
            </a:r>
            <a:r>
              <a:rPr lang="en-US" sz="3200" dirty="0" smtClean="0"/>
              <a:t>: Possible release of the national and regional baseline data reports</a:t>
            </a:r>
          </a:p>
          <a:p>
            <a:r>
              <a:rPr lang="en-US" sz="3200" dirty="0" smtClean="0"/>
              <a:t>Countries to identify national statistical capacity building gaps </a:t>
            </a:r>
            <a:r>
              <a:rPr lang="en-US" sz="3200" dirty="0" smtClean="0">
                <a:solidFill>
                  <a:srgbClr val="FF0000"/>
                </a:solidFill>
              </a:rPr>
              <a:t>(</a:t>
            </a:r>
            <a:r>
              <a:rPr lang="en-US" sz="3200" b="1" dirty="0" smtClean="0">
                <a:solidFill>
                  <a:srgbClr val="FF0000"/>
                </a:solidFill>
              </a:rPr>
              <a:t>by end 2016</a:t>
            </a:r>
            <a:r>
              <a:rPr lang="en-US" sz="3200" dirty="0" smtClean="0">
                <a:solidFill>
                  <a:srgbClr val="FF0000"/>
                </a:solidFill>
              </a:rPr>
              <a:t>)</a:t>
            </a:r>
          </a:p>
          <a:p>
            <a:pPr lvl="0"/>
            <a:r>
              <a:rPr lang="en-US" sz="3200" dirty="0" smtClean="0">
                <a:solidFill>
                  <a:srgbClr val="FF0000"/>
                </a:solidFill>
              </a:rPr>
              <a:t>2016-2020</a:t>
            </a:r>
            <a:r>
              <a:rPr lang="en-US" sz="3200" dirty="0" smtClean="0"/>
              <a:t>: Scaling-up of national, regional and global capacities to monitor the goals and targets</a:t>
            </a:r>
          </a:p>
          <a:p>
            <a:endParaRPr lang="en-US"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30559" y="139063"/>
            <a:ext cx="1313182" cy="984887"/>
          </a:xfrm>
          <a:prstGeom prst="rect">
            <a:avLst/>
          </a:prstGeom>
        </p:spPr>
      </p:pic>
    </p:spTree>
    <p:extLst>
      <p:ext uri="{BB962C8B-B14F-4D97-AF65-F5344CB8AC3E}">
        <p14:creationId xmlns:p14="http://schemas.microsoft.com/office/powerpoint/2010/main" val="386218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855335"/>
            <a:ext cx="8534400" cy="1139064"/>
          </a:xfrm>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684211" y="1295400"/>
            <a:ext cx="10610321" cy="5257800"/>
          </a:xfrm>
        </p:spPr>
        <p:txBody>
          <a:bodyPr>
            <a:noAutofit/>
          </a:bodyPr>
          <a:lstStyle/>
          <a:p>
            <a:pPr marL="347663" lvl="0" indent="-228600">
              <a:buClrTx/>
              <a:buFont typeface="Arial" panose="020B0604020202020204" pitchFamily="34" charset="0"/>
              <a:buChar char="•"/>
            </a:pPr>
            <a:r>
              <a:rPr lang="en-GB" sz="3200" dirty="0" smtClean="0">
                <a:solidFill>
                  <a:schemeClr val="tx1"/>
                </a:solidFill>
                <a:latin typeface="Candara" panose="020E0502030303020204" pitchFamily="34" charset="0"/>
              </a:rPr>
              <a:t>Additional </a:t>
            </a:r>
            <a:r>
              <a:rPr lang="en-GB" sz="3200" dirty="0">
                <a:solidFill>
                  <a:schemeClr val="tx1"/>
                </a:solidFill>
                <a:latin typeface="Candara" panose="020E0502030303020204" pitchFamily="34" charset="0"/>
              </a:rPr>
              <a:t>finance and other resources for implementation of the SDGs would be required</a:t>
            </a:r>
            <a:r>
              <a:rPr lang="en-GB" sz="3200" dirty="0" smtClean="0">
                <a:solidFill>
                  <a:schemeClr val="tx1"/>
                </a:solidFill>
                <a:latin typeface="Candara" panose="020E0502030303020204" pitchFamily="34" charset="0"/>
              </a:rPr>
              <a:t>.</a:t>
            </a:r>
          </a:p>
          <a:p>
            <a:pPr marL="347663" lvl="0" indent="-228600">
              <a:buClrTx/>
              <a:buFont typeface="Arial" panose="020B0604020202020204" pitchFamily="34" charset="0"/>
              <a:buChar char="•"/>
            </a:pPr>
            <a:r>
              <a:rPr lang="en-GB" sz="3200" dirty="0" smtClean="0">
                <a:solidFill>
                  <a:schemeClr val="tx1"/>
                </a:solidFill>
                <a:latin typeface="Candara" panose="020E0502030303020204" pitchFamily="34" charset="0"/>
              </a:rPr>
              <a:t> </a:t>
            </a:r>
            <a:r>
              <a:rPr lang="en-GB" sz="3200" dirty="0">
                <a:solidFill>
                  <a:schemeClr val="tx1"/>
                </a:solidFill>
                <a:latin typeface="Candara" panose="020E0502030303020204" pitchFamily="34" charset="0"/>
              </a:rPr>
              <a:t>The existing implementing agencies under the various ministries will continue to implement the SDGs within the framework of their existing mandates based on regular budgetary </a:t>
            </a:r>
            <a:r>
              <a:rPr lang="en-GB" sz="3200" dirty="0" smtClean="0">
                <a:solidFill>
                  <a:schemeClr val="tx1"/>
                </a:solidFill>
                <a:latin typeface="Candara" panose="020E0502030303020204" pitchFamily="34" charset="0"/>
              </a:rPr>
              <a:t>allocations </a:t>
            </a:r>
          </a:p>
          <a:p>
            <a:pPr marL="347663" lvl="0" indent="-228600">
              <a:buClrTx/>
              <a:buFont typeface="Arial" panose="020B0604020202020204" pitchFamily="34" charset="0"/>
              <a:buChar char="•"/>
            </a:pPr>
            <a:r>
              <a:rPr lang="en-GB" sz="3200" dirty="0" smtClean="0">
                <a:solidFill>
                  <a:schemeClr val="tx1"/>
                </a:solidFill>
                <a:latin typeface="Candara" panose="020E0502030303020204" pitchFamily="34" charset="0"/>
              </a:rPr>
              <a:t>Additional </a:t>
            </a:r>
            <a:r>
              <a:rPr lang="en-GB" sz="3200" dirty="0">
                <a:solidFill>
                  <a:schemeClr val="tx1"/>
                </a:solidFill>
                <a:latin typeface="Candara" panose="020E0502030303020204" pitchFamily="34" charset="0"/>
              </a:rPr>
              <a:t>Resources from both Internal and External sources will be </a:t>
            </a:r>
            <a:r>
              <a:rPr lang="en-GB" sz="3200" dirty="0" smtClean="0">
                <a:solidFill>
                  <a:schemeClr val="tx1"/>
                </a:solidFill>
                <a:latin typeface="Candara" panose="020E0502030303020204" pitchFamily="34" charset="0"/>
              </a:rPr>
              <a:t>required</a:t>
            </a:r>
          </a:p>
          <a:p>
            <a:pPr marL="347663" lvl="0" indent="-228600">
              <a:buClrTx/>
              <a:buFont typeface="Arial" panose="020B0604020202020204" pitchFamily="34" charset="0"/>
              <a:buChar char="•"/>
            </a:pPr>
            <a:r>
              <a:rPr lang="en-GB" sz="3200" dirty="0" smtClean="0">
                <a:latin typeface="Candara" panose="020E0502030303020204" pitchFamily="34" charset="0"/>
              </a:rPr>
              <a:t>Partnerships with all stakeholders required to ensure successful implementation and monitoring</a:t>
            </a:r>
            <a:endParaRPr lang="en-GB" sz="3200" dirty="0" smtClean="0">
              <a:solidFill>
                <a:schemeClr val="tx1"/>
              </a:solidFill>
              <a:latin typeface="Candara" panose="020E0502030303020204" pitchFamily="34" charset="0"/>
            </a:endParaRPr>
          </a:p>
          <a:p>
            <a:pPr marL="347663" lvl="0" indent="-228600">
              <a:buClrTx/>
              <a:buFont typeface="Arial" panose="020B0604020202020204" pitchFamily="34" charset="0"/>
              <a:buChar char="•"/>
            </a:pPr>
            <a:endParaRPr lang="en-US" sz="3200" dirty="0">
              <a:solidFill>
                <a:schemeClr val="tx1"/>
              </a:solidFill>
              <a:latin typeface="Candara" panose="020E0502030303020204" pitchFamily="34" charset="0"/>
            </a:endParaRPr>
          </a:p>
          <a:p>
            <a:pPr marL="347663" indent="-228600">
              <a:buClrTx/>
              <a:buFont typeface="Arial" panose="020B0604020202020204" pitchFamily="34" charset="0"/>
              <a:buChar char="•"/>
            </a:pPr>
            <a:endParaRPr lang="en-US" sz="3200" dirty="0">
              <a:latin typeface="Candara" panose="020E0502030303020204" pitchFamily="34" charset="0"/>
            </a:endParaRPr>
          </a:p>
        </p:txBody>
      </p:sp>
      <p:sp>
        <p:nvSpPr>
          <p:cNvPr id="4" name="Rectangle 3"/>
          <p:cNvSpPr/>
          <p:nvPr/>
        </p:nvSpPr>
        <p:spPr>
          <a:xfrm>
            <a:off x="498519" y="382044"/>
            <a:ext cx="9377847" cy="769441"/>
          </a:xfrm>
          <a:prstGeom prst="rect">
            <a:avLst/>
          </a:prstGeom>
        </p:spPr>
        <p:txBody>
          <a:bodyPr wrap="square">
            <a:spAutoFit/>
          </a:bodyPr>
          <a:lstStyle/>
          <a:p>
            <a:r>
              <a:rPr lang="en-US" sz="4400" b="1" dirty="0" smtClean="0">
                <a:latin typeface="Candara" panose="020E0502030303020204" pitchFamily="34" charset="0"/>
              </a:rPr>
              <a:t>Next Steps</a:t>
            </a:r>
            <a:endParaRPr lang="en-US" sz="4400" dirty="0">
              <a:latin typeface="Candara" panose="020E0502030303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6970" y="548596"/>
            <a:ext cx="1313182" cy="984887"/>
          </a:xfrm>
          <a:prstGeom prst="rect">
            <a:avLst/>
          </a:prstGeom>
        </p:spPr>
      </p:pic>
    </p:spTree>
    <p:extLst>
      <p:ext uri="{BB962C8B-B14F-4D97-AF65-F5344CB8AC3E}">
        <p14:creationId xmlns:p14="http://schemas.microsoft.com/office/powerpoint/2010/main" val="949633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4" y="349199"/>
            <a:ext cx="10515600" cy="908102"/>
          </a:xfrm>
        </p:spPr>
        <p:txBody>
          <a:bodyPr>
            <a:normAutofit fontScale="90000"/>
          </a:bodyPr>
          <a:lstStyle/>
          <a:p>
            <a:r>
              <a:rPr lang="en-US" dirty="0"/>
              <a:t/>
            </a:r>
            <a:br>
              <a:rPr lang="en-US" dirty="0"/>
            </a:br>
            <a:endParaRPr lang="en-US" dirty="0"/>
          </a:p>
        </p:txBody>
      </p:sp>
      <p:sp>
        <p:nvSpPr>
          <p:cNvPr id="3" name="Content Placeholder 2"/>
          <p:cNvSpPr>
            <a:spLocks noGrp="1"/>
          </p:cNvSpPr>
          <p:nvPr>
            <p:ph idx="1"/>
          </p:nvPr>
        </p:nvSpPr>
        <p:spPr>
          <a:xfrm>
            <a:off x="675745" y="1182318"/>
            <a:ext cx="11018271" cy="5275632"/>
          </a:xfrm>
        </p:spPr>
        <p:txBody>
          <a:bodyPr>
            <a:noAutofit/>
          </a:bodyPr>
          <a:lstStyle/>
          <a:p>
            <a:pPr marL="576263" indent="-288925">
              <a:buClrTx/>
              <a:buFont typeface="Arial" panose="020B0604020202020204" pitchFamily="34" charset="0"/>
              <a:buChar char="•"/>
            </a:pPr>
            <a:r>
              <a:rPr lang="en-GB" sz="3200" dirty="0" smtClean="0">
                <a:solidFill>
                  <a:schemeClr val="tx1"/>
                </a:solidFill>
                <a:latin typeface="Candara" panose="020E0502030303020204" pitchFamily="34" charset="0"/>
              </a:rPr>
              <a:t>Deepening Civil Society involvement in SDG implementation</a:t>
            </a:r>
          </a:p>
          <a:p>
            <a:pPr marL="576263" indent="-288925">
              <a:buClrTx/>
              <a:buFont typeface="Arial" panose="020B0604020202020204" pitchFamily="34" charset="0"/>
              <a:buChar char="•"/>
            </a:pPr>
            <a:r>
              <a:rPr lang="en-GB" sz="3200" dirty="0" smtClean="0">
                <a:solidFill>
                  <a:schemeClr val="tx1"/>
                </a:solidFill>
                <a:latin typeface="Candara" panose="020E0502030303020204" pitchFamily="34" charset="0"/>
              </a:rPr>
              <a:t>Need to align SDGs with GSGDA </a:t>
            </a:r>
            <a:r>
              <a:rPr lang="en-GB" sz="3200" dirty="0">
                <a:solidFill>
                  <a:schemeClr val="tx1"/>
                </a:solidFill>
                <a:latin typeface="Candara" panose="020E0502030303020204" pitchFamily="34" charset="0"/>
              </a:rPr>
              <a:t>II </a:t>
            </a:r>
            <a:r>
              <a:rPr lang="en-GB" sz="3200" dirty="0" smtClean="0">
                <a:solidFill>
                  <a:schemeClr val="tx1"/>
                </a:solidFill>
                <a:latin typeface="Candara" panose="020E0502030303020204" pitchFamily="34" charset="0"/>
              </a:rPr>
              <a:t>2014-2017, and other national development plan</a:t>
            </a:r>
          </a:p>
          <a:p>
            <a:pPr marL="576263" indent="-288925">
              <a:buClrTx/>
              <a:buFont typeface="Arial" panose="020B0604020202020204" pitchFamily="34" charset="0"/>
              <a:buChar char="•"/>
            </a:pPr>
            <a:r>
              <a:rPr lang="en-GB" sz="3200" dirty="0" smtClean="0">
                <a:latin typeface="Candara" panose="020E0502030303020204" pitchFamily="34" charset="0"/>
              </a:rPr>
              <a:t>We have to </a:t>
            </a:r>
            <a:r>
              <a:rPr lang="en-GB" sz="3200" dirty="0" smtClean="0">
                <a:solidFill>
                  <a:schemeClr val="tx1"/>
                </a:solidFill>
                <a:latin typeface="Candara" panose="020E0502030303020204" pitchFamily="34" charset="0"/>
              </a:rPr>
              <a:t>engage on a strong awareness creation and dissemination drive on the SDGs </a:t>
            </a:r>
          </a:p>
          <a:p>
            <a:pPr marL="744538" indent="-457200">
              <a:buFont typeface="Arial" panose="020B0604020202020204" pitchFamily="34" charset="0"/>
              <a:buChar char="•"/>
            </a:pPr>
            <a:r>
              <a:rPr lang="en-US" sz="2800" dirty="0" smtClean="0">
                <a:latin typeface="Candara" panose="020E0502030303020204" pitchFamily="34" charset="0"/>
              </a:rPr>
              <a:t>Private sector interest and buy in</a:t>
            </a:r>
          </a:p>
          <a:p>
            <a:pPr marL="576263" indent="-288925">
              <a:buClrTx/>
              <a:buFont typeface="Arial" panose="020B0604020202020204" pitchFamily="34" charset="0"/>
              <a:buChar char="•"/>
            </a:pPr>
            <a:r>
              <a:rPr lang="en-GB" sz="3200" dirty="0" smtClean="0">
                <a:solidFill>
                  <a:schemeClr val="tx1"/>
                </a:solidFill>
                <a:latin typeface="Candara" panose="020E0502030303020204" pitchFamily="34" charset="0"/>
              </a:rPr>
              <a:t>It is important that we Localise the SDGs through partnerships with all stakeholders</a:t>
            </a:r>
            <a:endParaRPr lang="en-US" sz="3200" dirty="0">
              <a:solidFill>
                <a:schemeClr val="tx1"/>
              </a:solidFill>
              <a:latin typeface="Candara" panose="020E0502030303020204" pitchFamily="34" charset="0"/>
            </a:endParaRPr>
          </a:p>
          <a:p>
            <a:pPr marL="287338" lvl="0" indent="0">
              <a:buClrTx/>
              <a:buNone/>
            </a:pPr>
            <a:endParaRPr lang="en-US" sz="3200" dirty="0">
              <a:solidFill>
                <a:schemeClr val="tx1"/>
              </a:solidFill>
              <a:latin typeface="Candara" panose="020E0502030303020204" pitchFamily="34" charset="0"/>
            </a:endParaRPr>
          </a:p>
          <a:p>
            <a:pPr marL="0" indent="0">
              <a:buNone/>
            </a:pPr>
            <a:endParaRPr lang="en-US" sz="2800" dirty="0">
              <a:latin typeface="Candara" panose="020E0502030303020204" pitchFamily="34" charset="0"/>
            </a:endParaRPr>
          </a:p>
        </p:txBody>
      </p:sp>
      <p:sp>
        <p:nvSpPr>
          <p:cNvPr id="4" name="Rectangle 3"/>
          <p:cNvSpPr/>
          <p:nvPr/>
        </p:nvSpPr>
        <p:spPr>
          <a:xfrm>
            <a:off x="502961" y="242539"/>
            <a:ext cx="9933855" cy="769441"/>
          </a:xfrm>
          <a:prstGeom prst="rect">
            <a:avLst/>
          </a:prstGeom>
        </p:spPr>
        <p:txBody>
          <a:bodyPr wrap="square">
            <a:spAutoFit/>
          </a:bodyPr>
          <a:lstStyle/>
          <a:p>
            <a:r>
              <a:rPr lang="en-US" sz="4400" b="1" dirty="0" smtClean="0">
                <a:latin typeface="Candara" panose="020E0502030303020204" pitchFamily="34" charset="0"/>
              </a:rPr>
              <a:t>Next Steps</a:t>
            </a:r>
            <a:endParaRPr lang="en-US" sz="4400" dirty="0">
              <a:latin typeface="Candara" panose="020E0502030303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4143" y="519537"/>
            <a:ext cx="1313182" cy="984887"/>
          </a:xfrm>
          <a:prstGeom prst="rect">
            <a:avLst/>
          </a:prstGeom>
        </p:spPr>
      </p:pic>
    </p:spTree>
    <p:extLst>
      <p:ext uri="{BB962C8B-B14F-4D97-AF65-F5344CB8AC3E}">
        <p14:creationId xmlns:p14="http://schemas.microsoft.com/office/powerpoint/2010/main" val="3464362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75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859009" cy="1325563"/>
          </a:xfrm>
        </p:spPr>
        <p:txBody>
          <a:bodyPr/>
          <a:lstStyle/>
          <a:p>
            <a:r>
              <a:rPr lang="en-US" b="1" dirty="0" smtClean="0"/>
              <a:t>Presentation Outline</a:t>
            </a:r>
            <a:endParaRPr lang="en-US" b="1" dirty="0"/>
          </a:p>
        </p:txBody>
      </p:sp>
      <p:sp>
        <p:nvSpPr>
          <p:cNvPr id="3" name="Content Placeholder 2"/>
          <p:cNvSpPr>
            <a:spLocks noGrp="1"/>
          </p:cNvSpPr>
          <p:nvPr>
            <p:ph idx="1"/>
          </p:nvPr>
        </p:nvSpPr>
        <p:spPr>
          <a:xfrm>
            <a:off x="677334" y="1485901"/>
            <a:ext cx="8596668" cy="4631662"/>
          </a:xfrm>
        </p:spPr>
        <p:txBody>
          <a:bodyPr>
            <a:normAutofit/>
          </a:bodyPr>
          <a:lstStyle/>
          <a:p>
            <a:r>
              <a:rPr lang="en-US" sz="2800" dirty="0" smtClean="0"/>
              <a:t>Background</a:t>
            </a:r>
          </a:p>
          <a:p>
            <a:r>
              <a:rPr lang="en-US" sz="2800" dirty="0" smtClean="0"/>
              <a:t>Justification</a:t>
            </a:r>
          </a:p>
          <a:p>
            <a:r>
              <a:rPr lang="en-US" sz="2800" dirty="0" smtClean="0"/>
              <a:t>Processes Feeding into the SDGs</a:t>
            </a:r>
          </a:p>
          <a:p>
            <a:r>
              <a:rPr lang="en-US" sz="2800" dirty="0" smtClean="0"/>
              <a:t>National Committees on the SDGs</a:t>
            </a:r>
          </a:p>
          <a:p>
            <a:r>
              <a:rPr lang="en-US" sz="2800" dirty="0" smtClean="0"/>
              <a:t>The Negotiations</a:t>
            </a:r>
          </a:p>
          <a:p>
            <a:r>
              <a:rPr lang="en-US" sz="2800" dirty="0" smtClean="0"/>
              <a:t>The 17 SDGs</a:t>
            </a:r>
          </a:p>
          <a:p>
            <a:r>
              <a:rPr lang="en-US" sz="2800" dirty="0" smtClean="0"/>
              <a:t>Roadmap for the Indicators</a:t>
            </a:r>
          </a:p>
          <a:p>
            <a:r>
              <a:rPr lang="en-US" sz="2800" dirty="0" smtClean="0"/>
              <a:t>Indicator Matrix for SDG 6</a:t>
            </a:r>
          </a:p>
          <a:p>
            <a:endParaRPr lang="en-US" sz="2800" dirty="0" smtClean="0"/>
          </a:p>
          <a:p>
            <a:endParaRPr lang="en-US" sz="2800" dirty="0" smtClean="0"/>
          </a:p>
          <a:p>
            <a:endParaRPr lang="en-US" sz="2800" dirty="0" smtClean="0"/>
          </a:p>
          <a:p>
            <a:endParaRPr lang="en-US" sz="2800" dirty="0" smtClean="0"/>
          </a:p>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7209" y="280826"/>
            <a:ext cx="1313182" cy="984887"/>
          </a:xfrm>
          <a:prstGeom prst="rect">
            <a:avLst/>
          </a:prstGeom>
        </p:spPr>
      </p:pic>
    </p:spTree>
    <p:extLst>
      <p:ext uri="{BB962C8B-B14F-4D97-AF65-F5344CB8AC3E}">
        <p14:creationId xmlns:p14="http://schemas.microsoft.com/office/powerpoint/2010/main" val="32750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
            <a:ext cx="9144000" cy="1325563"/>
          </a:xfrm>
        </p:spPr>
        <p:txBody>
          <a:bodyPr>
            <a:noAutofit/>
          </a:bodyPr>
          <a:lstStyle/>
          <a:p>
            <a:r>
              <a:rPr lang="en-US" sz="4200" b="1" dirty="0" smtClean="0"/>
              <a:t>Food for Thought</a:t>
            </a:r>
            <a:endParaRPr lang="en-US" sz="4200" b="1" dirty="0"/>
          </a:p>
        </p:txBody>
      </p:sp>
      <p:graphicFrame>
        <p:nvGraphicFramePr>
          <p:cNvPr id="11" name="Content Placeholder 10"/>
          <p:cNvGraphicFramePr>
            <a:graphicFrameLocks noGrp="1"/>
          </p:cNvGraphicFramePr>
          <p:nvPr>
            <p:ph idx="1"/>
            <p:extLst/>
          </p:nvPr>
        </p:nvGraphicFramePr>
        <p:xfrm>
          <a:off x="2015319" y="1586430"/>
          <a:ext cx="8146112" cy="468558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1524000" y="1295877"/>
            <a:ext cx="9144000" cy="369332"/>
          </a:xfrm>
          <a:prstGeom prst="rect">
            <a:avLst/>
          </a:prstGeom>
          <a:noFill/>
        </p:spPr>
        <p:txBody>
          <a:bodyPr wrap="square" rtlCol="0">
            <a:spAutoFit/>
          </a:bodyPr>
          <a:lstStyle/>
          <a:p>
            <a:pPr algn="ctr"/>
            <a:r>
              <a:rPr lang="en-US" i="1" dirty="0"/>
              <a:t>Percent of de jure population</a:t>
            </a:r>
          </a:p>
        </p:txBody>
      </p:sp>
      <p:sp>
        <p:nvSpPr>
          <p:cNvPr id="6" name="Oval 5"/>
          <p:cNvSpPr/>
          <p:nvPr/>
        </p:nvSpPr>
        <p:spPr>
          <a:xfrm>
            <a:off x="8088453" y="2275250"/>
            <a:ext cx="1524000" cy="685836"/>
          </a:xfrm>
          <a:prstGeom prst="ellipse">
            <a:avLst/>
          </a:prstGeom>
          <a:solidFill>
            <a:schemeClr val="accent3">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400" b="1" dirty="0">
                <a:solidFill>
                  <a:schemeClr val="tx1"/>
                </a:solidFill>
              </a:rPr>
              <a:t>Goal 7</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8000" y="50124"/>
            <a:ext cx="1313182" cy="984887"/>
          </a:xfrm>
          <a:prstGeom prst="rect">
            <a:avLst/>
          </a:prstGeom>
        </p:spPr>
      </p:pic>
    </p:spTree>
    <p:extLst>
      <p:ext uri="{BB962C8B-B14F-4D97-AF65-F5344CB8AC3E}">
        <p14:creationId xmlns:p14="http://schemas.microsoft.com/office/powerpoint/2010/main" val="2970978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SDG Proposed Indicators for Goal Six</a:t>
            </a:r>
            <a:endParaRPr lang="en-US" b="1"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46130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6250" y="704850"/>
            <a:ext cx="10515600" cy="4743450"/>
          </a:xfrm>
        </p:spPr>
        <p:txBody>
          <a:bodyPr>
            <a:normAutofit/>
          </a:bodyPr>
          <a:lstStyle/>
          <a:p>
            <a:pPr algn="ctr"/>
            <a:r>
              <a:rPr lang="en-US" dirty="0" smtClean="0">
                <a:ln w="0"/>
                <a:solidFill>
                  <a:schemeClr val="tx1"/>
                </a:solidFill>
                <a:effectLst>
                  <a:outerShdw blurRad="38100" dist="19050" dir="2700000" algn="tl" rotWithShape="0">
                    <a:schemeClr val="dk1">
                      <a:alpha val="40000"/>
                    </a:schemeClr>
                  </a:outerShdw>
                </a:effectLst>
              </a:rPr>
              <a:t>“FINANCIAL RESOURCES WILL BE </a:t>
            </a:r>
            <a:r>
              <a:rPr lang="en-US" dirty="0" smtClean="0">
                <a:ln w="0"/>
                <a:solidFill>
                  <a:schemeClr val="accent5">
                    <a:lumMod val="60000"/>
                    <a:lumOff val="40000"/>
                  </a:schemeClr>
                </a:solidFill>
                <a:effectLst>
                  <a:outerShdw blurRad="38100" dist="19050" dir="2700000" algn="tl" rotWithShape="0">
                    <a:schemeClr val="dk1">
                      <a:alpha val="40000"/>
                    </a:schemeClr>
                  </a:outerShdw>
                </a:effectLst>
              </a:rPr>
              <a:t>LIMITTED</a:t>
            </a:r>
            <a:r>
              <a:rPr lang="en-US" dirty="0" smtClean="0">
                <a:ln w="0"/>
                <a:solidFill>
                  <a:schemeClr val="tx1"/>
                </a:solidFill>
                <a:effectLst>
                  <a:outerShdw blurRad="38100" dist="19050" dir="2700000" algn="tl" rotWithShape="0">
                    <a:schemeClr val="dk1">
                      <a:alpha val="40000"/>
                    </a:schemeClr>
                  </a:outerShdw>
                </a:effectLst>
              </a:rPr>
              <a:t> BUT PEOPLE’S INVOLVEMENT AND PARTICIPATION IS </a:t>
            </a:r>
            <a:r>
              <a:rPr lang="en-US" dirty="0" smtClean="0">
                <a:ln w="0"/>
                <a:solidFill>
                  <a:schemeClr val="accent5">
                    <a:lumMod val="60000"/>
                    <a:lumOff val="40000"/>
                  </a:schemeClr>
                </a:solidFill>
                <a:effectLst>
                  <a:outerShdw blurRad="38100" dist="19050" dir="2700000" algn="tl" rotWithShape="0">
                    <a:schemeClr val="dk1">
                      <a:alpha val="40000"/>
                    </a:schemeClr>
                  </a:outerShdw>
                </a:effectLst>
              </a:rPr>
              <a:t>LIMITLESS</a:t>
            </a:r>
            <a:r>
              <a:rPr lang="en-US" dirty="0" smtClean="0">
                <a:ln w="0"/>
                <a:solidFill>
                  <a:schemeClr val="tx1"/>
                </a:solidFill>
                <a:effectLst>
                  <a:outerShdw blurRad="38100" dist="19050" dir="2700000" algn="tl" rotWithShape="0">
                    <a:schemeClr val="dk1">
                      <a:alpha val="40000"/>
                    </a:schemeClr>
                  </a:outerShdw>
                </a:effectLst>
              </a:rPr>
              <a:t>”</a:t>
            </a:r>
            <a:br>
              <a:rPr lang="en-US" dirty="0" smtClean="0">
                <a:ln w="0"/>
                <a:solidFill>
                  <a:schemeClr val="tx1"/>
                </a:solidFill>
                <a:effectLst>
                  <a:outerShdw blurRad="38100" dist="19050" dir="2700000" algn="tl" rotWithShape="0">
                    <a:schemeClr val="dk1">
                      <a:alpha val="40000"/>
                    </a:schemeClr>
                  </a:outerShdw>
                </a:effectLst>
              </a:rPr>
            </a:br>
            <a:r>
              <a:rPr lang="en-US" sz="2800" dirty="0" smtClean="0">
                <a:ln w="0"/>
                <a:solidFill>
                  <a:schemeClr val="tx1"/>
                </a:solidFill>
                <a:effectLst>
                  <a:outerShdw blurRad="38100" dist="19050" dir="2700000" algn="tl" rotWithShape="0">
                    <a:schemeClr val="dk1">
                      <a:alpha val="40000"/>
                    </a:schemeClr>
                  </a:outerShdw>
                </a:effectLst>
              </a:rPr>
              <a:t>by</a:t>
            </a:r>
            <a:br>
              <a:rPr lang="en-US" sz="2800" dirty="0" smtClean="0">
                <a:ln w="0"/>
                <a:solidFill>
                  <a:schemeClr val="tx1"/>
                </a:solidFill>
                <a:effectLst>
                  <a:outerShdw blurRad="38100" dist="19050" dir="2700000" algn="tl" rotWithShape="0">
                    <a:schemeClr val="dk1">
                      <a:alpha val="40000"/>
                    </a:schemeClr>
                  </a:outerShdw>
                </a:effectLst>
              </a:rPr>
            </a:br>
            <a:r>
              <a:rPr lang="en-US" sz="2800" dirty="0" smtClean="0">
                <a:ln w="0"/>
                <a:solidFill>
                  <a:schemeClr val="tx1"/>
                </a:solidFill>
                <a:effectLst>
                  <a:outerShdw blurRad="38100" dist="19050" dir="2700000" algn="tl" rotWithShape="0">
                    <a:schemeClr val="dk1">
                      <a:alpha val="40000"/>
                    </a:schemeClr>
                  </a:outerShdw>
                </a:effectLst>
              </a:rPr>
              <a:t>Pham </a:t>
            </a:r>
            <a:r>
              <a:rPr lang="en-US" sz="2800" dirty="0" err="1" smtClean="0">
                <a:ln w="0"/>
                <a:solidFill>
                  <a:schemeClr val="tx1"/>
                </a:solidFill>
                <a:effectLst>
                  <a:outerShdw blurRad="38100" dist="19050" dir="2700000" algn="tl" rotWithShape="0">
                    <a:schemeClr val="dk1">
                      <a:alpha val="40000"/>
                    </a:schemeClr>
                  </a:outerShdw>
                </a:effectLst>
              </a:rPr>
              <a:t>Binh</a:t>
            </a:r>
            <a:r>
              <a:rPr lang="en-US" sz="2800" dirty="0" smtClean="0">
                <a:ln w="0"/>
                <a:solidFill>
                  <a:schemeClr val="tx1"/>
                </a:solidFill>
                <a:effectLst>
                  <a:outerShdw blurRad="38100" dist="19050" dir="2700000" algn="tl" rotWithShape="0">
                    <a:schemeClr val="dk1">
                      <a:alpha val="40000"/>
                    </a:schemeClr>
                  </a:outerShdw>
                </a:effectLst>
              </a:rPr>
              <a:t> Minh, Dep PM of Vietnam</a:t>
            </a:r>
            <a:br>
              <a:rPr lang="en-US" sz="2800" dirty="0" smtClean="0">
                <a:ln w="0"/>
                <a:solidFill>
                  <a:schemeClr val="tx1"/>
                </a:solidFill>
                <a:effectLst>
                  <a:outerShdw blurRad="38100" dist="19050" dir="2700000" algn="tl" rotWithShape="0">
                    <a:schemeClr val="dk1">
                      <a:alpha val="40000"/>
                    </a:schemeClr>
                  </a:outerShdw>
                </a:effectLst>
              </a:rPr>
            </a:br>
            <a:r>
              <a:rPr lang="en-US" sz="2800" dirty="0">
                <a:ln w="0"/>
                <a:solidFill>
                  <a:schemeClr val="tx1"/>
                </a:solidFill>
                <a:effectLst>
                  <a:outerShdw blurRad="38100" dist="19050" dir="2700000" algn="tl" rotWithShape="0">
                    <a:schemeClr val="dk1">
                      <a:alpha val="40000"/>
                    </a:schemeClr>
                  </a:outerShdw>
                </a:effectLst>
              </a:rPr>
              <a:t/>
            </a:r>
            <a:br>
              <a:rPr lang="en-US" sz="2800" dirty="0">
                <a:ln w="0"/>
                <a:solidFill>
                  <a:schemeClr val="tx1"/>
                </a:solidFill>
                <a:effectLst>
                  <a:outerShdw blurRad="38100" dist="19050" dir="2700000" algn="tl" rotWithShape="0">
                    <a:schemeClr val="dk1">
                      <a:alpha val="40000"/>
                    </a:schemeClr>
                  </a:outerShdw>
                </a:effectLst>
              </a:rPr>
            </a:br>
            <a:r>
              <a:rPr lang="en-US" sz="2800" dirty="0" smtClean="0">
                <a:ln w="0"/>
                <a:solidFill>
                  <a:schemeClr val="tx1"/>
                </a:solidFill>
                <a:effectLst>
                  <a:outerShdw blurRad="38100" dist="19050" dir="2700000" algn="tl" rotWithShape="0">
                    <a:schemeClr val="dk1">
                      <a:alpha val="40000"/>
                    </a:schemeClr>
                  </a:outerShdw>
                </a:effectLst>
              </a:rPr>
              <a:t/>
            </a:r>
            <a:br>
              <a:rPr lang="en-US" sz="2800" dirty="0" smtClean="0">
                <a:ln w="0"/>
                <a:solidFill>
                  <a:schemeClr val="tx1"/>
                </a:solidFill>
                <a:effectLst>
                  <a:outerShdw blurRad="38100" dist="19050" dir="2700000" algn="tl" rotWithShape="0">
                    <a:schemeClr val="dk1">
                      <a:alpha val="40000"/>
                    </a:schemeClr>
                  </a:outerShdw>
                </a:effectLst>
              </a:rPr>
            </a:br>
            <a:r>
              <a:rPr lang="en-US" sz="4400" dirty="0" smtClean="0">
                <a:ln w="0"/>
                <a:solidFill>
                  <a:schemeClr val="tx1"/>
                </a:solidFill>
                <a:effectLst>
                  <a:outerShdw blurRad="38100" dist="19050" dir="2700000" algn="tl" rotWithShape="0">
                    <a:schemeClr val="dk1">
                      <a:alpha val="40000"/>
                    </a:schemeClr>
                  </a:outerShdw>
                </a:effectLst>
              </a:rPr>
              <a:t>THANK YOU</a:t>
            </a:r>
            <a:endParaRPr lang="en-US" sz="4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77917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1668" y="933598"/>
            <a:ext cx="11938484" cy="5541305"/>
          </a:xfrm>
        </p:spPr>
        <p:txBody>
          <a:bodyPr>
            <a:noAutofit/>
          </a:bodyPr>
          <a:lstStyle/>
          <a:p>
            <a:pPr marL="510461" lvl="0" indent="-510461" defTabSz="369675">
              <a:spcBef>
                <a:spcPts val="2601"/>
              </a:spcBef>
              <a:buClrTx/>
              <a:buFont typeface="Candara"/>
              <a:buChar char="•"/>
              <a:defRPr sz="1800" b="0"/>
            </a:pPr>
            <a:r>
              <a:rPr lang="en-US" sz="2400" dirty="0">
                <a:solidFill>
                  <a:schemeClr val="tx1">
                    <a:lumMod val="85000"/>
                    <a:lumOff val="15000"/>
                  </a:schemeClr>
                </a:solidFill>
                <a:latin typeface="Candara" panose="020E0502030303020204" pitchFamily="34" charset="0"/>
                <a:ea typeface="Candara"/>
                <a:cs typeface="Candara"/>
                <a:sym typeface="Candara"/>
              </a:rPr>
              <a:t>The UN Conference on Environment and Development (UNCED) held in Rio de Janeiro, Brazil in 1992 set up a global developmental agenda for the 21st century called the Rio Declaration or Agenda 21. A global development agenda known as the Millennium Development Goals (MDGs) was set up to achieve a number of global targets by 2015. </a:t>
            </a:r>
            <a:endParaRPr lang="en-US" sz="2400" dirty="0" smtClean="0">
              <a:solidFill>
                <a:schemeClr val="tx1">
                  <a:lumMod val="85000"/>
                  <a:lumOff val="15000"/>
                </a:schemeClr>
              </a:solidFill>
              <a:latin typeface="Candara" panose="020E0502030303020204" pitchFamily="34" charset="0"/>
              <a:ea typeface="Candara"/>
              <a:cs typeface="Candara"/>
              <a:sym typeface="Candara"/>
            </a:endParaRPr>
          </a:p>
          <a:p>
            <a:pPr marL="510461" lvl="0" indent="-510461" defTabSz="369675">
              <a:spcBef>
                <a:spcPts val="2601"/>
              </a:spcBef>
              <a:buClrTx/>
              <a:buFont typeface="Candara"/>
              <a:buChar char="•"/>
              <a:defRPr sz="1800" b="0"/>
            </a:pPr>
            <a:r>
              <a:rPr lang="en-US" sz="2400" dirty="0" smtClean="0">
                <a:solidFill>
                  <a:schemeClr val="tx1">
                    <a:lumMod val="85000"/>
                    <a:lumOff val="15000"/>
                  </a:schemeClr>
                </a:solidFill>
                <a:latin typeface="Candara" panose="020E0502030303020204" pitchFamily="34" charset="0"/>
                <a:ea typeface="Candara"/>
                <a:cs typeface="Candara"/>
                <a:sym typeface="Candara"/>
              </a:rPr>
              <a:t>The </a:t>
            </a:r>
            <a:r>
              <a:rPr lang="en-US" sz="2400" dirty="0">
                <a:solidFill>
                  <a:schemeClr val="tx1">
                    <a:lumMod val="85000"/>
                    <a:lumOff val="15000"/>
                  </a:schemeClr>
                </a:solidFill>
                <a:latin typeface="Candara" panose="020E0502030303020204" pitchFamily="34" charset="0"/>
                <a:ea typeface="Candara"/>
                <a:cs typeface="Candara"/>
                <a:sym typeface="Candara"/>
              </a:rPr>
              <a:t>Rio+20 outcome document, The future we want, inter alia, called for the establishment of an Open Working Group to develop a set of post-2015 global development agenda called Sustainable Development Goals (SDGs) for consideration and appropriate action by the United Nations General Assembly at its 68th session. The document also provided the basis for the conceptualization of the Sustainable Development Goals (SDGs), which were to be integrated into the UN Post-2015 Development Agenda. </a:t>
            </a:r>
            <a:endParaRPr lang="en-US" sz="2400" dirty="0" smtClean="0">
              <a:solidFill>
                <a:schemeClr val="tx1">
                  <a:lumMod val="85000"/>
                  <a:lumOff val="15000"/>
                </a:schemeClr>
              </a:solidFill>
              <a:latin typeface="Candara" panose="020E0502030303020204" pitchFamily="34" charset="0"/>
              <a:ea typeface="Candara"/>
              <a:cs typeface="Candara"/>
              <a:sym typeface="Candara"/>
            </a:endParaRPr>
          </a:p>
          <a:p>
            <a:pPr marL="510461" lvl="0" indent="-510461" defTabSz="369675">
              <a:spcBef>
                <a:spcPts val="2601"/>
              </a:spcBef>
              <a:buClrTx/>
              <a:buFont typeface="Candara"/>
              <a:buChar char="•"/>
              <a:defRPr sz="1800" b="0"/>
            </a:pPr>
            <a:r>
              <a:rPr lang="en-US" sz="2400" dirty="0">
                <a:solidFill>
                  <a:schemeClr val="tx1">
                    <a:lumMod val="85000"/>
                    <a:lumOff val="15000"/>
                  </a:schemeClr>
                </a:solidFill>
                <a:latin typeface="Candara" panose="020E0502030303020204" pitchFamily="34" charset="0"/>
                <a:ea typeface="Candara"/>
                <a:cs typeface="Candara"/>
                <a:sym typeface="Candara"/>
              </a:rPr>
              <a:t>The Open working Group (OWG) </a:t>
            </a:r>
            <a:r>
              <a:rPr lang="en-US" sz="2400" dirty="0" smtClean="0">
                <a:solidFill>
                  <a:schemeClr val="tx1">
                    <a:lumMod val="85000"/>
                    <a:lumOff val="15000"/>
                  </a:schemeClr>
                </a:solidFill>
                <a:latin typeface="Candara" panose="020E0502030303020204" pitchFamily="34" charset="0"/>
                <a:ea typeface="Candara"/>
                <a:cs typeface="Candara"/>
                <a:sym typeface="Candara"/>
              </a:rPr>
              <a:t>had </a:t>
            </a:r>
            <a:r>
              <a:rPr lang="en-US" sz="2400" dirty="0">
                <a:solidFill>
                  <a:schemeClr val="tx1">
                    <a:lumMod val="85000"/>
                    <a:lumOff val="15000"/>
                  </a:schemeClr>
                </a:solidFill>
                <a:latin typeface="Candara" panose="020E0502030303020204" pitchFamily="34" charset="0"/>
                <a:ea typeface="Candara"/>
                <a:cs typeface="Candara"/>
                <a:sym typeface="Candara"/>
              </a:rPr>
              <a:t>among other things reaffirmed all the principles of the Rio Declaration on Environment and Development, including, inter alia, the principle of common but differentiated </a:t>
            </a:r>
            <a:r>
              <a:rPr lang="en-US" sz="2400" dirty="0" smtClean="0">
                <a:solidFill>
                  <a:schemeClr val="tx1">
                    <a:lumMod val="85000"/>
                    <a:lumOff val="15000"/>
                  </a:schemeClr>
                </a:solidFill>
                <a:latin typeface="Candara" panose="020E0502030303020204" pitchFamily="34" charset="0"/>
                <a:ea typeface="Candara"/>
                <a:cs typeface="Candara"/>
                <a:sym typeface="Candara"/>
              </a:rPr>
              <a:t>responsibilities, as set out in principle 7 thereof. </a:t>
            </a:r>
            <a:endParaRPr lang="en-US" sz="2400" dirty="0">
              <a:solidFill>
                <a:schemeClr val="tx1">
                  <a:lumMod val="85000"/>
                  <a:lumOff val="15000"/>
                </a:schemeClr>
              </a:solidFill>
              <a:latin typeface="Candara" panose="020E0502030303020204" pitchFamily="34" charset="0"/>
              <a:ea typeface="Candara"/>
              <a:cs typeface="Candara"/>
              <a:sym typeface="Candara"/>
            </a:endParaRPr>
          </a:p>
          <a:p>
            <a:endParaRPr lang="en-GB" sz="2400" dirty="0">
              <a:solidFill>
                <a:schemeClr val="tx1">
                  <a:lumMod val="85000"/>
                  <a:lumOff val="15000"/>
                </a:schemeClr>
              </a:solidFill>
            </a:endParaRPr>
          </a:p>
        </p:txBody>
      </p:sp>
      <p:sp>
        <p:nvSpPr>
          <p:cNvPr id="4" name="Date Placeholder 3"/>
          <p:cNvSpPr>
            <a:spLocks noGrp="1"/>
          </p:cNvSpPr>
          <p:nvPr>
            <p:ph type="dt" sz="half" idx="10"/>
          </p:nvPr>
        </p:nvSpPr>
        <p:spPr/>
        <p:txBody>
          <a:bodyPr/>
          <a:lstStyle/>
          <a:p>
            <a:fld id="{C6530934-0113-BF47-9855-3ADDFEAE2695}" type="datetime2">
              <a:rPr lang="en-US" smtClean="0"/>
              <a:t>Wednesday, October 21, 2015</a:t>
            </a:fld>
            <a:endParaRPr lang="en-GB"/>
          </a:p>
        </p:txBody>
      </p:sp>
      <p:sp>
        <p:nvSpPr>
          <p:cNvPr id="5" name="Slide Number Placeholder 4"/>
          <p:cNvSpPr>
            <a:spLocks noGrp="1"/>
          </p:cNvSpPr>
          <p:nvPr>
            <p:ph type="sldNum" sz="quarter" idx="12"/>
          </p:nvPr>
        </p:nvSpPr>
        <p:spPr/>
        <p:txBody>
          <a:bodyPr/>
          <a:lstStyle/>
          <a:p>
            <a:fld id="{2C8AE14C-1DF2-4466-BED1-3AB14FBC03CD}" type="slidenum">
              <a:rPr lang="en-GB" smtClean="0"/>
              <a:t>3</a:t>
            </a:fld>
            <a:endParaRPr lang="en-GB"/>
          </a:p>
        </p:txBody>
      </p:sp>
      <p:sp>
        <p:nvSpPr>
          <p:cNvPr id="6" name="Title 1"/>
          <p:cNvSpPr txBox="1">
            <a:spLocks/>
          </p:cNvSpPr>
          <p:nvPr/>
        </p:nvSpPr>
        <p:spPr>
          <a:xfrm>
            <a:off x="580845" y="82085"/>
            <a:ext cx="10406063" cy="784248"/>
          </a:xfrm>
          <a:prstGeom prst="rect">
            <a:avLst/>
          </a:prstGeom>
        </p:spPr>
        <p:txBody>
          <a:bodyPr vert="horz" lIns="0" tIns="0" rIns="0" bIns="0" rtlCol="0" anchor="b">
            <a:normAutofit/>
          </a:bodyPr>
          <a:lstStyle>
            <a:lvl1pPr algn="ctr" defTabSz="410751" rtl="0" eaLnBrk="1" latinLnBrk="0" hangingPunct="1">
              <a:lnSpc>
                <a:spcPct val="100000"/>
              </a:lnSpc>
              <a:spcBef>
                <a:spcPct val="0"/>
              </a:spcBef>
              <a:buNone/>
              <a:defRPr sz="3094" kern="1200" spc="-50" baseline="0">
                <a:solidFill>
                  <a:schemeClr val="tx1">
                    <a:lumMod val="75000"/>
                    <a:lumOff val="25000"/>
                  </a:schemeClr>
                </a:solidFill>
                <a:latin typeface="Helvetica Light"/>
                <a:ea typeface="Helvetica Light"/>
                <a:cs typeface="Helvetica Light"/>
                <a:sym typeface="Helvetica Light"/>
              </a:defRPr>
            </a:lvl1pPr>
          </a:lstStyle>
          <a:p>
            <a:pPr algn="l"/>
            <a:r>
              <a:rPr lang="en-US" sz="4400" b="1" dirty="0" smtClean="0">
                <a:solidFill>
                  <a:schemeClr val="tx1">
                    <a:lumMod val="85000"/>
                    <a:lumOff val="15000"/>
                  </a:schemeClr>
                </a:solidFill>
                <a:latin typeface="Candara" panose="020E0502030303020204" pitchFamily="34" charset="0"/>
              </a:rPr>
              <a:t>Background</a:t>
            </a:r>
            <a:endParaRPr lang="en-GB" sz="4400" b="1" dirty="0">
              <a:solidFill>
                <a:schemeClr val="tx1">
                  <a:lumMod val="85000"/>
                  <a:lumOff val="15000"/>
                </a:schemeClr>
              </a:solidFill>
              <a:latin typeface="Candara" panose="020E0502030303020204" pitchFamily="34"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8818" y="0"/>
            <a:ext cx="1313182" cy="984887"/>
          </a:xfrm>
          <a:prstGeom prst="rect">
            <a:avLst/>
          </a:prstGeom>
        </p:spPr>
      </p:pic>
    </p:spTree>
    <p:extLst>
      <p:ext uri="{BB962C8B-B14F-4D97-AF65-F5344CB8AC3E}">
        <p14:creationId xmlns:p14="http://schemas.microsoft.com/office/powerpoint/2010/main" val="332392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707995"/>
            <a:ext cx="10058400" cy="836407"/>
          </a:xfrm>
        </p:spPr>
        <p:txBody>
          <a:bodyPr>
            <a:normAutofit/>
          </a:bodyPr>
          <a:lstStyle/>
          <a:p>
            <a:r>
              <a:rPr lang="en-US" sz="4400" b="1" dirty="0" smtClean="0">
                <a:solidFill>
                  <a:srgbClr val="1F1F1F"/>
                </a:solidFill>
                <a:latin typeface="Candara" panose="020E0502030303020204" pitchFamily="34" charset="0"/>
                <a:sym typeface="Helvetica Light"/>
              </a:rPr>
              <a:t>Justification </a:t>
            </a:r>
            <a:endParaRPr lang="en-GB" sz="5400" dirty="0">
              <a:solidFill>
                <a:srgbClr val="1F1F1F"/>
              </a:solidFill>
            </a:endParaRPr>
          </a:p>
        </p:txBody>
      </p:sp>
      <p:sp>
        <p:nvSpPr>
          <p:cNvPr id="3" name="Content Placeholder 2"/>
          <p:cNvSpPr>
            <a:spLocks noGrp="1"/>
          </p:cNvSpPr>
          <p:nvPr>
            <p:ph idx="1"/>
          </p:nvPr>
        </p:nvSpPr>
        <p:spPr>
          <a:xfrm>
            <a:off x="399245" y="1978937"/>
            <a:ext cx="11024316" cy="4244987"/>
          </a:xfrm>
        </p:spPr>
        <p:txBody>
          <a:bodyPr>
            <a:noAutofit/>
          </a:bodyPr>
          <a:lstStyle/>
          <a:p>
            <a:pPr marL="364615" lvl="0" indent="-364615" defTabSz="410751">
              <a:spcBef>
                <a:spcPts val="2953"/>
              </a:spcBef>
              <a:buClrTx/>
              <a:buFontTx/>
              <a:buChar char="•"/>
            </a:pPr>
            <a:r>
              <a:rPr lang="en-US" sz="3200" dirty="0">
                <a:solidFill>
                  <a:schemeClr val="tx1">
                    <a:lumMod val="85000"/>
                    <a:lumOff val="15000"/>
                  </a:schemeClr>
                </a:solidFill>
                <a:latin typeface="Candara" panose="020E0502030303020204" pitchFamily="34" charset="0"/>
                <a:sym typeface="Adobe 繁黑體 Std B"/>
              </a:rPr>
              <a:t>Poverty eradication is the greatest global challenge facing the world today and an indispensable requirement for sustainable development</a:t>
            </a:r>
            <a:r>
              <a:rPr lang="en-US" sz="3200" dirty="0" smtClean="0">
                <a:solidFill>
                  <a:schemeClr val="tx1">
                    <a:lumMod val="85000"/>
                    <a:lumOff val="15000"/>
                  </a:schemeClr>
                </a:solidFill>
                <a:latin typeface="Candara" panose="020E0502030303020204" pitchFamily="34" charset="0"/>
                <a:sym typeface="Adobe 繁黑體 Std B"/>
              </a:rPr>
              <a:t>.</a:t>
            </a:r>
          </a:p>
          <a:p>
            <a:pPr marL="364615" lvl="0" indent="-364615" defTabSz="410751">
              <a:spcBef>
                <a:spcPts val="2953"/>
              </a:spcBef>
              <a:buClrTx/>
              <a:buFontTx/>
              <a:buChar char="•"/>
            </a:pPr>
            <a:r>
              <a:rPr lang="en-US" sz="3200" dirty="0" smtClean="0">
                <a:solidFill>
                  <a:schemeClr val="tx1">
                    <a:lumMod val="85000"/>
                    <a:lumOff val="15000"/>
                  </a:schemeClr>
                </a:solidFill>
                <a:latin typeface="Candara" panose="020E0502030303020204" pitchFamily="34" charset="0"/>
                <a:sym typeface="Adobe 繁黑體 Std B"/>
              </a:rPr>
              <a:t> </a:t>
            </a:r>
            <a:r>
              <a:rPr lang="en-US" sz="3200" dirty="0">
                <a:solidFill>
                  <a:schemeClr val="tx1">
                    <a:lumMod val="85000"/>
                    <a:lumOff val="15000"/>
                  </a:schemeClr>
                </a:solidFill>
                <a:latin typeface="Candara" panose="020E0502030303020204" pitchFamily="34" charset="0"/>
                <a:sym typeface="Adobe 繁黑體 Std B"/>
              </a:rPr>
              <a:t>Poverty eradication, changing unsustainable and promoting sustainable patterns of consumption and production and protecting and managing the natural resource base of economic and social development are the overarching objectives of and essential requirements for sustainable development. </a:t>
            </a:r>
          </a:p>
          <a:p>
            <a:pPr marL="0" lvl="0" indent="0" defTabSz="410751">
              <a:spcBef>
                <a:spcPts val="2953"/>
              </a:spcBef>
              <a:buClrTx/>
              <a:buNone/>
            </a:pPr>
            <a:endParaRPr lang="en-GB" sz="3200" dirty="0">
              <a:solidFill>
                <a:schemeClr val="tx1">
                  <a:lumMod val="85000"/>
                  <a:lumOff val="15000"/>
                </a:schemeClr>
              </a:solidFill>
              <a:latin typeface="Candara" panose="020E0502030303020204" pitchFamily="34" charset="0"/>
            </a:endParaRPr>
          </a:p>
        </p:txBody>
      </p:sp>
      <p:sp>
        <p:nvSpPr>
          <p:cNvPr id="4" name="Date Placeholder 3"/>
          <p:cNvSpPr>
            <a:spLocks noGrp="1"/>
          </p:cNvSpPr>
          <p:nvPr>
            <p:ph type="dt" sz="half" idx="10"/>
          </p:nvPr>
        </p:nvSpPr>
        <p:spPr/>
        <p:txBody>
          <a:bodyPr/>
          <a:lstStyle/>
          <a:p>
            <a:fld id="{C6530934-0113-BF47-9855-3ADDFEAE2695}" type="datetime2">
              <a:rPr lang="en-US" smtClean="0">
                <a:latin typeface="Candara" panose="020E0502030303020204" pitchFamily="34" charset="0"/>
              </a:rPr>
              <a:t>Wednesday, October 21, 2015</a:t>
            </a:fld>
            <a:endParaRPr lang="en-GB" dirty="0">
              <a:latin typeface="Candara" panose="020E0502030303020204" pitchFamily="34" charset="0"/>
            </a:endParaRPr>
          </a:p>
        </p:txBody>
      </p:sp>
      <p:sp>
        <p:nvSpPr>
          <p:cNvPr id="5" name="Slide Number Placeholder 4"/>
          <p:cNvSpPr>
            <a:spLocks noGrp="1"/>
          </p:cNvSpPr>
          <p:nvPr>
            <p:ph type="sldNum" sz="quarter" idx="12"/>
          </p:nvPr>
        </p:nvSpPr>
        <p:spPr/>
        <p:txBody>
          <a:bodyPr/>
          <a:lstStyle/>
          <a:p>
            <a:fld id="{2C8AE14C-1DF2-4466-BED1-3AB14FBC03CD}" type="slidenum">
              <a:rPr lang="en-GB" smtClean="0">
                <a:latin typeface="Candara" panose="020E0502030303020204" pitchFamily="34" charset="0"/>
              </a:rPr>
              <a:t>4</a:t>
            </a:fld>
            <a:endParaRPr lang="en-GB">
              <a:latin typeface="Candara" panose="020E0502030303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66970" y="149351"/>
            <a:ext cx="1313182" cy="984887"/>
          </a:xfrm>
          <a:prstGeom prst="rect">
            <a:avLst/>
          </a:prstGeom>
        </p:spPr>
      </p:pic>
    </p:spTree>
    <p:extLst>
      <p:ext uri="{BB962C8B-B14F-4D97-AF65-F5344CB8AC3E}">
        <p14:creationId xmlns:p14="http://schemas.microsoft.com/office/powerpoint/2010/main" val="3886291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192000" cy="6900168"/>
          </a:xfrm>
          <a:prstGeom prst="rect">
            <a:avLst/>
          </a:prstGeom>
        </p:spPr>
      </p:pic>
    </p:spTree>
    <p:extLst>
      <p:ext uri="{BB962C8B-B14F-4D97-AF65-F5344CB8AC3E}">
        <p14:creationId xmlns:p14="http://schemas.microsoft.com/office/powerpoint/2010/main" val="1450529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198785"/>
            <a:ext cx="11202988" cy="745435"/>
          </a:xfrm>
        </p:spPr>
        <p:txBody>
          <a:bodyPr>
            <a:noAutofit/>
          </a:bodyPr>
          <a:lstStyle/>
          <a:p>
            <a:r>
              <a:rPr lang="en-GB" sz="3200" b="1" dirty="0" smtClean="0">
                <a:latin typeface="Candara" panose="020E0502030303020204" pitchFamily="34" charset="0"/>
              </a:rPr>
              <a:t>Ghana in the post-2015 development agenda</a:t>
            </a:r>
            <a:endParaRPr lang="en-GB" sz="3200" b="1" dirty="0">
              <a:latin typeface="Candara" panose="020E0502030303020204" pitchFamily="34" charset="0"/>
            </a:endParaRPr>
          </a:p>
        </p:txBody>
      </p:sp>
      <p:graphicFrame>
        <p:nvGraphicFramePr>
          <p:cNvPr id="15" name="Diagram 14"/>
          <p:cNvGraphicFramePr/>
          <p:nvPr>
            <p:extLst/>
          </p:nvPr>
        </p:nvGraphicFramePr>
        <p:xfrm>
          <a:off x="1276350" y="732186"/>
          <a:ext cx="10384105" cy="2287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TextBox 15"/>
          <p:cNvSpPr txBox="1"/>
          <p:nvPr/>
        </p:nvSpPr>
        <p:spPr>
          <a:xfrm>
            <a:off x="948871" y="3079973"/>
            <a:ext cx="1870529"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solidFill>
                  <a:schemeClr val="tx1"/>
                </a:solidFill>
                <a:latin typeface="Candara" panose="020E0502030303020204" pitchFamily="34" charset="0"/>
              </a:rPr>
              <a:t>1</a:t>
            </a:r>
            <a:r>
              <a:rPr lang="en-GB" baseline="30000" dirty="0" smtClean="0">
                <a:solidFill>
                  <a:schemeClr val="tx1"/>
                </a:solidFill>
                <a:latin typeface="Candara" panose="020E0502030303020204" pitchFamily="34" charset="0"/>
              </a:rPr>
              <a:t>st</a:t>
            </a:r>
            <a:r>
              <a:rPr lang="en-GB" dirty="0" smtClean="0">
                <a:solidFill>
                  <a:schemeClr val="tx1"/>
                </a:solidFill>
                <a:latin typeface="Candara" panose="020E0502030303020204" pitchFamily="34" charset="0"/>
              </a:rPr>
              <a:t> National Consultation</a:t>
            </a:r>
          </a:p>
          <a:p>
            <a:pPr algn="ctr"/>
            <a:r>
              <a:rPr lang="en-GB" dirty="0" smtClean="0">
                <a:solidFill>
                  <a:schemeClr val="tx1"/>
                </a:solidFill>
                <a:latin typeface="Candara" panose="020E0502030303020204" pitchFamily="34" charset="0"/>
              </a:rPr>
              <a:t>(What?)</a:t>
            </a:r>
            <a:endParaRPr lang="en-GB" dirty="0">
              <a:solidFill>
                <a:schemeClr val="tx1"/>
              </a:solidFill>
              <a:latin typeface="Candara" panose="020E0502030303020204" pitchFamily="34" charset="0"/>
            </a:endParaRPr>
          </a:p>
        </p:txBody>
      </p:sp>
      <p:sp>
        <p:nvSpPr>
          <p:cNvPr id="18" name="TextBox 17"/>
          <p:cNvSpPr txBox="1"/>
          <p:nvPr/>
        </p:nvSpPr>
        <p:spPr>
          <a:xfrm>
            <a:off x="2098312" y="4092326"/>
            <a:ext cx="1984829"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solidFill>
                  <a:schemeClr val="tx1"/>
                </a:solidFill>
                <a:latin typeface="Candara" panose="020E0502030303020204" pitchFamily="34" charset="0"/>
              </a:rPr>
              <a:t>2</a:t>
            </a:r>
            <a:r>
              <a:rPr lang="en-GB" baseline="30000" dirty="0" smtClean="0">
                <a:solidFill>
                  <a:schemeClr val="tx1"/>
                </a:solidFill>
                <a:latin typeface="Candara" panose="020E0502030303020204" pitchFamily="34" charset="0"/>
              </a:rPr>
              <a:t>st</a:t>
            </a:r>
            <a:r>
              <a:rPr lang="en-GB" dirty="0" smtClean="0">
                <a:solidFill>
                  <a:schemeClr val="tx1"/>
                </a:solidFill>
                <a:latin typeface="Candara" panose="020E0502030303020204" pitchFamily="34" charset="0"/>
              </a:rPr>
              <a:t> National Consultation</a:t>
            </a:r>
          </a:p>
          <a:p>
            <a:pPr algn="ctr"/>
            <a:r>
              <a:rPr lang="en-GB" dirty="0" smtClean="0">
                <a:solidFill>
                  <a:schemeClr val="tx1"/>
                </a:solidFill>
                <a:latin typeface="Candara" panose="020E0502030303020204" pitchFamily="34" charset="0"/>
              </a:rPr>
              <a:t>(localisation)</a:t>
            </a:r>
            <a:endParaRPr lang="en-GB" dirty="0">
              <a:solidFill>
                <a:schemeClr val="tx1"/>
              </a:solidFill>
              <a:latin typeface="Candara" panose="020E0502030303020204" pitchFamily="34" charset="0"/>
            </a:endParaRPr>
          </a:p>
        </p:txBody>
      </p:sp>
      <p:sp>
        <p:nvSpPr>
          <p:cNvPr id="19" name="TextBox 18"/>
          <p:cNvSpPr txBox="1"/>
          <p:nvPr/>
        </p:nvSpPr>
        <p:spPr>
          <a:xfrm>
            <a:off x="3130005" y="5081423"/>
            <a:ext cx="1775279"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solidFill>
                  <a:schemeClr val="tx1"/>
                </a:solidFill>
                <a:latin typeface="Candara" panose="020E0502030303020204" pitchFamily="34" charset="0"/>
              </a:rPr>
              <a:t>Thematic consultation</a:t>
            </a:r>
          </a:p>
          <a:p>
            <a:pPr algn="ctr"/>
            <a:r>
              <a:rPr lang="en-GB" dirty="0" smtClean="0">
                <a:solidFill>
                  <a:schemeClr val="tx1"/>
                </a:solidFill>
                <a:latin typeface="Candara" panose="020E0502030303020204" pitchFamily="34" charset="0"/>
              </a:rPr>
              <a:t>(Inequalities)</a:t>
            </a:r>
            <a:endParaRPr lang="en-GB" dirty="0">
              <a:solidFill>
                <a:schemeClr val="tx1"/>
              </a:solidFill>
              <a:latin typeface="Candara" panose="020E0502030303020204" pitchFamily="34" charset="0"/>
            </a:endParaRPr>
          </a:p>
        </p:txBody>
      </p:sp>
      <p:cxnSp>
        <p:nvCxnSpPr>
          <p:cNvPr id="23" name="Straight Arrow Connector 22"/>
          <p:cNvCxnSpPr/>
          <p:nvPr/>
        </p:nvCxnSpPr>
        <p:spPr>
          <a:xfrm flipV="1">
            <a:off x="3467979" y="2637183"/>
            <a:ext cx="26505" cy="1400237"/>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427996" y="2663688"/>
            <a:ext cx="0" cy="416285"/>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4198284" y="2637183"/>
            <a:ext cx="0" cy="2388963"/>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5021793" y="3693623"/>
            <a:ext cx="538112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solidFill>
                  <a:schemeClr val="tx1"/>
                </a:solidFill>
                <a:latin typeface="Candara" panose="020E0502030303020204" pitchFamily="34" charset="0"/>
              </a:rPr>
              <a:t>National Open Working Steering Committee</a:t>
            </a:r>
          </a:p>
          <a:p>
            <a:pPr algn="ctr"/>
            <a:r>
              <a:rPr lang="en-GB" dirty="0" smtClean="0">
                <a:solidFill>
                  <a:schemeClr val="tx1"/>
                </a:solidFill>
                <a:latin typeface="Candara" panose="020E0502030303020204" pitchFamily="34" charset="0"/>
              </a:rPr>
              <a:t>(stakeholder engagement, dissemination)</a:t>
            </a:r>
          </a:p>
          <a:p>
            <a:pPr algn="ctr"/>
            <a:endParaRPr lang="en-GB" dirty="0">
              <a:solidFill>
                <a:schemeClr val="tx1"/>
              </a:solidFill>
              <a:latin typeface="Candara" panose="020E0502030303020204" pitchFamily="34" charset="0"/>
            </a:endParaRPr>
          </a:p>
        </p:txBody>
      </p:sp>
      <p:cxnSp>
        <p:nvCxnSpPr>
          <p:cNvPr id="34" name="Straight Arrow Connector 33"/>
          <p:cNvCxnSpPr/>
          <p:nvPr/>
        </p:nvCxnSpPr>
        <p:spPr>
          <a:xfrm flipV="1">
            <a:off x="7037614" y="2637184"/>
            <a:ext cx="12130" cy="1056439"/>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9862457" y="2637184"/>
            <a:ext cx="9303" cy="1056439"/>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021793" y="4878163"/>
            <a:ext cx="5381128"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GB" dirty="0" smtClean="0">
                <a:solidFill>
                  <a:schemeClr val="tx1"/>
                </a:solidFill>
                <a:latin typeface="Candara" panose="020E0502030303020204" pitchFamily="34" charset="0"/>
              </a:rPr>
              <a:t>High-Level Inter-ministerial coordinating committee on SDGs</a:t>
            </a:r>
          </a:p>
          <a:p>
            <a:pPr algn="ctr"/>
            <a:endParaRPr lang="en-GB" dirty="0">
              <a:solidFill>
                <a:schemeClr val="bg1"/>
              </a:solidFill>
              <a:latin typeface="Candara" panose="020E0502030303020204" pitchFamily="34" charset="0"/>
            </a:endParaRPr>
          </a:p>
        </p:txBody>
      </p:sp>
      <p:sp>
        <p:nvSpPr>
          <p:cNvPr id="40" name="Oval 39"/>
          <p:cNvSpPr/>
          <p:nvPr/>
        </p:nvSpPr>
        <p:spPr>
          <a:xfrm>
            <a:off x="10402922" y="2855055"/>
            <a:ext cx="1484277" cy="814538"/>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Candara" panose="020E0502030303020204" pitchFamily="34" charset="0"/>
              </a:rPr>
              <a:t>GSGDA II</a:t>
            </a:r>
            <a:endParaRPr lang="en-GB" dirty="0">
              <a:latin typeface="Candara" panose="020E0502030303020204" pitchFamily="34" charset="0"/>
            </a:endParaRPr>
          </a:p>
        </p:txBody>
      </p:sp>
      <p:sp>
        <p:nvSpPr>
          <p:cNvPr id="41" name="Oval 40"/>
          <p:cNvSpPr/>
          <p:nvPr/>
        </p:nvSpPr>
        <p:spPr>
          <a:xfrm>
            <a:off x="10858499" y="3792355"/>
            <a:ext cx="1012371" cy="814538"/>
          </a:xfrm>
          <a:prstGeom prst="ellipse">
            <a:avLst/>
          </a:prstGeom>
          <a:solidFill>
            <a:schemeClr val="accent6">
              <a:lumMod val="60000"/>
              <a:lumOff val="40000"/>
            </a:schemeClr>
          </a:solidFill>
          <a:ln>
            <a:solidFill>
              <a:schemeClr val="accent1">
                <a:shade val="50000"/>
                <a:hueMod val="9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Candara" panose="020E0502030303020204" pitchFamily="34" charset="0"/>
              </a:rPr>
              <a:t>CAP</a:t>
            </a:r>
            <a:endParaRPr lang="en-GB" dirty="0">
              <a:latin typeface="Candara" panose="020E0502030303020204" pitchFamily="34" charset="0"/>
            </a:endParaRPr>
          </a:p>
        </p:txBody>
      </p:sp>
      <p:cxnSp>
        <p:nvCxnSpPr>
          <p:cNvPr id="42" name="Straight Arrow Connector 41"/>
          <p:cNvCxnSpPr>
            <a:stCxn id="40" idx="3"/>
          </p:cNvCxnSpPr>
          <p:nvPr/>
        </p:nvCxnSpPr>
        <p:spPr>
          <a:xfrm flipH="1">
            <a:off x="10402921" y="3550307"/>
            <a:ext cx="217368" cy="256041"/>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1" idx="2"/>
          </p:cNvCxnSpPr>
          <p:nvPr/>
        </p:nvCxnSpPr>
        <p:spPr>
          <a:xfrm flipH="1" flipV="1">
            <a:off x="10402921" y="4105609"/>
            <a:ext cx="455578" cy="94015"/>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7846084" y="4553991"/>
            <a:ext cx="0" cy="349119"/>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0496282" y="4728550"/>
            <a:ext cx="1550602" cy="814538"/>
          </a:xfrm>
          <a:prstGeom prst="ellipse">
            <a:avLst/>
          </a:prstGeom>
          <a:solidFill>
            <a:schemeClr val="accent6">
              <a:lumMod val="60000"/>
              <a:lumOff val="40000"/>
            </a:schemeClr>
          </a:solidFill>
          <a:ln>
            <a:solidFill>
              <a:schemeClr val="accent1">
                <a:shade val="50000"/>
                <a:hueMod val="94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latin typeface="Candara" panose="020E0502030303020204" pitchFamily="34" charset="0"/>
            </a:endParaRPr>
          </a:p>
          <a:p>
            <a:pPr algn="ctr"/>
            <a:r>
              <a:rPr lang="en-GB" dirty="0" smtClean="0">
                <a:latin typeface="Candara" panose="020E0502030303020204" pitchFamily="34" charset="0"/>
              </a:rPr>
              <a:t>SECTOR </a:t>
            </a:r>
            <a:r>
              <a:rPr lang="en-GB" sz="1600" dirty="0" smtClean="0">
                <a:latin typeface="Candara" panose="020E0502030303020204" pitchFamily="34" charset="0"/>
              </a:rPr>
              <a:t>POLICIES</a:t>
            </a:r>
          </a:p>
          <a:p>
            <a:pPr algn="ctr"/>
            <a:endParaRPr lang="en-GB" dirty="0">
              <a:latin typeface="Candara" panose="020E0502030303020204" pitchFamily="34" charset="0"/>
            </a:endParaRPr>
          </a:p>
        </p:txBody>
      </p:sp>
      <p:cxnSp>
        <p:nvCxnSpPr>
          <p:cNvPr id="24" name="Straight Arrow Connector 23"/>
          <p:cNvCxnSpPr/>
          <p:nvPr/>
        </p:nvCxnSpPr>
        <p:spPr>
          <a:xfrm flipH="1" flipV="1">
            <a:off x="10368336" y="4415028"/>
            <a:ext cx="529829" cy="426662"/>
          </a:xfrm>
          <a:prstGeom prst="straightConnector1">
            <a:avLst/>
          </a:prstGeom>
          <a:ln w="28575">
            <a:solidFill>
              <a:srgbClr val="C00000">
                <a:alpha val="60000"/>
              </a:srgbClr>
            </a:solidFill>
            <a:headEnd type="none"/>
            <a:tailEnd type="triangle" w="lg" len="lg"/>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882751" y="6338118"/>
            <a:ext cx="1545245"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sym typeface="Helvetica Light"/>
              </a:rPr>
              <a:t>2012 - 2013</a:t>
            </a:r>
            <a:endParaRPr lang="en-US"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25" name="Rectangle 24"/>
          <p:cNvSpPr/>
          <p:nvPr/>
        </p:nvSpPr>
        <p:spPr>
          <a:xfrm>
            <a:off x="2642128" y="6338118"/>
            <a:ext cx="1441013"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sym typeface="Helvetica Light"/>
              </a:rPr>
              <a:t>2014</a:t>
            </a:r>
            <a:endParaRPr lang="en-US"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
        <p:nvSpPr>
          <p:cNvPr id="28" name="Rectangle 27"/>
          <p:cNvSpPr/>
          <p:nvPr/>
        </p:nvSpPr>
        <p:spPr>
          <a:xfrm>
            <a:off x="4198284" y="6322942"/>
            <a:ext cx="7462171"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Candara" panose="020E0502030303020204" pitchFamily="34" charset="0"/>
                <a:sym typeface="Helvetica Light"/>
              </a:rPr>
              <a:t>2014 - 2015</a:t>
            </a:r>
            <a:endParaRPr lang="en-US"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pic>
        <p:nvPicPr>
          <p:cNvPr id="29" name="Picture 2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858499" y="118085"/>
            <a:ext cx="1313182" cy="984887"/>
          </a:xfrm>
          <a:prstGeom prst="rect">
            <a:avLst/>
          </a:prstGeom>
        </p:spPr>
      </p:pic>
    </p:spTree>
    <p:extLst>
      <p:ext uri="{BB962C8B-B14F-4D97-AF65-F5344CB8AC3E}">
        <p14:creationId xmlns:p14="http://schemas.microsoft.com/office/powerpoint/2010/main" val="12682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75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12" y="0"/>
            <a:ext cx="10730677" cy="984887"/>
          </a:xfrm>
        </p:spPr>
        <p:txBody>
          <a:bodyPr>
            <a:noAutofit/>
          </a:bodyPr>
          <a:lstStyle/>
          <a:p>
            <a:pPr algn="ctr"/>
            <a:r>
              <a:rPr lang="en-US" sz="4000" b="1" dirty="0" smtClean="0">
                <a:solidFill>
                  <a:schemeClr val="tx1"/>
                </a:solidFill>
                <a:latin typeface="Candara" panose="020E0502030303020204" pitchFamily="34" charset="0"/>
              </a:rPr>
              <a:t>National Committees on the SDGs</a:t>
            </a:r>
            <a:endParaRPr lang="en-US" sz="4000" b="1" dirty="0">
              <a:solidFill>
                <a:schemeClr val="tx1"/>
              </a:solidFill>
              <a:latin typeface="Candara" panose="020E0502030303020204" pitchFamily="34" charset="0"/>
            </a:endParaRPr>
          </a:p>
        </p:txBody>
      </p:sp>
      <p:sp>
        <p:nvSpPr>
          <p:cNvPr id="3" name="Content Placeholder 2"/>
          <p:cNvSpPr>
            <a:spLocks noGrp="1"/>
          </p:cNvSpPr>
          <p:nvPr>
            <p:ph idx="1"/>
          </p:nvPr>
        </p:nvSpPr>
        <p:spPr>
          <a:xfrm>
            <a:off x="425003" y="1609859"/>
            <a:ext cx="11410681" cy="4849926"/>
          </a:xfrm>
        </p:spPr>
        <p:txBody>
          <a:bodyPr>
            <a:normAutofit lnSpcReduction="10000"/>
          </a:bodyPr>
          <a:lstStyle/>
          <a:p>
            <a:pPr marL="573087" indent="-457200"/>
            <a:r>
              <a:rPr lang="en-US" sz="3200" b="1" dirty="0" smtClean="0">
                <a:solidFill>
                  <a:schemeClr val="tx1"/>
                </a:solidFill>
                <a:latin typeface="Candara" panose="020E0502030303020204" pitchFamily="34" charset="0"/>
              </a:rPr>
              <a:t>HIGH-LEVEL INTER MINISTERIAL COORDINATING COMMTTTEE ON THE SDGs</a:t>
            </a:r>
            <a:endParaRPr lang="en-US" sz="3200" dirty="0" smtClean="0">
              <a:latin typeface="Candara" panose="020E0502030303020204" pitchFamily="34" charset="0"/>
            </a:endParaRPr>
          </a:p>
          <a:p>
            <a:pPr marL="573087" indent="-457200">
              <a:buFont typeface="Arial" panose="020B0604020202020204" pitchFamily="34" charset="0"/>
              <a:buChar char="•"/>
            </a:pPr>
            <a:r>
              <a:rPr lang="en-US" sz="3200" dirty="0" smtClean="0">
                <a:latin typeface="Candara" panose="020E0502030303020204" pitchFamily="34" charset="0"/>
              </a:rPr>
              <a:t>C</a:t>
            </a:r>
            <a:r>
              <a:rPr lang="en-US" sz="3200" dirty="0" smtClean="0">
                <a:solidFill>
                  <a:schemeClr val="tx1"/>
                </a:solidFill>
                <a:latin typeface="Candara" panose="020E0502030303020204" pitchFamily="34" charset="0"/>
              </a:rPr>
              <a:t>haired by the NDPC with the following objectives:</a:t>
            </a:r>
          </a:p>
          <a:p>
            <a:pPr marL="1312863" indent="-347663">
              <a:buFont typeface="+mj-lt"/>
              <a:buAutoNum type="arabicPeriod"/>
            </a:pPr>
            <a:r>
              <a:rPr lang="en-US" sz="3200" dirty="0">
                <a:solidFill>
                  <a:schemeClr val="tx1"/>
                </a:solidFill>
                <a:latin typeface="Candara" panose="020E0502030303020204" pitchFamily="34" charset="0"/>
              </a:rPr>
              <a:t>Oversee the work of the lnter-Ministerial Technical Committee on SDGs </a:t>
            </a:r>
            <a:endParaRPr lang="en-US" sz="3200" dirty="0" smtClean="0">
              <a:solidFill>
                <a:schemeClr val="tx1"/>
              </a:solidFill>
              <a:latin typeface="Candara" panose="020E0502030303020204" pitchFamily="34" charset="0"/>
            </a:endParaRPr>
          </a:p>
          <a:p>
            <a:pPr marL="1312863" indent="-347663">
              <a:buFont typeface="+mj-lt"/>
              <a:buAutoNum type="arabicPeriod"/>
            </a:pPr>
            <a:r>
              <a:rPr lang="en-US" sz="3200" dirty="0" smtClean="0">
                <a:solidFill>
                  <a:schemeClr val="tx1"/>
                </a:solidFill>
                <a:latin typeface="Candara" panose="020E0502030303020204" pitchFamily="34" charset="0"/>
              </a:rPr>
              <a:t>Ensure </a:t>
            </a:r>
            <a:r>
              <a:rPr lang="en-US" sz="3200" dirty="0">
                <a:solidFill>
                  <a:schemeClr val="tx1"/>
                </a:solidFill>
                <a:latin typeface="Candara" panose="020E0502030303020204" pitchFamily="34" charset="0"/>
              </a:rPr>
              <a:t>that national delegates build consensus on </a:t>
            </a:r>
            <a:r>
              <a:rPr lang="en-US" sz="3200" dirty="0" smtClean="0">
                <a:solidFill>
                  <a:schemeClr val="tx1"/>
                </a:solidFill>
                <a:latin typeface="Candara" panose="020E0502030303020204" pitchFamily="34" charset="0"/>
              </a:rPr>
              <a:t>relevant national </a:t>
            </a:r>
            <a:r>
              <a:rPr lang="en-US" sz="3200" dirty="0">
                <a:solidFill>
                  <a:schemeClr val="tx1"/>
                </a:solidFill>
                <a:latin typeface="Candara" panose="020E0502030303020204" pitchFamily="34" charset="0"/>
              </a:rPr>
              <a:t>issues and common country </a:t>
            </a:r>
            <a:r>
              <a:rPr lang="en-US" sz="3200" dirty="0" smtClean="0">
                <a:solidFill>
                  <a:schemeClr val="tx1"/>
                </a:solidFill>
                <a:latin typeface="Candara" panose="020E0502030303020204" pitchFamily="34" charset="0"/>
              </a:rPr>
              <a:t>position</a:t>
            </a:r>
            <a:endParaRPr lang="en-US" sz="3200" dirty="0">
              <a:solidFill>
                <a:schemeClr val="tx1"/>
              </a:solidFill>
              <a:latin typeface="Candara" panose="020E0502030303020204" pitchFamily="34" charset="0"/>
            </a:endParaRPr>
          </a:p>
          <a:p>
            <a:pPr marL="1312863" indent="-347663">
              <a:buFont typeface="+mj-lt"/>
              <a:buAutoNum type="arabicPeriod"/>
            </a:pPr>
            <a:r>
              <a:rPr lang="en-US" sz="3200" dirty="0" smtClean="0">
                <a:solidFill>
                  <a:schemeClr val="tx1"/>
                </a:solidFill>
                <a:latin typeface="Candara" panose="020E0502030303020204" pitchFamily="34" charset="0"/>
              </a:rPr>
              <a:t>Advocate </a:t>
            </a:r>
            <a:r>
              <a:rPr lang="en-US" sz="3200" dirty="0">
                <a:solidFill>
                  <a:schemeClr val="tx1"/>
                </a:solidFill>
                <a:latin typeface="Candara" panose="020E0502030303020204" pitchFamily="34" charset="0"/>
              </a:rPr>
              <a:t>for financial support for participation of national delegates in </a:t>
            </a:r>
            <a:r>
              <a:rPr lang="en-US" sz="3200" dirty="0" smtClean="0">
                <a:solidFill>
                  <a:schemeClr val="tx1"/>
                </a:solidFill>
                <a:latin typeface="Candara" panose="020E0502030303020204" pitchFamily="34" charset="0"/>
              </a:rPr>
              <a:t>the conferences</a:t>
            </a:r>
            <a:endParaRPr lang="en-US" sz="3200" dirty="0">
              <a:solidFill>
                <a:schemeClr val="tx1"/>
              </a:solidFill>
              <a:latin typeface="Candara" panose="020E0502030303020204" pitchFamily="34" charset="0"/>
            </a:endParaRPr>
          </a:p>
        </p:txBody>
      </p:sp>
      <p:sp>
        <p:nvSpPr>
          <p:cNvPr id="5" name="Slide Number Placeholder 4"/>
          <p:cNvSpPr>
            <a:spLocks noGrp="1"/>
          </p:cNvSpPr>
          <p:nvPr>
            <p:ph type="sldNum" sz="quarter" idx="12"/>
          </p:nvPr>
        </p:nvSpPr>
        <p:spPr/>
        <p:txBody>
          <a:bodyPr/>
          <a:lstStyle/>
          <a:p>
            <a:fld id="{2C8AE14C-1DF2-4466-BED1-3AB14FBC03CD}" type="slidenum">
              <a:rPr lang="en-GB" smtClean="0"/>
              <a:pPr/>
              <a:t>7</a:t>
            </a:fld>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1289" y="0"/>
            <a:ext cx="1313182" cy="984887"/>
          </a:xfrm>
          <a:prstGeom prst="rect">
            <a:avLst/>
          </a:prstGeom>
        </p:spPr>
      </p:pic>
    </p:spTree>
    <p:extLst>
      <p:ext uri="{BB962C8B-B14F-4D97-AF65-F5344CB8AC3E}">
        <p14:creationId xmlns:p14="http://schemas.microsoft.com/office/powerpoint/2010/main" val="94260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1066" y="51894"/>
            <a:ext cx="10058400" cy="1179799"/>
          </a:xfrm>
        </p:spPr>
        <p:txBody>
          <a:bodyPr>
            <a:normAutofit fontScale="90000"/>
          </a:bodyPr>
          <a:lstStyle/>
          <a:p>
            <a:pPr marL="631825" indent="-457200">
              <a:buClr>
                <a:schemeClr val="tx1">
                  <a:lumMod val="95000"/>
                  <a:lumOff val="5000"/>
                </a:schemeClr>
              </a:buClr>
              <a:buSzPct val="120000"/>
            </a:pPr>
            <a:r>
              <a:rPr lang="en-US" sz="3600" b="1" dirty="0" smtClean="0">
                <a:solidFill>
                  <a:srgbClr val="1F1F1F"/>
                </a:solidFill>
                <a:latin typeface="Candara" panose="020E0502030303020204" pitchFamily="34" charset="0"/>
              </a:rPr>
              <a:t>National Technical Steering Committee on the SDGs</a:t>
            </a:r>
            <a:endParaRPr lang="en-US" sz="3600" dirty="0" smtClean="0">
              <a:solidFill>
                <a:srgbClr val="1F1F1F"/>
              </a:solidFill>
              <a:latin typeface="Candara" panose="020E0502030303020204" pitchFamily="34" charset="0"/>
            </a:endParaRPr>
          </a:p>
        </p:txBody>
      </p:sp>
      <p:sp>
        <p:nvSpPr>
          <p:cNvPr id="3" name="Content Placeholder 2"/>
          <p:cNvSpPr>
            <a:spLocks noGrp="1"/>
          </p:cNvSpPr>
          <p:nvPr>
            <p:ph idx="1"/>
          </p:nvPr>
        </p:nvSpPr>
        <p:spPr>
          <a:xfrm>
            <a:off x="296214" y="1325157"/>
            <a:ext cx="11783938" cy="5361393"/>
          </a:xfrm>
        </p:spPr>
        <p:txBody>
          <a:bodyPr>
            <a:noAutofit/>
          </a:bodyPr>
          <a:lstStyle/>
          <a:p>
            <a:pPr marL="631825" indent="-457200">
              <a:buClr>
                <a:schemeClr val="tx1">
                  <a:lumMod val="95000"/>
                  <a:lumOff val="5000"/>
                </a:schemeClr>
              </a:buClr>
              <a:buSzPct val="120000"/>
              <a:buFont typeface="Arial" panose="020B0604020202020204" pitchFamily="34" charset="0"/>
              <a:buChar char="•"/>
            </a:pPr>
            <a:r>
              <a:rPr lang="en-US" sz="2800" dirty="0" smtClean="0">
                <a:solidFill>
                  <a:srgbClr val="1F1F1F"/>
                </a:solidFill>
                <a:latin typeface="Candara" panose="020E0502030303020204" pitchFamily="34" charset="0"/>
              </a:rPr>
              <a:t>Chaired by  EPA and current secretariat also located in the same institution</a:t>
            </a:r>
          </a:p>
          <a:p>
            <a:pPr marL="631825" indent="-457200">
              <a:buClr>
                <a:schemeClr val="tx1">
                  <a:lumMod val="95000"/>
                  <a:lumOff val="5000"/>
                </a:schemeClr>
              </a:buClr>
              <a:buSzPct val="120000"/>
              <a:buFont typeface="Arial" panose="020B0604020202020204" pitchFamily="34" charset="0"/>
              <a:buChar char="•"/>
            </a:pPr>
            <a:r>
              <a:rPr lang="en-US" sz="2800" dirty="0" smtClean="0">
                <a:solidFill>
                  <a:srgbClr val="1F1F1F"/>
                </a:solidFill>
                <a:latin typeface="Candara" panose="020E0502030303020204" pitchFamily="34" charset="0"/>
              </a:rPr>
              <a:t>The committee is made up of 22 MDAs and CSOs (co-opting)</a:t>
            </a:r>
          </a:p>
          <a:p>
            <a:pPr marL="631825" indent="-457200">
              <a:buClr>
                <a:schemeClr val="tx1">
                  <a:lumMod val="95000"/>
                  <a:lumOff val="5000"/>
                </a:schemeClr>
              </a:buClr>
              <a:buSzPct val="120000"/>
              <a:buFont typeface="Arial" panose="020B0604020202020204" pitchFamily="34" charset="0"/>
              <a:buChar char="•"/>
            </a:pPr>
            <a:endParaRPr lang="en-US" sz="2800" dirty="0" smtClean="0">
              <a:solidFill>
                <a:srgbClr val="1F1F1F"/>
              </a:solidFill>
              <a:latin typeface="Candara" panose="020E0502030303020204" pitchFamily="34" charset="0"/>
            </a:endParaRPr>
          </a:p>
          <a:p>
            <a:pPr marL="631825" indent="-457200">
              <a:buClr>
                <a:schemeClr val="tx1">
                  <a:lumMod val="95000"/>
                  <a:lumOff val="5000"/>
                </a:schemeClr>
              </a:buClr>
              <a:buSzPct val="120000"/>
              <a:buFont typeface="Arial" panose="020B0604020202020204" pitchFamily="34" charset="0"/>
              <a:buChar char="•"/>
            </a:pPr>
            <a:r>
              <a:rPr lang="en-US" sz="2800" dirty="0" smtClean="0">
                <a:solidFill>
                  <a:srgbClr val="1F1F1F"/>
                </a:solidFill>
                <a:latin typeface="Candara" panose="020E0502030303020204" pitchFamily="34" charset="0"/>
              </a:rPr>
              <a:t>Discussions </a:t>
            </a:r>
            <a:r>
              <a:rPr lang="en-US" sz="2800" dirty="0">
                <a:solidFill>
                  <a:srgbClr val="1F1F1F"/>
                </a:solidFill>
                <a:latin typeface="Candara" panose="020E0502030303020204" pitchFamily="34" charset="0"/>
              </a:rPr>
              <a:t>of the committee </a:t>
            </a:r>
            <a:r>
              <a:rPr lang="en-US" sz="2800" dirty="0" smtClean="0">
                <a:solidFill>
                  <a:srgbClr val="1F1F1F"/>
                </a:solidFill>
                <a:latin typeface="Candara" panose="020E0502030303020204" pitchFamily="34" charset="0"/>
              </a:rPr>
              <a:t>have </a:t>
            </a:r>
            <a:r>
              <a:rPr lang="en-US" sz="2800" dirty="0">
                <a:solidFill>
                  <a:srgbClr val="1F1F1F"/>
                </a:solidFill>
                <a:latin typeface="Candara" panose="020E0502030303020204" pitchFamily="34" charset="0"/>
              </a:rPr>
              <a:t>provided the basis for </a:t>
            </a:r>
            <a:r>
              <a:rPr lang="en-US" sz="2800" dirty="0" smtClean="0">
                <a:solidFill>
                  <a:srgbClr val="1F1F1F"/>
                </a:solidFill>
                <a:latin typeface="Candara" panose="020E0502030303020204" pitchFamily="34" charset="0"/>
              </a:rPr>
              <a:t>negotiations </a:t>
            </a:r>
            <a:r>
              <a:rPr lang="en-US" sz="2800" dirty="0">
                <a:solidFill>
                  <a:srgbClr val="1F1F1F"/>
                </a:solidFill>
                <a:latin typeface="Candara" panose="020E0502030303020204" pitchFamily="34" charset="0"/>
              </a:rPr>
              <a:t>for the country at the Open Working Group </a:t>
            </a:r>
            <a:r>
              <a:rPr lang="en-US" sz="2800" dirty="0" smtClean="0">
                <a:solidFill>
                  <a:srgbClr val="1F1F1F"/>
                </a:solidFill>
                <a:latin typeface="Candara" panose="020E0502030303020204" pitchFamily="34" charset="0"/>
              </a:rPr>
              <a:t>Sessions</a:t>
            </a:r>
          </a:p>
          <a:p>
            <a:pPr marL="631825" indent="-457200">
              <a:buClr>
                <a:schemeClr val="tx1">
                  <a:lumMod val="95000"/>
                  <a:lumOff val="5000"/>
                </a:schemeClr>
              </a:buClr>
              <a:buSzPct val="120000"/>
              <a:buFont typeface="Arial" panose="020B0604020202020204" pitchFamily="34" charset="0"/>
              <a:buChar char="•"/>
            </a:pPr>
            <a:endParaRPr lang="en-US" sz="2800" dirty="0" smtClean="0">
              <a:solidFill>
                <a:srgbClr val="1F1F1F"/>
              </a:solidFill>
              <a:latin typeface="Candara" panose="020E0502030303020204" pitchFamily="34" charset="0"/>
            </a:endParaRPr>
          </a:p>
          <a:p>
            <a:pPr marL="460375" indent="-285750">
              <a:buClr>
                <a:schemeClr val="tx1">
                  <a:lumMod val="95000"/>
                  <a:lumOff val="5000"/>
                </a:schemeClr>
              </a:buClr>
              <a:buSzPct val="120000"/>
              <a:buFont typeface="Arial" panose="020B0604020202020204" pitchFamily="34" charset="0"/>
              <a:buChar char="•"/>
            </a:pPr>
            <a:r>
              <a:rPr lang="en-US" sz="2800" dirty="0" smtClean="0">
                <a:latin typeface="Candara" panose="020E0502030303020204" pitchFamily="34" charset="0"/>
              </a:rPr>
              <a:t>The </a:t>
            </a:r>
            <a:r>
              <a:rPr lang="en-US" sz="2800" dirty="0">
                <a:latin typeface="Candara" panose="020E0502030303020204" pitchFamily="34" charset="0"/>
              </a:rPr>
              <a:t>Committee provided technical inputs for the discussions on the Finance for Development (</a:t>
            </a:r>
            <a:r>
              <a:rPr lang="en-US" sz="2800" dirty="0" err="1">
                <a:latin typeface="Candara" panose="020E0502030303020204" pitchFamily="34" charset="0"/>
              </a:rPr>
              <a:t>FfD</a:t>
            </a:r>
            <a:r>
              <a:rPr lang="en-US" sz="2800" dirty="0">
                <a:latin typeface="Candara" panose="020E0502030303020204" pitchFamily="34" charset="0"/>
              </a:rPr>
              <a:t>) framework i.e. the means of Implementation for the SDGs with the Ministry of Finance as the focal Ministry</a:t>
            </a:r>
          </a:p>
          <a:p>
            <a:pPr marL="631825" indent="-457200">
              <a:buClr>
                <a:schemeClr val="tx1">
                  <a:lumMod val="95000"/>
                  <a:lumOff val="5000"/>
                </a:schemeClr>
              </a:buClr>
              <a:buSzPct val="120000"/>
              <a:buFont typeface="Arial" panose="020B0604020202020204" pitchFamily="34" charset="0"/>
              <a:buChar char="•"/>
            </a:pPr>
            <a:endParaRPr lang="en-US" sz="3600" dirty="0">
              <a:solidFill>
                <a:srgbClr val="1F1F1F"/>
              </a:solidFill>
              <a:latin typeface="Candara" panose="020E0502030303020204" pitchFamily="34" charset="0"/>
            </a:endParaRPr>
          </a:p>
        </p:txBody>
      </p:sp>
      <p:sp>
        <p:nvSpPr>
          <p:cNvPr id="4" name="Date Placeholder 3"/>
          <p:cNvSpPr>
            <a:spLocks noGrp="1"/>
          </p:cNvSpPr>
          <p:nvPr>
            <p:ph type="dt" sz="half" idx="10"/>
          </p:nvPr>
        </p:nvSpPr>
        <p:spPr>
          <a:xfrm>
            <a:off x="5071533" y="7026820"/>
            <a:ext cx="911939" cy="365125"/>
          </a:xfrm>
        </p:spPr>
        <p:txBody>
          <a:bodyPr/>
          <a:lstStyle/>
          <a:p>
            <a:fld id="{C6530934-0113-BF47-9855-3ADDFEAE2695}" type="datetime2">
              <a:rPr lang="en-US" smtClean="0"/>
              <a:t>Wednesday, October 21, 2015</a:t>
            </a:fld>
            <a:endParaRPr lang="en-GB" dirty="0"/>
          </a:p>
        </p:txBody>
      </p:sp>
      <p:sp>
        <p:nvSpPr>
          <p:cNvPr id="5" name="Slide Number Placeholder 4"/>
          <p:cNvSpPr>
            <a:spLocks noGrp="1"/>
          </p:cNvSpPr>
          <p:nvPr>
            <p:ph type="sldNum" sz="quarter" idx="12"/>
          </p:nvPr>
        </p:nvSpPr>
        <p:spPr/>
        <p:txBody>
          <a:bodyPr/>
          <a:lstStyle/>
          <a:p>
            <a:fld id="{2C8AE14C-1DF2-4466-BED1-3AB14FBC03CD}" type="slidenum">
              <a:rPr lang="en-GB" smtClean="0"/>
              <a:t>8</a:t>
            </a:fld>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9466" y="0"/>
            <a:ext cx="1313182" cy="984887"/>
          </a:xfrm>
          <a:prstGeom prst="rect">
            <a:avLst/>
          </a:prstGeom>
        </p:spPr>
      </p:pic>
    </p:spTree>
    <p:extLst>
      <p:ext uri="{BB962C8B-B14F-4D97-AF65-F5344CB8AC3E}">
        <p14:creationId xmlns:p14="http://schemas.microsoft.com/office/powerpoint/2010/main" val="668463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75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1F1F1F"/>
                </a:solidFill>
                <a:latin typeface="Candara" panose="020E0502030303020204" pitchFamily="34" charset="0"/>
              </a:rPr>
              <a:t>National Technical Steering Committee on the SDGs</a:t>
            </a:r>
            <a:endParaRPr lang="en-US" dirty="0"/>
          </a:p>
        </p:txBody>
      </p:sp>
      <p:sp>
        <p:nvSpPr>
          <p:cNvPr id="3" name="Content Placeholder 2"/>
          <p:cNvSpPr>
            <a:spLocks noGrp="1"/>
          </p:cNvSpPr>
          <p:nvPr>
            <p:ph idx="1"/>
          </p:nvPr>
        </p:nvSpPr>
        <p:spPr>
          <a:xfrm>
            <a:off x="677334" y="2160589"/>
            <a:ext cx="10752666" cy="4392611"/>
          </a:xfrm>
        </p:spPr>
        <p:txBody>
          <a:bodyPr>
            <a:noAutofit/>
          </a:bodyPr>
          <a:lstStyle/>
          <a:p>
            <a:pPr marL="631825" indent="-457200">
              <a:buClr>
                <a:schemeClr val="tx1">
                  <a:lumMod val="95000"/>
                  <a:lumOff val="5000"/>
                </a:schemeClr>
              </a:buClr>
              <a:buSzPct val="120000"/>
            </a:pPr>
            <a:r>
              <a:rPr lang="en-US" sz="2400" dirty="0" smtClean="0">
                <a:solidFill>
                  <a:srgbClr val="1F1F1F"/>
                </a:solidFill>
                <a:latin typeface="Candara" panose="020E0502030303020204" pitchFamily="34" charset="0"/>
              </a:rPr>
              <a:t>The committee has made inputs into the on going discussions on the SDG indicators with GSS as the focal point</a:t>
            </a:r>
          </a:p>
          <a:p>
            <a:pPr marL="631825" lvl="0" indent="-457200">
              <a:buClr>
                <a:schemeClr val="tx1">
                  <a:lumMod val="95000"/>
                  <a:lumOff val="5000"/>
                </a:schemeClr>
              </a:buClr>
              <a:buSzPct val="120000"/>
            </a:pPr>
            <a:r>
              <a:rPr lang="en-GB" sz="2400" dirty="0">
                <a:latin typeface="Candara" panose="020E0502030303020204" pitchFamily="34" charset="0"/>
              </a:rPr>
              <a:t>A Communication strategy </a:t>
            </a:r>
            <a:r>
              <a:rPr lang="en-GB" sz="2400" dirty="0" smtClean="0">
                <a:latin typeface="Candara" panose="020E0502030303020204" pitchFamily="34" charset="0"/>
              </a:rPr>
              <a:t>has been </a:t>
            </a:r>
            <a:r>
              <a:rPr lang="en-GB" sz="2400" dirty="0">
                <a:latin typeface="Candara" panose="020E0502030303020204" pitchFamily="34" charset="0"/>
              </a:rPr>
              <a:t>developed for the dissemination of the SDGs nation-wide by the </a:t>
            </a:r>
            <a:r>
              <a:rPr lang="en-GB" sz="2400" dirty="0" smtClean="0">
                <a:latin typeface="Candara" panose="020E0502030303020204" pitchFamily="34" charset="0"/>
              </a:rPr>
              <a:t>Committee</a:t>
            </a:r>
          </a:p>
          <a:p>
            <a:pPr marL="347663" indent="-288925"/>
            <a:r>
              <a:rPr lang="en-GB" sz="2400" dirty="0">
                <a:latin typeface="Candara" panose="020E0502030303020204" pitchFamily="34" charset="0"/>
              </a:rPr>
              <a:t>Stakeholder engagements and consultations were held with </a:t>
            </a:r>
            <a:r>
              <a:rPr lang="en-GB" sz="2400" dirty="0" smtClean="0">
                <a:latin typeface="Candara" panose="020E0502030303020204" pitchFamily="34" charset="0"/>
              </a:rPr>
              <a:t>CSOs </a:t>
            </a:r>
            <a:r>
              <a:rPr lang="en-GB" sz="2400" dirty="0">
                <a:latin typeface="Candara" panose="020E0502030303020204" pitchFamily="34" charset="0"/>
              </a:rPr>
              <a:t>to ensure that their concerns and issues were brought on board.</a:t>
            </a:r>
          </a:p>
          <a:p>
            <a:pPr marL="347663" indent="-288925"/>
            <a:r>
              <a:rPr lang="en-GB" sz="2400" dirty="0">
                <a:latin typeface="Candara" panose="020E0502030303020204" pitchFamily="34" charset="0"/>
              </a:rPr>
              <a:t>The Committee </a:t>
            </a:r>
            <a:r>
              <a:rPr lang="en-US" sz="2400" dirty="0">
                <a:latin typeface="Candara" panose="020E0502030303020204" pitchFamily="34" charset="0"/>
                <a:ea typeface="Calibri" panose="020F0502020204030204" pitchFamily="34" charset="0"/>
                <a:cs typeface="Times New Roman" panose="02020603050405020304" pitchFamily="18" charset="0"/>
              </a:rPr>
              <a:t>launched CSO’s platforms on the </a:t>
            </a:r>
            <a:r>
              <a:rPr lang="en-US" sz="2400" dirty="0" smtClean="0">
                <a:latin typeface="Candara" panose="020E0502030303020204" pitchFamily="34" charset="0"/>
                <a:ea typeface="Calibri" panose="020F0502020204030204" pitchFamily="34" charset="0"/>
                <a:cs typeface="Times New Roman" panose="02020603050405020304" pitchFamily="18" charset="0"/>
              </a:rPr>
              <a:t>SDGs</a:t>
            </a:r>
          </a:p>
          <a:p>
            <a:pPr marL="347663" indent="-288925"/>
            <a:r>
              <a:rPr lang="en-GB" sz="2400" dirty="0">
                <a:latin typeface="Candara" panose="020E0502030303020204" pitchFamily="34" charset="0"/>
              </a:rPr>
              <a:t>The Committee is working with Youth Groups to establish a “National Youth Confab” on the </a:t>
            </a:r>
            <a:r>
              <a:rPr lang="en-GB" sz="2400" dirty="0" smtClean="0">
                <a:latin typeface="Candara" panose="020E0502030303020204" pitchFamily="34" charset="0"/>
              </a:rPr>
              <a:t>SDGs</a:t>
            </a:r>
            <a:endParaRPr lang="en-GB" sz="2400" dirty="0">
              <a:latin typeface="Candara" panose="020E0502030303020204" pitchFamily="34" charset="0"/>
            </a:endParaRPr>
          </a:p>
          <a:p>
            <a:pPr marL="631825" indent="-457200">
              <a:buClr>
                <a:schemeClr val="tx1">
                  <a:lumMod val="95000"/>
                  <a:lumOff val="5000"/>
                </a:schemeClr>
              </a:buClr>
              <a:buSzPct val="120000"/>
            </a:pPr>
            <a:endParaRPr lang="en-US" sz="2400" dirty="0" smtClean="0">
              <a:solidFill>
                <a:srgbClr val="1F1F1F"/>
              </a:solidFill>
              <a:latin typeface="Candara" panose="020E0502030303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8818" y="365125"/>
            <a:ext cx="1313182" cy="984887"/>
          </a:xfrm>
          <a:prstGeom prst="rect">
            <a:avLst/>
          </a:prstGeom>
        </p:spPr>
      </p:pic>
    </p:spTree>
    <p:extLst>
      <p:ext uri="{BB962C8B-B14F-4D97-AF65-F5344CB8AC3E}">
        <p14:creationId xmlns:p14="http://schemas.microsoft.com/office/powerpoint/2010/main" val="181594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4817</TotalTime>
  <Words>1525</Words>
  <Application>Microsoft Office PowerPoint</Application>
  <PresentationFormat>Widescreen</PresentationFormat>
  <Paragraphs>145</Paragraphs>
  <Slides>22</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Adobe 繁黑體 Std B</vt:lpstr>
      <vt:lpstr>Arial</vt:lpstr>
      <vt:lpstr>Calibri</vt:lpstr>
      <vt:lpstr>Candara</vt:lpstr>
      <vt:lpstr>Helvetica Light</vt:lpstr>
      <vt:lpstr>Times New Roman</vt:lpstr>
      <vt:lpstr>Trebuchet MS</vt:lpstr>
      <vt:lpstr>Wingdings</vt:lpstr>
      <vt:lpstr>Wingdings 3</vt:lpstr>
      <vt:lpstr>Facet</vt:lpstr>
      <vt:lpstr>COUNTRY PROCESSES  LEADING TO THE ADOPTION OF THE SUSTAINABLE DEVELOPMENT GOALS (SDGs) </vt:lpstr>
      <vt:lpstr>Presentation Outline</vt:lpstr>
      <vt:lpstr>PowerPoint Presentation</vt:lpstr>
      <vt:lpstr>Justification </vt:lpstr>
      <vt:lpstr>PowerPoint Presentation</vt:lpstr>
      <vt:lpstr>Ghana in the post-2015 development agenda</vt:lpstr>
      <vt:lpstr>National Committees on the SDGs</vt:lpstr>
      <vt:lpstr>National Technical Steering Committee on the SDGs</vt:lpstr>
      <vt:lpstr>National Technical Steering Committee on the SDGs</vt:lpstr>
      <vt:lpstr>Intergovernmental Negotiations</vt:lpstr>
      <vt:lpstr>Political Process</vt:lpstr>
      <vt:lpstr>Consultations on SDG Indicators </vt:lpstr>
      <vt:lpstr>Transforming Our World: The 2030 Agenda for Sustainable Development</vt:lpstr>
      <vt:lpstr>Transforming Our World: The 2030 Agenda for Sustainable Development</vt:lpstr>
      <vt:lpstr>Transforming Our World: The 2030 Agenda for Sustainable Development</vt:lpstr>
      <vt:lpstr>Indicators Roadmap</vt:lpstr>
      <vt:lpstr>Indicators Roadmap</vt:lpstr>
      <vt:lpstr> </vt:lpstr>
      <vt:lpstr> </vt:lpstr>
      <vt:lpstr>Food for Thought</vt:lpstr>
      <vt:lpstr>SDG Proposed Indicators for Goal Six</vt:lpstr>
      <vt:lpstr>“FINANCIAL RESOURCES WILL BE LIMITTED BUT PEOPLE’S INVOLVEMENT AND PARTICIPATION IS LIMITLESS” by Pham Binh Minh, Dep PM of Vietnam   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Nexrill</dc:creator>
  <cp:lastModifiedBy>Nexrill</cp:lastModifiedBy>
  <cp:revision>32</cp:revision>
  <dcterms:created xsi:type="dcterms:W3CDTF">2015-10-18T00:44:30Z</dcterms:created>
  <dcterms:modified xsi:type="dcterms:W3CDTF">2015-10-21T09:05:21Z</dcterms:modified>
</cp:coreProperties>
</file>