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1" r:id="rId3"/>
    <p:sldId id="292" r:id="rId4"/>
    <p:sldId id="303" r:id="rId5"/>
    <p:sldId id="301" r:id="rId6"/>
    <p:sldId id="296" r:id="rId7"/>
    <p:sldId id="297" r:id="rId8"/>
    <p:sldId id="294" r:id="rId9"/>
    <p:sldId id="299" r:id="rId10"/>
    <p:sldId id="298" r:id="rId11"/>
    <p:sldId id="300" r:id="rId12"/>
    <p:sldId id="293" r:id="rId13"/>
    <p:sldId id="30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849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524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r>
              <a:rPr lang="en-US"/>
              <a:t>latrines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83FA8491-44D7-45AC-A11F-20F2E915CF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2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r>
              <a:rPr lang="en-US"/>
              <a:t>latrines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2E2EC06-54D6-4AD0-985C-42D5CF0CE0D5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7896" name="Picture 8" descr="tre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95600" cy="6842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777103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latrines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3B6F30-C57F-4F58-B84F-8ED2D1891642}" type="slidenum">
              <a:rPr lang="en-US"/>
              <a:pPr/>
              <a:t>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4D34469-6093-4F7B-950F-2B064937D44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C9384-8E03-4910-91AB-368B1D792F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63FA0-89C2-448E-9770-F361D95095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55C09CF-F0C2-4B8D-856E-E3F61DBDF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E3-5212-4F50-860F-63D6B96B12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48C45-260A-4F77-9BE8-BE6E7DBF9B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84A3B-E074-429E-8C9F-7971A86D93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303F8-08D6-47E0-A8EA-2B24AF9440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EBF69-8838-41E8-B4E0-012A0E3C38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A6FF79C-5FA5-4683-9612-A8E85AF885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F17653E-09F2-4AED-A81C-2017B91D0B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Public </a:t>
            </a:r>
            <a:r>
              <a:rPr lang="en-US" dirty="0" smtClean="0"/>
              <a:t>and Private Partnership in Achieving a Toilet in Every Home in Ghana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415654" y="55626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Kweku A. Anno </a:t>
            </a:r>
            <a:r>
              <a:rPr lang="en-US" dirty="0" smtClean="0"/>
              <a:t>– Biological Filters &amp; </a:t>
            </a:r>
            <a:r>
              <a:rPr lang="en-US" dirty="0" smtClean="0"/>
              <a:t>Composters Ltd </a:t>
            </a:r>
            <a:r>
              <a:rPr lang="en-US" dirty="0" smtClean="0"/>
              <a:t>(BIOFILCOM)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14 August</a:t>
            </a:r>
            <a:r>
              <a:rPr lang="en-US" dirty="0" smtClean="0"/>
              <a:t>, 2013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8334" y="3429000"/>
            <a:ext cx="8229600" cy="1470025"/>
          </a:xfrm>
          <a:prstGeom prst="rect">
            <a:avLst/>
          </a:prstGeom>
        </p:spPr>
        <p:txBody>
          <a:bodyPr bIns="91440" anchor="ctr" anchorCtr="0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>
                <a:solidFill>
                  <a:schemeClr val="tx1"/>
                </a:solidFill>
              </a:rPr>
              <a:t>Mole XXIV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Building Effective Partnership for Scaling-Up Sustainable Sanitation Services in Ghana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PPP is the way to </a:t>
            </a:r>
            <a:r>
              <a:rPr lang="en-US" dirty="0" smtClean="0"/>
              <a:t>go-Cont’d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10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End User/Beneficiaries</a:t>
            </a:r>
          </a:p>
          <a:p>
            <a:r>
              <a:rPr lang="en-US" dirty="0" smtClean="0"/>
              <a:t>Pays back through Property </a:t>
            </a:r>
            <a:r>
              <a:rPr lang="en-US" dirty="0" smtClean="0"/>
              <a:t>Rates</a:t>
            </a:r>
            <a:endParaRPr lang="en-US" dirty="0" smtClean="0"/>
          </a:p>
          <a:p>
            <a:r>
              <a:rPr lang="en-US" dirty="0" smtClean="0"/>
              <a:t>Owns a “decent” toilet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5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Opportunities for funding </a:t>
            </a:r>
            <a:r>
              <a:rPr lang="en-US" dirty="0" smtClean="0"/>
              <a:t>Scheme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11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GoG</a:t>
            </a:r>
            <a:r>
              <a:rPr lang="en-US" dirty="0" smtClean="0"/>
              <a:t> budgetary allocations to sanitation escrow accounts</a:t>
            </a:r>
          </a:p>
          <a:p>
            <a:r>
              <a:rPr lang="en-US" dirty="0" smtClean="0"/>
              <a:t>Donor contributions to sanitation escrow accounts</a:t>
            </a:r>
          </a:p>
          <a:p>
            <a:r>
              <a:rPr lang="en-US" dirty="0" smtClean="0"/>
              <a:t>MMDA contributions to sanitation escrow accounts</a:t>
            </a:r>
          </a:p>
          <a:p>
            <a:r>
              <a:rPr lang="en-US" dirty="0" smtClean="0"/>
              <a:t>Repayments by beneficiaries/households via property </a:t>
            </a:r>
            <a:r>
              <a:rPr lang="en-US" dirty="0" smtClean="0"/>
              <a:t>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33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Opportunities for funding Scheme-HH Repayment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12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Ability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to pay</a:t>
            </a:r>
          </a:p>
          <a:p>
            <a:r>
              <a:rPr lang="en-GB" dirty="0" smtClean="0"/>
              <a:t>Those </a:t>
            </a:r>
            <a:r>
              <a:rPr lang="en-GB" dirty="0"/>
              <a:t>who use unsanitary and shared latrines pay between10 to 50 Ghana </a:t>
            </a:r>
            <a:r>
              <a:rPr lang="en-GB" dirty="0" smtClean="0"/>
              <a:t>Pesewas</a:t>
            </a:r>
          </a:p>
          <a:p>
            <a:r>
              <a:rPr lang="en-GB" dirty="0"/>
              <a:t>Biofil toilets can be </a:t>
            </a:r>
            <a:r>
              <a:rPr lang="en-GB" dirty="0" smtClean="0"/>
              <a:t>repaid </a:t>
            </a:r>
            <a:r>
              <a:rPr lang="en-GB" dirty="0"/>
              <a:t>within </a:t>
            </a:r>
            <a:r>
              <a:rPr lang="en-GB" dirty="0">
                <a:solidFill>
                  <a:srgbClr val="FF0000"/>
                </a:solidFill>
              </a:rPr>
              <a:t>5 years for the proportion paying 10 Pesewas</a:t>
            </a:r>
            <a:r>
              <a:rPr lang="en-GB" dirty="0"/>
              <a:t> and </a:t>
            </a:r>
            <a:r>
              <a:rPr lang="en-GB" dirty="0">
                <a:solidFill>
                  <a:srgbClr val="FF0000"/>
                </a:solidFill>
              </a:rPr>
              <a:t>1 year for those paying 50 Pesewas</a:t>
            </a:r>
            <a:r>
              <a:rPr lang="en-GB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42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13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GB" dirty="0" smtClean="0"/>
              <a:t>Consensus for a new PPP</a:t>
            </a:r>
          </a:p>
          <a:p>
            <a:pPr algn="just"/>
            <a:r>
              <a:rPr lang="en-GB" dirty="0" smtClean="0"/>
              <a:t>Expand the need for PPP</a:t>
            </a:r>
            <a:endParaRPr lang="en-GB" dirty="0" smtClean="0"/>
          </a:p>
          <a:p>
            <a:pPr algn="just"/>
            <a:r>
              <a:rPr lang="en-GB" dirty="0"/>
              <a:t>Government needs to guarantee schemes/funds for the Private Sector to operate effectively to meet the MDG goal for sanitation.</a:t>
            </a:r>
            <a:endParaRPr lang="en-US" dirty="0"/>
          </a:p>
          <a:p>
            <a:pPr algn="just"/>
            <a:r>
              <a:rPr lang="en-GB" dirty="0" smtClean="0"/>
              <a:t>Ghana </a:t>
            </a:r>
            <a:r>
              <a:rPr lang="en-GB" dirty="0" smtClean="0"/>
              <a:t>stands </a:t>
            </a:r>
            <a:r>
              <a:rPr lang="en-GB" dirty="0"/>
              <a:t>to gain even 50% of </a:t>
            </a:r>
            <a:r>
              <a:rPr lang="en-GB" dirty="0" smtClean="0"/>
              <a:t>its </a:t>
            </a:r>
            <a:r>
              <a:rPr lang="en-GB" dirty="0"/>
              <a:t>lost income if it </a:t>
            </a:r>
            <a:r>
              <a:rPr lang="en-GB" dirty="0" err="1" smtClean="0"/>
              <a:t>GoG</a:t>
            </a:r>
            <a:r>
              <a:rPr lang="en-GB" dirty="0" smtClean="0"/>
              <a:t> supports </a:t>
            </a:r>
            <a:r>
              <a:rPr lang="en-GB" dirty="0"/>
              <a:t>and </a:t>
            </a:r>
            <a:r>
              <a:rPr lang="en-GB" dirty="0" smtClean="0"/>
              <a:t>guarantees </a:t>
            </a:r>
            <a:r>
              <a:rPr lang="en-GB" dirty="0"/>
              <a:t>the private sector players in sanitation </a:t>
            </a:r>
            <a:r>
              <a:rPr lang="en-GB" dirty="0" smtClean="0"/>
              <a:t>through a PPP arrangement.</a:t>
            </a:r>
          </a:p>
          <a:p>
            <a:pPr algn="just"/>
            <a:r>
              <a:rPr lang="en-GB" dirty="0" smtClean="0">
                <a:solidFill>
                  <a:srgbClr val="FF0000"/>
                </a:solidFill>
              </a:rPr>
              <a:t>Every home can own a toilet, </a:t>
            </a:r>
            <a:r>
              <a:rPr lang="en-GB" dirty="0">
                <a:solidFill>
                  <a:srgbClr val="FF0000"/>
                </a:solidFill>
              </a:rPr>
              <a:t>investments would </a:t>
            </a:r>
            <a:r>
              <a:rPr lang="en-GB" dirty="0" smtClean="0">
                <a:solidFill>
                  <a:srgbClr val="FF0000"/>
                </a:solidFill>
              </a:rPr>
              <a:t>be paid </a:t>
            </a:r>
            <a:r>
              <a:rPr lang="en-GB" dirty="0">
                <a:solidFill>
                  <a:srgbClr val="FF0000"/>
                </a:solidFill>
              </a:rPr>
              <a:t>for and the income thereafter </a:t>
            </a:r>
            <a:r>
              <a:rPr lang="en-GB" dirty="0" smtClean="0">
                <a:solidFill>
                  <a:srgbClr val="FF0000"/>
                </a:solidFill>
              </a:rPr>
              <a:t>is </a:t>
            </a:r>
            <a:r>
              <a:rPr lang="en-GB" dirty="0">
                <a:solidFill>
                  <a:srgbClr val="FF0000"/>
                </a:solidFill>
              </a:rPr>
              <a:t>re-invested to enable the country reach a high target of over 80</a:t>
            </a:r>
            <a:r>
              <a:rPr lang="en-GB" dirty="0" smtClean="0">
                <a:solidFill>
                  <a:srgbClr val="FF0000"/>
                </a:solidFill>
              </a:rPr>
              <a:t>% sanitation coverage </a:t>
            </a:r>
            <a:r>
              <a:rPr lang="en-GB" dirty="0">
                <a:solidFill>
                  <a:srgbClr val="FF0000"/>
                </a:solidFill>
              </a:rPr>
              <a:t>by 2025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6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Definitions-PPP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2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533400" y="914400"/>
            <a:ext cx="8229600" cy="5334000"/>
          </a:xfrm>
        </p:spPr>
        <p:txBody>
          <a:bodyPr>
            <a:normAutofit/>
          </a:bodyPr>
          <a:lstStyle/>
          <a:p>
            <a:pPr algn="just"/>
            <a:r>
              <a:rPr lang="en-GB" dirty="0" smtClean="0"/>
              <a:t>Public Policy - </a:t>
            </a:r>
            <a:r>
              <a:rPr lang="en-US" dirty="0"/>
              <a:t>Public Policy is “what governments choose to do or not to do” </a:t>
            </a:r>
            <a:r>
              <a:rPr lang="en-US" dirty="0" smtClean="0"/>
              <a:t>(Dye, 2002) towards </a:t>
            </a:r>
            <a:r>
              <a:rPr lang="en-US" dirty="0"/>
              <a:t>the </a:t>
            </a:r>
            <a:r>
              <a:rPr lang="en-US" dirty="0" smtClean="0"/>
              <a:t>process of sustaining national development.</a:t>
            </a:r>
          </a:p>
          <a:p>
            <a:pPr marL="0" indent="0" algn="just">
              <a:buNone/>
            </a:pPr>
            <a:endParaRPr lang="en-GB" dirty="0" smtClean="0"/>
          </a:p>
          <a:p>
            <a:pPr algn="just"/>
            <a:r>
              <a:rPr lang="en-GB" dirty="0" smtClean="0"/>
              <a:t>Private Sector Policy - </a:t>
            </a:r>
            <a:r>
              <a:rPr lang="en-US" dirty="0"/>
              <a:t>Private politics on the other hand is described as “the process by which policies that have a public impact are made in and adopted by non-state actors, specifically business firms and outline how it can and should be integrated into the framework of the public policy process” </a:t>
            </a:r>
            <a:r>
              <a:rPr lang="en-US" dirty="0" smtClean="0"/>
              <a:t> (Werner, 2013</a:t>
            </a:r>
            <a:r>
              <a:rPr lang="en-US" dirty="0"/>
              <a:t>).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PPP Guidelines (2011)</a:t>
            </a:r>
            <a:endParaRPr lang="en-GB" dirty="0" smtClean="0"/>
          </a:p>
          <a:p>
            <a:pPr algn="just"/>
            <a:endParaRPr lang="en-GB" dirty="0"/>
          </a:p>
          <a:p>
            <a:pPr algn="just"/>
            <a:endParaRPr lang="en-GB" dirty="0" smtClean="0"/>
          </a:p>
          <a:p>
            <a:pPr algn="just"/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99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Pressing issues to look at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3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/>
              <a:t>How are we going to fill the </a:t>
            </a:r>
            <a:r>
              <a:rPr lang="en-US" b="1" dirty="0">
                <a:solidFill>
                  <a:srgbClr val="FF0000"/>
                </a:solidFill>
              </a:rPr>
              <a:t>39% gap before 2015</a:t>
            </a:r>
            <a:endParaRPr lang="en-GB" b="1" dirty="0" smtClean="0">
              <a:solidFill>
                <a:srgbClr val="FF0000"/>
              </a:solidFill>
            </a:endParaRPr>
          </a:p>
          <a:p>
            <a:pPr algn="just"/>
            <a:r>
              <a:rPr lang="en-GB" dirty="0"/>
              <a:t>Up to </a:t>
            </a:r>
            <a:r>
              <a:rPr lang="en-GB" b="1" dirty="0">
                <a:solidFill>
                  <a:srgbClr val="FF0000"/>
                </a:solidFill>
              </a:rPr>
              <a:t>16 million </a:t>
            </a:r>
            <a:r>
              <a:rPr lang="en-GB" dirty="0"/>
              <a:t>Ghanaians use </a:t>
            </a:r>
            <a:r>
              <a:rPr lang="en-GB" b="1" dirty="0">
                <a:solidFill>
                  <a:srgbClr val="FF0000"/>
                </a:solidFill>
              </a:rPr>
              <a:t>unsanitary or shared latrines</a:t>
            </a:r>
          </a:p>
          <a:p>
            <a:pPr algn="just"/>
            <a:r>
              <a:rPr lang="en-GB" b="1" dirty="0">
                <a:solidFill>
                  <a:srgbClr val="FF0000"/>
                </a:solidFill>
              </a:rPr>
              <a:t>4.8 million </a:t>
            </a:r>
            <a:r>
              <a:rPr lang="en-GB" dirty="0"/>
              <a:t>have no latrines at all and defecate in the open</a:t>
            </a:r>
          </a:p>
          <a:p>
            <a:pPr algn="just"/>
            <a:r>
              <a:rPr lang="en-GB" dirty="0" smtClean="0"/>
              <a:t>Ghana </a:t>
            </a:r>
            <a:r>
              <a:rPr lang="en-GB" dirty="0"/>
              <a:t>losses a huge sum of </a:t>
            </a:r>
            <a:r>
              <a:rPr lang="en-GB" b="1" dirty="0" err="1">
                <a:solidFill>
                  <a:srgbClr val="FF0000"/>
                </a:solidFill>
              </a:rPr>
              <a:t>GHc</a:t>
            </a:r>
            <a:r>
              <a:rPr lang="en-GB" b="1" dirty="0">
                <a:solidFill>
                  <a:srgbClr val="FF0000"/>
                </a:solidFill>
              </a:rPr>
              <a:t> 420 Million per annum </a:t>
            </a:r>
            <a:r>
              <a:rPr lang="en-GB" dirty="0"/>
              <a:t>in lost incomes from the </a:t>
            </a:r>
            <a:r>
              <a:rPr lang="en-GB" dirty="0" smtClean="0"/>
              <a:t>sub-sector; huge NHIS bills as </a:t>
            </a:r>
            <a:r>
              <a:rPr lang="en-GB" dirty="0"/>
              <a:t>a result of the persisting unsanitary conditions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Open </a:t>
            </a:r>
            <a:r>
              <a:rPr lang="en-GB" dirty="0"/>
              <a:t>defecation costs Ghana </a:t>
            </a:r>
            <a:r>
              <a:rPr lang="en-GB" b="1" dirty="0" err="1">
                <a:solidFill>
                  <a:srgbClr val="FF0000"/>
                </a:solidFill>
              </a:rPr>
              <a:t>GHc</a:t>
            </a:r>
            <a:r>
              <a:rPr lang="en-GB" b="1" dirty="0">
                <a:solidFill>
                  <a:srgbClr val="FF0000"/>
                </a:solidFill>
              </a:rPr>
              <a:t> 160 million per </a:t>
            </a:r>
            <a:r>
              <a:rPr lang="en-GB" b="1" dirty="0" smtClean="0">
                <a:solidFill>
                  <a:srgbClr val="FF0000"/>
                </a:solidFill>
              </a:rPr>
              <a:t>year</a:t>
            </a:r>
          </a:p>
          <a:p>
            <a:pPr algn="just"/>
            <a:r>
              <a:rPr lang="en-GB" dirty="0" smtClean="0"/>
              <a:t> Yet eliminating </a:t>
            </a:r>
            <a:r>
              <a:rPr lang="en-GB" dirty="0"/>
              <a:t>the practice would require </a:t>
            </a:r>
            <a:r>
              <a:rPr lang="en-GB" b="1" dirty="0">
                <a:solidFill>
                  <a:srgbClr val="FF0000"/>
                </a:solidFill>
              </a:rPr>
              <a:t>less than 1 million toilets</a:t>
            </a:r>
            <a:r>
              <a:rPr lang="en-GB" dirty="0"/>
              <a:t> to be built, used and paid for in 4 years</a:t>
            </a:r>
            <a:r>
              <a:rPr lang="en-GB" dirty="0" smtClean="0"/>
              <a:t>.</a:t>
            </a:r>
            <a:r>
              <a:rPr lang="en-GB" dirty="0"/>
              <a:t> </a:t>
            </a:r>
            <a:endParaRPr lang="en-GB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Scope of Partnership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4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Public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Private</a:t>
            </a:r>
          </a:p>
          <a:p>
            <a:pPr marL="0" indent="0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Expanded Partnership</a:t>
            </a:r>
          </a:p>
          <a:p>
            <a:r>
              <a:rPr lang="en-US" dirty="0"/>
              <a:t>Public</a:t>
            </a:r>
          </a:p>
          <a:p>
            <a:r>
              <a:rPr lang="en-US" dirty="0"/>
              <a:t>Private</a:t>
            </a:r>
            <a:endParaRPr lang="en-US" dirty="0"/>
          </a:p>
          <a:p>
            <a:r>
              <a:rPr lang="en-US" dirty="0" smtClean="0"/>
              <a:t>Academia/Science </a:t>
            </a:r>
            <a:r>
              <a:rPr lang="en-US" dirty="0"/>
              <a:t>&amp; </a:t>
            </a:r>
            <a:r>
              <a:rPr lang="en-US" dirty="0" smtClean="0"/>
              <a:t>Technology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Civil Society/Development Partners</a:t>
            </a:r>
          </a:p>
          <a:p>
            <a:r>
              <a:rPr lang="en-US" dirty="0" smtClean="0"/>
              <a:t>Media</a:t>
            </a:r>
          </a:p>
          <a:p>
            <a:r>
              <a:rPr lang="en-US" dirty="0" smtClean="0"/>
              <a:t>Beneficiaries/Communities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890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47342"/>
            <a:ext cx="7772400" cy="792162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latin typeface="Calibri" pitchFamily="34" charset="0"/>
              </a:rPr>
              <a:t>Solution by BIOFILCOM - Biofil Toilet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E3-5212-4F50-860F-63D6B96B12A5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 descr="G:\Mole photos\No space is small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4737" y="2908136"/>
            <a:ext cx="27432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G:\Mole photos\Standalone biofil toilet for urban poor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3364920"/>
            <a:ext cx="3749675" cy="281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57200" y="978080"/>
            <a:ext cx="84582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2600" dirty="0">
                <a:latin typeface="+mn-lt"/>
              </a:rPr>
              <a:t>BIOFILCOM through Ghanaian innovation has provided a technical solution in the Biofil toilet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2600" dirty="0" smtClean="0">
                <a:latin typeface="+mn-lt"/>
              </a:rPr>
              <a:t>In scaling-up </a:t>
            </a:r>
            <a:r>
              <a:rPr lang="en-US" sz="2600" dirty="0">
                <a:latin typeface="+mn-lt"/>
              </a:rPr>
              <a:t>to meet the sanitation </a:t>
            </a:r>
            <a:r>
              <a:rPr lang="en-US" sz="2600" dirty="0" smtClean="0">
                <a:latin typeface="+mn-lt"/>
              </a:rPr>
              <a:t>gap, </a:t>
            </a:r>
            <a:r>
              <a:rPr lang="en-US" sz="2600" dirty="0">
                <a:latin typeface="+mn-lt"/>
              </a:rPr>
              <a:t>there </a:t>
            </a:r>
            <a:r>
              <a:rPr lang="en-US" sz="2600" dirty="0" smtClean="0">
                <a:latin typeface="+mn-lt"/>
              </a:rPr>
              <a:t>is </a:t>
            </a:r>
            <a:r>
              <a:rPr lang="en-US" sz="2600" dirty="0">
                <a:latin typeface="+mn-lt"/>
              </a:rPr>
              <a:t>the need to have an expanded partnership</a:t>
            </a:r>
            <a:endParaRPr lang="en-US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877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pPr algn="ctr"/>
            <a:r>
              <a:rPr lang="en-US" dirty="0" smtClean="0"/>
              <a:t>Fits in tight corners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B5E3-5212-4F50-860F-63D6B96B12A5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074" name="Picture 2" descr="G:\Mole photos\Every slum HH can own a biofil toile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327672"/>
            <a:ext cx="3749675" cy="281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G:\Mole photos\Group biofil toilet for tight corners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950" y="2327672"/>
            <a:ext cx="3749675" cy="281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696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Challenges of Financing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7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GB" dirty="0" smtClean="0"/>
              <a:t>Microfinance institutions </a:t>
            </a:r>
            <a:r>
              <a:rPr lang="en-GB" dirty="0"/>
              <a:t>are available to finance </a:t>
            </a:r>
            <a:r>
              <a:rPr lang="en-GB" dirty="0" smtClean="0"/>
              <a:t>HHs to own toilets however </a:t>
            </a:r>
            <a:r>
              <a:rPr lang="en-GB" dirty="0" smtClean="0"/>
              <a:t>there is the </a:t>
            </a:r>
            <a:r>
              <a:rPr lang="en-GB" dirty="0" smtClean="0"/>
              <a:t>risk of </a:t>
            </a:r>
            <a:r>
              <a:rPr lang="en-GB" b="1" dirty="0" smtClean="0">
                <a:solidFill>
                  <a:srgbClr val="FF0000"/>
                </a:solidFill>
              </a:rPr>
              <a:t>high </a:t>
            </a:r>
            <a:r>
              <a:rPr lang="en-GB" b="1" dirty="0">
                <a:solidFill>
                  <a:srgbClr val="FF0000"/>
                </a:solidFill>
              </a:rPr>
              <a:t>defaulters </a:t>
            </a:r>
            <a:r>
              <a:rPr lang="en-GB" dirty="0"/>
              <a:t>in users </a:t>
            </a:r>
            <a:r>
              <a:rPr lang="en-GB" dirty="0" smtClean="0"/>
              <a:t>repayment.</a:t>
            </a:r>
          </a:p>
          <a:p>
            <a:pPr algn="just"/>
            <a:r>
              <a:rPr lang="en-GB" dirty="0" smtClean="0"/>
              <a:t>Clearly that presents the missing link</a:t>
            </a:r>
            <a:endParaRPr lang="en-GB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36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PPP is the way to go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8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GB" b="1" dirty="0" smtClean="0"/>
              <a:t>Government (MMDAs) </a:t>
            </a:r>
            <a:r>
              <a:rPr lang="en-GB" b="1" dirty="0" smtClean="0">
                <a:solidFill>
                  <a:srgbClr val="FF0000"/>
                </a:solidFill>
              </a:rPr>
              <a:t>MUST</a:t>
            </a:r>
            <a:r>
              <a:rPr lang="en-GB" b="1" dirty="0" smtClean="0"/>
              <a:t> team up with Private Sector  to </a:t>
            </a:r>
            <a:r>
              <a:rPr lang="en-GB" b="1" dirty="0" smtClean="0"/>
              <a:t>implement the “</a:t>
            </a:r>
            <a:r>
              <a:rPr lang="en-GB" b="1" dirty="0" smtClean="0"/>
              <a:t>toilet in every home” policy </a:t>
            </a:r>
            <a:r>
              <a:rPr lang="en-GB" b="1" dirty="0" smtClean="0"/>
              <a:t>while </a:t>
            </a:r>
            <a:r>
              <a:rPr lang="en-GB" b="1" dirty="0" smtClean="0"/>
              <a:t>they payback through </a:t>
            </a:r>
            <a:r>
              <a:rPr lang="en-GB" b="1" dirty="0" smtClean="0"/>
              <a:t>the sustainable </a:t>
            </a:r>
            <a:r>
              <a:rPr lang="en-GB" b="1" dirty="0" smtClean="0">
                <a:solidFill>
                  <a:srgbClr val="FF0000"/>
                </a:solidFill>
              </a:rPr>
              <a:t>Property Rate </a:t>
            </a:r>
            <a:r>
              <a:rPr lang="en-GB" b="1" dirty="0" smtClean="0">
                <a:solidFill>
                  <a:srgbClr val="FF0000"/>
                </a:solidFill>
              </a:rPr>
              <a:t>System</a:t>
            </a:r>
            <a:endParaRPr lang="en-GB" b="1" dirty="0" smtClean="0"/>
          </a:p>
          <a:p>
            <a:pPr marL="0" indent="0" algn="just">
              <a:buNone/>
            </a:pPr>
            <a:endParaRPr lang="en-GB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How - Role </a:t>
            </a:r>
            <a:r>
              <a:rPr lang="en-GB" b="1" dirty="0" smtClean="0">
                <a:solidFill>
                  <a:srgbClr val="FF0000"/>
                </a:solidFill>
              </a:rPr>
              <a:t>of Public Sector (</a:t>
            </a:r>
            <a:r>
              <a:rPr lang="en-GB" b="1" dirty="0" err="1" smtClean="0">
                <a:solidFill>
                  <a:srgbClr val="FF0000"/>
                </a:solidFill>
              </a:rPr>
              <a:t>PuS</a:t>
            </a:r>
            <a:r>
              <a:rPr lang="en-GB" b="1" dirty="0" smtClean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en-GB" dirty="0" err="1"/>
              <a:t>PuS</a:t>
            </a:r>
            <a:r>
              <a:rPr lang="en-GB" dirty="0"/>
              <a:t> establishes sanitation </a:t>
            </a:r>
            <a:r>
              <a:rPr lang="en-GB" dirty="0">
                <a:solidFill>
                  <a:srgbClr val="FF0000"/>
                </a:solidFill>
              </a:rPr>
              <a:t>escrow accounts </a:t>
            </a:r>
            <a:r>
              <a:rPr lang="en-GB" dirty="0"/>
              <a:t>at MMDAs </a:t>
            </a:r>
            <a:r>
              <a:rPr lang="en-GB" dirty="0" smtClean="0"/>
              <a:t>with seed money as </a:t>
            </a:r>
            <a:r>
              <a:rPr lang="en-GB" dirty="0"/>
              <a:t>a </a:t>
            </a:r>
            <a:r>
              <a:rPr lang="en-GB" dirty="0">
                <a:solidFill>
                  <a:srgbClr val="FF0000"/>
                </a:solidFill>
              </a:rPr>
              <a:t>revolving fund </a:t>
            </a:r>
            <a:r>
              <a:rPr lang="en-GB" dirty="0"/>
              <a:t>and </a:t>
            </a:r>
            <a:r>
              <a:rPr lang="en-GB" dirty="0">
                <a:solidFill>
                  <a:srgbClr val="FF0000"/>
                </a:solidFill>
              </a:rPr>
              <a:t>act as a guarantor </a:t>
            </a:r>
            <a:r>
              <a:rPr lang="en-GB" dirty="0"/>
              <a:t>for the scheme to be </a:t>
            </a:r>
            <a:r>
              <a:rPr lang="en-GB" dirty="0" smtClean="0"/>
              <a:t>repaid </a:t>
            </a:r>
            <a:r>
              <a:rPr lang="en-GB" dirty="0"/>
              <a:t>within the set times of the investment.</a:t>
            </a:r>
          </a:p>
          <a:p>
            <a:pPr algn="just"/>
            <a:r>
              <a:rPr lang="en-GB" dirty="0" err="1" smtClean="0"/>
              <a:t>PuS</a:t>
            </a:r>
            <a:r>
              <a:rPr lang="en-GB" dirty="0" smtClean="0"/>
              <a:t> (government/MMDAs) should enforce </a:t>
            </a:r>
            <a:r>
              <a:rPr lang="en-GB" dirty="0"/>
              <a:t>payment by </a:t>
            </a:r>
            <a:r>
              <a:rPr lang="en-GB" dirty="0" smtClean="0"/>
              <a:t>legislation.</a:t>
            </a:r>
          </a:p>
          <a:p>
            <a:pPr algn="just"/>
            <a:r>
              <a:rPr lang="en-GB" dirty="0" err="1" smtClean="0"/>
              <a:t>PuS</a:t>
            </a:r>
            <a:r>
              <a:rPr lang="en-GB" dirty="0" smtClean="0"/>
              <a:t> mobilizes beneficiaries (i.e. Landlords) by georeferencing their locations.</a:t>
            </a:r>
          </a:p>
          <a:p>
            <a:pPr algn="just"/>
            <a:endParaRPr lang="en-GB" b="1" dirty="0" smtClean="0">
              <a:solidFill>
                <a:srgbClr val="FF0000"/>
              </a:solidFill>
            </a:endParaRP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90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PPP is the way to </a:t>
            </a:r>
            <a:r>
              <a:rPr lang="en-US" dirty="0" smtClean="0"/>
              <a:t>go – Cont’d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t>9</a:t>
            </a:fld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b="1" dirty="0" smtClean="0">
                <a:solidFill>
                  <a:srgbClr val="FF0000"/>
                </a:solidFill>
              </a:rPr>
              <a:t>How - Role </a:t>
            </a:r>
            <a:r>
              <a:rPr lang="en-GB" b="1" dirty="0">
                <a:solidFill>
                  <a:srgbClr val="FF0000"/>
                </a:solidFill>
              </a:rPr>
              <a:t>of Private Sector (</a:t>
            </a:r>
            <a:r>
              <a:rPr lang="en-GB" b="1" dirty="0" err="1">
                <a:solidFill>
                  <a:srgbClr val="FF0000"/>
                </a:solidFill>
              </a:rPr>
              <a:t>PrS</a:t>
            </a:r>
            <a:r>
              <a:rPr lang="en-GB" b="1" dirty="0">
                <a:solidFill>
                  <a:srgbClr val="FF0000"/>
                </a:solidFill>
              </a:rPr>
              <a:t>)</a:t>
            </a:r>
          </a:p>
          <a:p>
            <a:pPr algn="just"/>
            <a:r>
              <a:rPr lang="en-GB" dirty="0" err="1"/>
              <a:t>PrS</a:t>
            </a:r>
            <a:r>
              <a:rPr lang="en-GB" dirty="0"/>
              <a:t> (i.e. BIOFILCOM, NGOs, MFIs) access funds from escrow account </a:t>
            </a:r>
            <a:r>
              <a:rPr lang="en-GB" dirty="0" smtClean="0"/>
              <a:t>through a PPP arrangement to </a:t>
            </a:r>
            <a:r>
              <a:rPr lang="en-GB" dirty="0"/>
              <a:t>provide </a:t>
            </a:r>
            <a:r>
              <a:rPr lang="en-GB" dirty="0" smtClean="0"/>
              <a:t>HH toilets/services to beneficiaries </a:t>
            </a:r>
            <a:r>
              <a:rPr lang="en-GB" dirty="0"/>
              <a:t>in planned </a:t>
            </a:r>
            <a:r>
              <a:rPr lang="en-GB" dirty="0" smtClean="0"/>
              <a:t>locations based on data from </a:t>
            </a:r>
            <a:r>
              <a:rPr lang="en-GB" dirty="0" err="1" smtClean="0"/>
              <a:t>PuS</a:t>
            </a:r>
            <a:r>
              <a:rPr lang="en-GB" dirty="0" smtClean="0"/>
              <a:t>.</a:t>
            </a:r>
          </a:p>
          <a:p>
            <a:pPr algn="just"/>
            <a:r>
              <a:rPr lang="en-GB" dirty="0" smtClean="0"/>
              <a:t>Innovative technologies (Biofil toilet)</a:t>
            </a:r>
            <a:endParaRPr lang="en-GB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54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1463</TotalTime>
  <Words>684</Words>
  <Application>Microsoft Office PowerPoint</Application>
  <PresentationFormat>On-screen Show (4:3)</PresentationFormat>
  <Paragraphs>83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Public and Private Partnership in Achieving a Toilet in Every Home in Ghana</vt:lpstr>
      <vt:lpstr>Definitions-PPP</vt:lpstr>
      <vt:lpstr>Pressing issues to look at</vt:lpstr>
      <vt:lpstr>Scope of Partnership</vt:lpstr>
      <vt:lpstr>Solution by BIOFILCOM - Biofil Toilet </vt:lpstr>
      <vt:lpstr>Fits in tight corners</vt:lpstr>
      <vt:lpstr>Challenges of Financing</vt:lpstr>
      <vt:lpstr>PPP is the way to go</vt:lpstr>
      <vt:lpstr>PPP is the way to go – Cont’d</vt:lpstr>
      <vt:lpstr>PPP is the way to go-Cont’d</vt:lpstr>
      <vt:lpstr>Opportunities for funding Scheme</vt:lpstr>
      <vt:lpstr>Opportunities for funding Scheme-HH Repayment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LATRINES</dc:title>
  <dc:creator>user</dc:creator>
  <cp:lastModifiedBy>Kaveman</cp:lastModifiedBy>
  <cp:revision>101</cp:revision>
  <dcterms:created xsi:type="dcterms:W3CDTF">2006-02-20T09:51:40Z</dcterms:created>
  <dcterms:modified xsi:type="dcterms:W3CDTF">2013-08-14T14:25:40Z</dcterms:modified>
</cp:coreProperties>
</file>