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leman\Dropbox\IRC%20Ghana%20Working%20Folders\WF%20-%20RCN%20Ghana\3%20Monitoring%20and%20Learning\20111128National%20level%20learning%20alliance%20evaluation.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Male/ female ratio NLLAP meetings </a:t>
            </a:r>
            <a:r>
              <a:rPr lang="en-US" dirty="0" smtClean="0"/>
              <a:t>2011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'[1]3rd NLLAP (January 2010)'!$D$3:$F$3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unknown / annonemous</c:v>
                </c:pt>
              </c:strCache>
            </c:strRef>
          </c:cat>
          <c:val>
            <c:numRef>
              <c:f>summary!$D$14:$F$14</c:f>
              <c:numCache>
                <c:formatCode>0</c:formatCode>
                <c:ptCount val="3"/>
                <c:pt idx="0">
                  <c:v>6.4</c:v>
                </c:pt>
                <c:pt idx="1">
                  <c:v>3</c:v>
                </c:pt>
                <c:pt idx="2">
                  <c:v>21.2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Number of people representing type of </a:t>
            </a:r>
            <a:r>
              <a:rPr lang="en-US" dirty="0" smtClean="0"/>
              <a:t>organization </a:t>
            </a:r>
            <a:r>
              <a:rPr lang="en-US" dirty="0"/>
              <a:t>at </a:t>
            </a:r>
            <a:r>
              <a:rPr lang="en-US" dirty="0" smtClean="0"/>
              <a:t>2011 </a:t>
            </a:r>
            <a:r>
              <a:rPr lang="en-US" dirty="0"/>
              <a:t>NLLAP meetings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summary!$G$2</c:f>
              <c:strCache>
                <c:ptCount val="1"/>
                <c:pt idx="0">
                  <c:v>Government Ministry, Agency or Department</c:v>
                </c:pt>
              </c:strCache>
            </c:strRef>
          </c:tx>
          <c:marker>
            <c:symbol val="none"/>
          </c:marker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summary!$G$3:$G$12</c:f>
              <c:numCache>
                <c:formatCode>General</c:formatCode>
                <c:ptCount val="10"/>
                <c:pt idx="0">
                  <c:v>10</c:v>
                </c:pt>
                <c:pt idx="1">
                  <c:v>7</c:v>
                </c:pt>
                <c:pt idx="2">
                  <c:v>0</c:v>
                </c:pt>
                <c:pt idx="3">
                  <c:v>6</c:v>
                </c:pt>
                <c:pt idx="4">
                  <c:v>16</c:v>
                </c:pt>
                <c:pt idx="5">
                  <c:v>5</c:v>
                </c:pt>
                <c:pt idx="6">
                  <c:v>9</c:v>
                </c:pt>
                <c:pt idx="7">
                  <c:v>12</c:v>
                </c:pt>
                <c:pt idx="8">
                  <c:v>12</c:v>
                </c:pt>
                <c:pt idx="9">
                  <c:v>10</c:v>
                </c:pt>
              </c:numCache>
            </c:numRef>
          </c:val>
        </c:ser>
        <c:ser>
          <c:idx val="1"/>
          <c:order val="1"/>
          <c:tx>
            <c:strRef>
              <c:f>summary!$H$2</c:f>
              <c:strCache>
                <c:ptCount val="1"/>
                <c:pt idx="0">
                  <c:v>Development partner / donor</c:v>
                </c:pt>
              </c:strCache>
            </c:strRef>
          </c:tx>
          <c:marker>
            <c:symbol val="none"/>
          </c:marker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summary!$H$3:$H$12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summary!$I$2</c:f>
              <c:strCache>
                <c:ptCount val="1"/>
                <c:pt idx="0">
                  <c:v>NGO / civil society</c:v>
                </c:pt>
              </c:strCache>
            </c:strRef>
          </c:tx>
          <c:marker>
            <c:symbol val="none"/>
          </c:marker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summary!$I$3:$I$12</c:f>
              <c:numCache>
                <c:formatCode>General</c:formatCode>
                <c:ptCount val="10"/>
                <c:pt idx="0">
                  <c:v>14</c:v>
                </c:pt>
                <c:pt idx="1">
                  <c:v>12</c:v>
                </c:pt>
                <c:pt idx="2">
                  <c:v>0</c:v>
                </c:pt>
                <c:pt idx="3">
                  <c:v>9</c:v>
                </c:pt>
                <c:pt idx="4">
                  <c:v>15</c:v>
                </c:pt>
                <c:pt idx="5">
                  <c:v>10</c:v>
                </c:pt>
                <c:pt idx="6">
                  <c:v>7</c:v>
                </c:pt>
                <c:pt idx="7">
                  <c:v>4</c:v>
                </c:pt>
                <c:pt idx="8">
                  <c:v>12</c:v>
                </c:pt>
                <c:pt idx="9">
                  <c:v>8</c:v>
                </c:pt>
              </c:numCache>
            </c:numRef>
          </c:val>
        </c:ser>
        <c:ser>
          <c:idx val="3"/>
          <c:order val="3"/>
          <c:tx>
            <c:strRef>
              <c:f>summary!$J$2</c:f>
              <c:strCache>
                <c:ptCount val="1"/>
                <c:pt idx="0">
                  <c:v>University / research institute</c:v>
                </c:pt>
              </c:strCache>
            </c:strRef>
          </c:tx>
          <c:marker>
            <c:symbol val="none"/>
          </c:marker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summary!$J$3:$J$12</c:f>
              <c:numCache>
                <c:formatCode>General</c:formatCode>
                <c:ptCount val="10"/>
                <c:pt idx="0">
                  <c:v>4</c:v>
                </c:pt>
                <c:pt idx="1">
                  <c:v>0</c:v>
                </c:pt>
                <c:pt idx="2">
                  <c:v>6</c:v>
                </c:pt>
                <c:pt idx="3">
                  <c:v>1</c:v>
                </c:pt>
                <c:pt idx="4">
                  <c:v>5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5</c:v>
                </c:pt>
                <c:pt idx="9">
                  <c:v>7</c:v>
                </c:pt>
              </c:numCache>
            </c:numRef>
          </c:val>
        </c:ser>
        <c:ser>
          <c:idx val="4"/>
          <c:order val="4"/>
          <c:tx>
            <c:strRef>
              <c:f>summary!$K$2</c:f>
              <c:strCache>
                <c:ptCount val="1"/>
                <c:pt idx="0">
                  <c:v>Private sector / consultant</c:v>
                </c:pt>
              </c:strCache>
            </c:strRef>
          </c:tx>
          <c:marker>
            <c:symbol val="none"/>
          </c:marker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summary!$K$3:$K$12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  <c:pt idx="7">
                  <c:v>2</c:v>
                </c:pt>
                <c:pt idx="8">
                  <c:v>6</c:v>
                </c:pt>
                <c:pt idx="9">
                  <c:v>7</c:v>
                </c:pt>
              </c:numCache>
            </c:numRef>
          </c:val>
        </c:ser>
        <c:ser>
          <c:idx val="5"/>
          <c:order val="5"/>
          <c:tx>
            <c:strRef>
              <c:f>summary!$L$2</c:f>
              <c:strCache>
                <c:ptCount val="1"/>
                <c:pt idx="0">
                  <c:v>Other</c:v>
                </c:pt>
              </c:strCache>
            </c:strRef>
          </c:tx>
          <c:marker>
            <c:symbol val="none"/>
          </c:marker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summary!$L$3:$L$12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2</c:v>
                </c:pt>
                <c:pt idx="4">
                  <c:v>0</c:v>
                </c:pt>
                <c:pt idx="5">
                  <c:v>3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5</c:v>
                </c:pt>
              </c:numCache>
            </c:numRef>
          </c:val>
        </c:ser>
        <c:marker val="1"/>
        <c:axId val="59342208"/>
        <c:axId val="59352192"/>
      </c:lineChart>
      <c:catAx>
        <c:axId val="593422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9352192"/>
        <c:crosses val="autoZero"/>
        <c:auto val="1"/>
        <c:lblAlgn val="ctr"/>
        <c:lblOffset val="100"/>
      </c:catAx>
      <c:valAx>
        <c:axId val="59352192"/>
        <c:scaling>
          <c:orientation val="minMax"/>
        </c:scaling>
        <c:axPos val="l"/>
        <c:majorGridlines/>
        <c:title>
          <c:layout/>
          <c:txPr>
            <a:bodyPr/>
            <a:lstStyle/>
            <a:p>
              <a:pPr>
                <a:defRPr sz="1000" b="1" i="0" u="none" strike="noStrike" baseline="0">
                  <a:solidFill>
                    <a:srgbClr val="000000"/>
                  </a:solidFill>
                  <a:latin typeface="Calibri"/>
                  <a:ea typeface="Calibri"/>
                  <a:cs typeface="Calibri"/>
                </a:defRPr>
              </a:pPr>
              <a:endParaRPr lang="en-US"/>
            </a:p>
          </c:txPr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93422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Type of </a:t>
            </a:r>
            <a:r>
              <a:rPr lang="en-US" dirty="0" smtClean="0"/>
              <a:t>Organizations </a:t>
            </a:r>
            <a:r>
              <a:rPr lang="en-US" dirty="0"/>
              <a:t>represented in  </a:t>
            </a:r>
            <a:r>
              <a:rPr lang="en-US" dirty="0" smtClean="0"/>
              <a:t>2011NLLAP </a:t>
            </a:r>
            <a:r>
              <a:rPr lang="en-US" dirty="0"/>
              <a:t>meetings</a:t>
            </a:r>
          </a:p>
        </c:rich>
      </c:tx>
      <c:layout>
        <c:manualLayout>
          <c:xMode val="edge"/>
          <c:yMode val="edge"/>
          <c:x val="0.12138495759925433"/>
          <c:y val="5.1075268817204297E-2"/>
        </c:manualLayout>
      </c:layout>
    </c:title>
    <c:plotArea>
      <c:layout>
        <c:manualLayout>
          <c:layoutTarget val="inner"/>
          <c:xMode val="edge"/>
          <c:yMode val="edge"/>
          <c:x val="0.30517804024497047"/>
          <c:y val="0.33066728951969876"/>
          <c:w val="0.38964413823272098"/>
          <c:h val="0.64812114491447248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summary!$G$2:$L$2</c:f>
              <c:strCache>
                <c:ptCount val="6"/>
                <c:pt idx="0">
                  <c:v>Government Ministry, Agency or Department</c:v>
                </c:pt>
                <c:pt idx="1">
                  <c:v>Development partner / donor</c:v>
                </c:pt>
                <c:pt idx="2">
                  <c:v>NGO / civil society</c:v>
                </c:pt>
                <c:pt idx="3">
                  <c:v>University / research institute</c:v>
                </c:pt>
                <c:pt idx="4">
                  <c:v>Private sector / consultant</c:v>
                </c:pt>
                <c:pt idx="5">
                  <c:v>Other</c:v>
                </c:pt>
              </c:strCache>
            </c:strRef>
          </c:cat>
          <c:val>
            <c:numRef>
              <c:f>summary!$G$14:$L$14</c:f>
              <c:numCache>
                <c:formatCode>0</c:formatCode>
                <c:ptCount val="6"/>
                <c:pt idx="0">
                  <c:v>8.7000000000000011</c:v>
                </c:pt>
                <c:pt idx="1">
                  <c:v>1.5</c:v>
                </c:pt>
                <c:pt idx="2">
                  <c:v>9.1</c:v>
                </c:pt>
                <c:pt idx="3">
                  <c:v>3.4</c:v>
                </c:pt>
                <c:pt idx="4">
                  <c:v>4.4000000000000004</c:v>
                </c:pt>
                <c:pt idx="5">
                  <c:v>3.1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Average marks of presentations of </a:t>
            </a:r>
            <a:r>
              <a:rPr lang="en-US" dirty="0" smtClean="0"/>
              <a:t>2011 </a:t>
            </a:r>
            <a:r>
              <a:rPr lang="en-US" dirty="0"/>
              <a:t>NLLAP meetings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summary!$AA$3:$AA$12</c:f>
              <c:numCache>
                <c:formatCode>0.0</c:formatCode>
                <c:ptCount val="10"/>
                <c:pt idx="0">
                  <c:v>7.8581081081081088</c:v>
                </c:pt>
                <c:pt idx="1">
                  <c:v>8.625</c:v>
                </c:pt>
                <c:pt idx="2">
                  <c:v>7.8</c:v>
                </c:pt>
                <c:pt idx="3">
                  <c:v>4.3055555555555483</c:v>
                </c:pt>
                <c:pt idx="4">
                  <c:v>9.2000000000000011</c:v>
                </c:pt>
                <c:pt idx="5">
                  <c:v>4.1285714285714255</c:v>
                </c:pt>
                <c:pt idx="6">
                  <c:v>8.42</c:v>
                </c:pt>
                <c:pt idx="7">
                  <c:v>8.65625</c:v>
                </c:pt>
                <c:pt idx="8">
                  <c:v>8.72857142857141</c:v>
                </c:pt>
                <c:pt idx="9">
                  <c:v>8.3648648648648667</c:v>
                </c:pt>
              </c:numCache>
            </c:numRef>
          </c:val>
        </c:ser>
        <c:axId val="58826752"/>
        <c:axId val="58828288"/>
      </c:barChart>
      <c:catAx>
        <c:axId val="588267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8828288"/>
        <c:crosses val="autoZero"/>
        <c:auto val="1"/>
        <c:lblAlgn val="ctr"/>
        <c:lblOffset val="100"/>
      </c:catAx>
      <c:valAx>
        <c:axId val="58828288"/>
        <c:scaling>
          <c:orientation val="minMax"/>
          <c:max val="10"/>
          <c:min val="0"/>
        </c:scaling>
        <c:axPos val="l"/>
        <c:majorGridlines/>
        <c:numFmt formatCode="0.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88267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/>
              <a:t>2011  </a:t>
            </a:r>
            <a:r>
              <a:rPr lang="en-US" dirty="0"/>
              <a:t>NLLAP  participants present at previous NLLAP </a:t>
            </a:r>
          </a:p>
        </c:rich>
      </c:tx>
      <c:layout>
        <c:manualLayout>
          <c:xMode val="edge"/>
          <c:yMode val="edge"/>
          <c:x val="0.1466666666666667"/>
          <c:y val="4.5918581165008736E-2"/>
        </c:manualLayout>
      </c:layout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'[1]3rd NLLAP (January 2010)'!$M$3:$N$3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summary!$M$13:$N$13</c:f>
              <c:numCache>
                <c:formatCode>General</c:formatCode>
                <c:ptCount val="2"/>
                <c:pt idx="0">
                  <c:v>117</c:v>
                </c:pt>
                <c:pt idx="1">
                  <c:v>194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/>
              <a:t>Participants</a:t>
            </a:r>
            <a:r>
              <a:rPr lang="en-US" baseline="0" dirty="0" smtClean="0"/>
              <a:t> the 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2011 </a:t>
            </a:r>
            <a:r>
              <a:rPr lang="en-US" dirty="0"/>
              <a:t>NLLAP </a:t>
            </a:r>
            <a:r>
              <a:rPr lang="en-US" dirty="0" smtClean="0"/>
              <a:t>wh</a:t>
            </a:r>
            <a:r>
              <a:rPr lang="en-US" baseline="0" dirty="0" smtClean="0"/>
              <a:t>o were</a:t>
            </a:r>
            <a:r>
              <a:rPr lang="en-US" dirty="0" smtClean="0"/>
              <a:t>  </a:t>
            </a:r>
            <a:r>
              <a:rPr lang="en-US" dirty="0"/>
              <a:t>represented by someone else </a:t>
            </a:r>
            <a:r>
              <a:rPr lang="en-US" dirty="0" smtClean="0"/>
              <a:t>from their Organization. NLLAP</a:t>
            </a:r>
            <a:endParaRPr lang="en-US" dirty="0"/>
          </a:p>
        </c:rich>
      </c:tx>
      <c:layout>
        <c:manualLayout>
          <c:xMode val="edge"/>
          <c:yMode val="edge"/>
          <c:x val="0.18468492846844847"/>
          <c:y val="4.5918197725284327E-2"/>
        </c:manualLayout>
      </c:layout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'[1]3rd NLLAP (January 2010)'!$O$3:$P$3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summary!$O$13:$P$13</c:f>
              <c:numCache>
                <c:formatCode>General</c:formatCode>
                <c:ptCount val="2"/>
                <c:pt idx="0">
                  <c:v>157</c:v>
                </c:pt>
                <c:pt idx="1">
                  <c:v>120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Reasons for </a:t>
            </a:r>
            <a:r>
              <a:rPr lang="en-US" dirty="0" smtClean="0"/>
              <a:t>participation</a:t>
            </a:r>
            <a:r>
              <a:rPr lang="en-US" baseline="0" dirty="0" smtClean="0"/>
              <a:t> in </a:t>
            </a:r>
            <a:r>
              <a:rPr lang="en-US" dirty="0" smtClean="0"/>
              <a:t> the 2011 </a:t>
            </a:r>
            <a:r>
              <a:rPr lang="en-US" dirty="0"/>
              <a:t>NLLAP </a:t>
            </a:r>
            <a:r>
              <a:rPr lang="en-US" dirty="0" smtClean="0"/>
              <a:t>meetings</a:t>
            </a:r>
            <a:endParaRPr lang="en-US" dirty="0"/>
          </a:p>
        </c:rich>
      </c:tx>
      <c:layout>
        <c:manualLayout>
          <c:xMode val="edge"/>
          <c:yMode val="edge"/>
          <c:x val="0.16198698256888294"/>
          <c:y val="3.3426071741032369E-2"/>
        </c:manualLayout>
      </c:layout>
    </c:title>
    <c:plotArea>
      <c:layout/>
      <c:barChart>
        <c:barDir val="col"/>
        <c:grouping val="clustered"/>
        <c:ser>
          <c:idx val="0"/>
          <c:order val="0"/>
          <c:cat>
            <c:strRef>
              <c:f>'[1]3rd NLLAP (January 2010)'!$T$3:$X$3</c:f>
              <c:strCache>
                <c:ptCount val="5"/>
                <c:pt idx="0">
                  <c:v>Send by boss</c:v>
                </c:pt>
                <c:pt idx="1">
                  <c:v>I would like to learn from others, which could help me in my job</c:v>
                </c:pt>
                <c:pt idx="2">
                  <c:v>I would like to share something with other stakeholders</c:v>
                </c:pt>
                <c:pt idx="3">
                  <c:v>It gives me the opportunity to network with other people</c:v>
                </c:pt>
                <c:pt idx="4">
                  <c:v>Other</c:v>
                </c:pt>
              </c:strCache>
            </c:strRef>
          </c:cat>
          <c:val>
            <c:numRef>
              <c:f>summary!$T$13:$X$13</c:f>
              <c:numCache>
                <c:formatCode>General</c:formatCode>
                <c:ptCount val="5"/>
                <c:pt idx="0">
                  <c:v>39</c:v>
                </c:pt>
                <c:pt idx="1">
                  <c:v>141</c:v>
                </c:pt>
                <c:pt idx="2">
                  <c:v>75</c:v>
                </c:pt>
                <c:pt idx="3">
                  <c:v>65</c:v>
                </c:pt>
                <c:pt idx="4">
                  <c:v>40.409090909090907</c:v>
                </c:pt>
              </c:numCache>
            </c:numRef>
          </c:val>
        </c:ser>
        <c:axId val="58923264"/>
        <c:axId val="58929152"/>
      </c:barChart>
      <c:catAx>
        <c:axId val="589232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8929152"/>
        <c:crosses val="autoZero"/>
        <c:auto val="1"/>
        <c:lblAlgn val="ctr"/>
        <c:lblOffset val="100"/>
      </c:catAx>
      <c:valAx>
        <c:axId val="589291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892326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Number of respondants to the evaluations of the 2011 NLLAP meetings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238410596026491"/>
          <c:y val="0.24913494809688591"/>
          <c:w val="0.80463576158940442"/>
          <c:h val="0.46366782006920432"/>
        </c:manualLayout>
      </c:layout>
      <c:barChart>
        <c:barDir val="col"/>
        <c:grouping val="clustered"/>
        <c:ser>
          <c:idx val="0"/>
          <c:order val="0"/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summary!$C$3:$C$12</c:f>
              <c:numCache>
                <c:formatCode>General</c:formatCode>
                <c:ptCount val="10"/>
                <c:pt idx="0">
                  <c:v>38</c:v>
                </c:pt>
                <c:pt idx="1">
                  <c:v>29</c:v>
                </c:pt>
                <c:pt idx="2">
                  <c:v>25</c:v>
                </c:pt>
                <c:pt idx="3">
                  <c:v>22</c:v>
                </c:pt>
                <c:pt idx="4">
                  <c:v>40</c:v>
                </c:pt>
                <c:pt idx="5">
                  <c:v>23</c:v>
                </c:pt>
                <c:pt idx="6">
                  <c:v>25</c:v>
                </c:pt>
                <c:pt idx="7">
                  <c:v>29</c:v>
                </c:pt>
                <c:pt idx="8">
                  <c:v>37</c:v>
                </c:pt>
                <c:pt idx="9">
                  <c:v>38</c:v>
                </c:pt>
              </c:numCache>
            </c:numRef>
          </c:val>
        </c:ser>
        <c:axId val="58936320"/>
        <c:axId val="58946304"/>
      </c:barChart>
      <c:catAx>
        <c:axId val="589363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8946304"/>
        <c:crosses val="autoZero"/>
        <c:auto val="1"/>
        <c:lblAlgn val="ctr"/>
        <c:lblOffset val="100"/>
      </c:catAx>
      <c:valAx>
        <c:axId val="589463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89363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/>
              <a:t>2011NLLAP </a:t>
            </a:r>
            <a:r>
              <a:rPr lang="en-US" dirty="0"/>
              <a:t>participants planning to come to next NLLAP meeting</a:t>
            </a:r>
          </a:p>
        </c:rich>
      </c:tx>
      <c:layout>
        <c:manualLayout>
          <c:xMode val="edge"/>
          <c:yMode val="edge"/>
          <c:x val="0.14732148866007141"/>
          <c:y val="4.6153779957833298E-2"/>
        </c:manualLayout>
      </c:layout>
    </c:title>
    <c:plotArea>
      <c:layout/>
      <c:pieChart>
        <c:varyColors val="1"/>
        <c:ser>
          <c:idx val="0"/>
          <c:order val="0"/>
          <c:dPt>
            <c:idx val="1"/>
            <c:spPr>
              <a:solidFill>
                <a:schemeClr val="accent3"/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'[1]3rd NLLAP (January 2010)'!$Q$3:$S$3</c:f>
              <c:strCache>
                <c:ptCount val="3"/>
                <c:pt idx="0">
                  <c:v>Yes</c:v>
                </c:pt>
                <c:pt idx="1">
                  <c:v>Maybe</c:v>
                </c:pt>
                <c:pt idx="2">
                  <c:v>No</c:v>
                </c:pt>
              </c:strCache>
            </c:strRef>
          </c:cat>
          <c:val>
            <c:numRef>
              <c:f>summary!$Q$13:$S$13</c:f>
              <c:numCache>
                <c:formatCode>General</c:formatCode>
                <c:ptCount val="3"/>
                <c:pt idx="0">
                  <c:v>164</c:v>
                </c:pt>
                <c:pt idx="1">
                  <c:v>102</c:v>
                </c:pt>
                <c:pt idx="2">
                  <c:v>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% of participants of 2010 NLLAP meetings planning to participate in the next NLLAP meeting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summary!$AE$2</c:f>
              <c:strCache>
                <c:ptCount val="1"/>
                <c:pt idx="0">
                  <c:v>Yes</c:v>
                </c:pt>
              </c:strCache>
            </c:strRef>
          </c:tx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summary!$AE$3:$AE$12</c:f>
              <c:numCache>
                <c:formatCode>0%</c:formatCode>
                <c:ptCount val="10"/>
                <c:pt idx="0">
                  <c:v>0.57894736842105254</c:v>
                </c:pt>
                <c:pt idx="1">
                  <c:v>0.65517241379310476</c:v>
                </c:pt>
                <c:pt idx="2">
                  <c:v>0.76470588235294201</c:v>
                </c:pt>
                <c:pt idx="3">
                  <c:v>0.63636363636363724</c:v>
                </c:pt>
                <c:pt idx="4">
                  <c:v>0.60000000000000064</c:v>
                </c:pt>
                <c:pt idx="5">
                  <c:v>0.68</c:v>
                </c:pt>
                <c:pt idx="6">
                  <c:v>0.4</c:v>
                </c:pt>
                <c:pt idx="7">
                  <c:v>0.5</c:v>
                </c:pt>
                <c:pt idx="8">
                  <c:v>0.6216216216216226</c:v>
                </c:pt>
                <c:pt idx="9">
                  <c:v>0.6052631578947365</c:v>
                </c:pt>
              </c:numCache>
            </c:numRef>
          </c:val>
        </c:ser>
        <c:ser>
          <c:idx val="1"/>
          <c:order val="1"/>
          <c:tx>
            <c:strRef>
              <c:f>summary!$AF$2</c:f>
              <c:strCache>
                <c:ptCount val="1"/>
                <c:pt idx="0">
                  <c:v>Maybe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summary!$AF$3:$AF$12</c:f>
              <c:numCache>
                <c:formatCode>0%</c:formatCode>
                <c:ptCount val="10"/>
                <c:pt idx="0">
                  <c:v>0.36842105263157893</c:v>
                </c:pt>
                <c:pt idx="1">
                  <c:v>0.31034482758620741</c:v>
                </c:pt>
                <c:pt idx="2">
                  <c:v>5.8823529411764705E-2</c:v>
                </c:pt>
                <c:pt idx="3">
                  <c:v>0.31818181818181862</c:v>
                </c:pt>
                <c:pt idx="4">
                  <c:v>0.4</c:v>
                </c:pt>
                <c:pt idx="5">
                  <c:v>0.32000000000000045</c:v>
                </c:pt>
                <c:pt idx="6">
                  <c:v>0.60000000000000064</c:v>
                </c:pt>
                <c:pt idx="7">
                  <c:v>0.4642857142857143</c:v>
                </c:pt>
                <c:pt idx="8">
                  <c:v>0.37837837837837923</c:v>
                </c:pt>
                <c:pt idx="9">
                  <c:v>0.39473684210526355</c:v>
                </c:pt>
              </c:numCache>
            </c:numRef>
          </c:val>
        </c:ser>
        <c:ser>
          <c:idx val="2"/>
          <c:order val="2"/>
          <c:tx>
            <c:strRef>
              <c:f>summary!$AG$2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summary!$A$3:$A$12</c:f>
              <c:strCache>
                <c:ptCount val="10"/>
                <c:pt idx="0">
                  <c:v>13th NLLAP</c:v>
                </c:pt>
                <c:pt idx="1">
                  <c:v>14th NlAp</c:v>
                </c:pt>
                <c:pt idx="2">
                  <c:v>15th NLAP</c:v>
                </c:pt>
                <c:pt idx="3">
                  <c:v>16th NLAP</c:v>
                </c:pt>
                <c:pt idx="4">
                  <c:v>17th NLAP</c:v>
                </c:pt>
                <c:pt idx="5">
                  <c:v>18th NLAP</c:v>
                </c:pt>
                <c:pt idx="6">
                  <c:v>19th NALP</c:v>
                </c:pt>
                <c:pt idx="7">
                  <c:v>20th NLAP</c:v>
                </c:pt>
                <c:pt idx="8">
                  <c:v>21th NLAP</c:v>
                </c:pt>
                <c:pt idx="9">
                  <c:v>22th NLAP</c:v>
                </c:pt>
              </c:strCache>
            </c:strRef>
          </c:cat>
          <c:val>
            <c:numRef>
              <c:f>summary!$AG$3:$AG$12</c:f>
              <c:numCache>
                <c:formatCode>0%</c:formatCode>
                <c:ptCount val="10"/>
                <c:pt idx="0">
                  <c:v>5.2631578947368432E-2</c:v>
                </c:pt>
                <c:pt idx="1">
                  <c:v>3.4482758620689655E-2</c:v>
                </c:pt>
                <c:pt idx="2">
                  <c:v>0.17647058823529421</c:v>
                </c:pt>
                <c:pt idx="3">
                  <c:v>4.5454545454545463E-2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3.5714285714285712E-2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axId val="59290752"/>
        <c:axId val="59292288"/>
      </c:barChart>
      <c:catAx>
        <c:axId val="592907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9292288"/>
        <c:crosses val="autoZero"/>
        <c:auto val="1"/>
        <c:lblAlgn val="ctr"/>
        <c:lblOffset val="100"/>
      </c:catAx>
      <c:valAx>
        <c:axId val="5929228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92907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72638-361B-4A3C-AC7F-BFBBA8142A3A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CF9B03-73FB-4893-9DE1-44DFB77F2C46}">
      <dgm:prSet phldrT="[Text]"/>
      <dgm:spPr/>
      <dgm:t>
        <a:bodyPr/>
        <a:lstStyle/>
        <a:p>
          <a:r>
            <a:rPr lang="en-US" dirty="0" smtClean="0"/>
            <a:t>UNKNOWN =212</a:t>
          </a:r>
          <a:endParaRPr lang="en-US" dirty="0"/>
        </a:p>
      </dgm:t>
    </dgm:pt>
    <dgm:pt modelId="{D9156B20-2C5D-49B3-BAFB-8F5FDB5A9B68}" type="parTrans" cxnId="{5BF9D22A-CA15-46BF-954E-7A9A336BD302}">
      <dgm:prSet/>
      <dgm:spPr/>
      <dgm:t>
        <a:bodyPr/>
        <a:lstStyle/>
        <a:p>
          <a:endParaRPr lang="en-US"/>
        </a:p>
      </dgm:t>
    </dgm:pt>
    <dgm:pt modelId="{10739169-4926-48C6-B781-18BB655C5D52}" type="sibTrans" cxnId="{5BF9D22A-CA15-46BF-954E-7A9A336BD302}">
      <dgm:prSet/>
      <dgm:spPr/>
      <dgm:t>
        <a:bodyPr/>
        <a:lstStyle/>
        <a:p>
          <a:endParaRPr lang="en-US"/>
        </a:p>
      </dgm:t>
    </dgm:pt>
    <dgm:pt modelId="{73D69CAD-9EE3-416B-B1E5-854A56F51E50}">
      <dgm:prSet phldrT="[Text]"/>
      <dgm:spPr/>
      <dgm:t>
        <a:bodyPr/>
        <a:lstStyle/>
        <a:p>
          <a:r>
            <a:rPr lang="en-US" dirty="0" smtClean="0"/>
            <a:t>TOTAL NUMBER OF PARTICIPANTS FOR 2011 = 482</a:t>
          </a:r>
          <a:endParaRPr lang="en-US" dirty="0"/>
        </a:p>
      </dgm:t>
    </dgm:pt>
    <dgm:pt modelId="{6461B7BE-416B-4458-AA67-E228C2F199A2}" type="parTrans" cxnId="{AD0E8E37-44F2-4785-B57A-96BF6C1C0BFD}">
      <dgm:prSet/>
      <dgm:spPr/>
      <dgm:t>
        <a:bodyPr/>
        <a:lstStyle/>
        <a:p>
          <a:endParaRPr lang="en-US"/>
        </a:p>
      </dgm:t>
    </dgm:pt>
    <dgm:pt modelId="{12269A85-6CF9-47EC-9AC1-467F943D1DED}" type="sibTrans" cxnId="{AD0E8E37-44F2-4785-B57A-96BF6C1C0BFD}">
      <dgm:prSet/>
      <dgm:spPr/>
      <dgm:t>
        <a:bodyPr/>
        <a:lstStyle/>
        <a:p>
          <a:endParaRPr lang="en-US"/>
        </a:p>
      </dgm:t>
    </dgm:pt>
    <dgm:pt modelId="{1F263AA9-C2DB-4037-B874-F1260297B8E4}">
      <dgm:prSet phldrT="[Text]"/>
      <dgm:spPr/>
      <dgm:t>
        <a:bodyPr/>
        <a:lstStyle/>
        <a:p>
          <a:r>
            <a:rPr lang="en-US" dirty="0" smtClean="0"/>
            <a:t>TOTAL NUMBER BASED ON EVALAUTION =306</a:t>
          </a:r>
          <a:endParaRPr lang="en-US" dirty="0"/>
        </a:p>
      </dgm:t>
    </dgm:pt>
    <dgm:pt modelId="{C773C5A9-DD53-4D8C-9C5F-79B79E524790}" type="parTrans" cxnId="{4C03682F-6279-4EBA-AD8D-FE39CC202707}">
      <dgm:prSet/>
      <dgm:spPr/>
      <dgm:t>
        <a:bodyPr/>
        <a:lstStyle/>
        <a:p>
          <a:endParaRPr lang="en-US"/>
        </a:p>
      </dgm:t>
    </dgm:pt>
    <dgm:pt modelId="{18C019C1-7E07-41A0-B0B2-0CD9C159C814}" type="sibTrans" cxnId="{4C03682F-6279-4EBA-AD8D-FE39CC202707}">
      <dgm:prSet/>
      <dgm:spPr/>
      <dgm:t>
        <a:bodyPr/>
        <a:lstStyle/>
        <a:p>
          <a:endParaRPr lang="en-US"/>
        </a:p>
      </dgm:t>
    </dgm:pt>
    <dgm:pt modelId="{B8DBE548-6084-4E3B-A572-7F7AF9C48C69}">
      <dgm:prSet phldrT="[Text]"/>
      <dgm:spPr/>
      <dgm:t>
        <a:bodyPr/>
        <a:lstStyle/>
        <a:p>
          <a:r>
            <a:rPr lang="en-US" dirty="0" smtClean="0"/>
            <a:t>MALE  =64</a:t>
          </a:r>
        </a:p>
        <a:p>
          <a:r>
            <a:rPr lang="en-US" dirty="0" smtClean="0"/>
            <a:t>FEMALE =30</a:t>
          </a:r>
          <a:endParaRPr lang="en-US" dirty="0"/>
        </a:p>
      </dgm:t>
    </dgm:pt>
    <dgm:pt modelId="{29B755AC-4F80-4632-92F0-162FDC9CE4BD}" type="parTrans" cxnId="{B5C3F7B4-741A-4ED9-AE37-265AB561AD2E}">
      <dgm:prSet/>
      <dgm:spPr/>
      <dgm:t>
        <a:bodyPr/>
        <a:lstStyle/>
        <a:p>
          <a:endParaRPr lang="en-US"/>
        </a:p>
      </dgm:t>
    </dgm:pt>
    <dgm:pt modelId="{796DB1E9-1258-4877-BA07-8BF4F2A6906B}" type="sibTrans" cxnId="{B5C3F7B4-741A-4ED9-AE37-265AB561AD2E}">
      <dgm:prSet/>
      <dgm:spPr/>
      <dgm:t>
        <a:bodyPr/>
        <a:lstStyle/>
        <a:p>
          <a:endParaRPr lang="en-US"/>
        </a:p>
      </dgm:t>
    </dgm:pt>
    <dgm:pt modelId="{0FB806F4-280F-48A8-839B-9C83A485EA44}" type="pres">
      <dgm:prSet presAssocID="{6AE72638-361B-4A3C-AC7F-BFBBA8142A3A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42F51B-38AB-4471-8361-185A6296E38D}" type="pres">
      <dgm:prSet presAssocID="{6AE72638-361B-4A3C-AC7F-BFBBA8142A3A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DCA9F-36BC-4380-9619-2AC201DF1FCF}" type="pres">
      <dgm:prSet presAssocID="{6AE72638-361B-4A3C-AC7F-BFBBA8142A3A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839E5-E572-43FB-B041-8EF66E6637F0}" type="pres">
      <dgm:prSet presAssocID="{6AE72638-361B-4A3C-AC7F-BFBBA8142A3A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24802-C4E8-47B4-9E44-565AF697ADFA}" type="pres">
      <dgm:prSet presAssocID="{6AE72638-361B-4A3C-AC7F-BFBBA8142A3A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03682F-6279-4EBA-AD8D-FE39CC202707}" srcId="{6AE72638-361B-4A3C-AC7F-BFBBA8142A3A}" destId="{1F263AA9-C2DB-4037-B874-F1260297B8E4}" srcOrd="2" destOrd="0" parTransId="{C773C5A9-DD53-4D8C-9C5F-79B79E524790}" sibTransId="{18C019C1-7E07-41A0-B0B2-0CD9C159C814}"/>
    <dgm:cxn modelId="{56E1898E-D277-46E1-8AD2-D829AA57121B}" type="presOf" srcId="{73D69CAD-9EE3-416B-B1E5-854A56F51E50}" destId="{D2EDCA9F-36BC-4380-9619-2AC201DF1FCF}" srcOrd="0" destOrd="0" presId="urn:microsoft.com/office/officeart/2005/8/layout/pyramid4"/>
    <dgm:cxn modelId="{8C0E1C80-04E5-4449-87C8-788331155EAF}" type="presOf" srcId="{6AE72638-361B-4A3C-AC7F-BFBBA8142A3A}" destId="{0FB806F4-280F-48A8-839B-9C83A485EA44}" srcOrd="0" destOrd="0" presId="urn:microsoft.com/office/officeart/2005/8/layout/pyramid4"/>
    <dgm:cxn modelId="{47D025C5-7DA8-4C2F-A014-FA9F0F4D9357}" type="presOf" srcId="{B8DBE548-6084-4E3B-A572-7F7AF9C48C69}" destId="{16524802-C4E8-47B4-9E44-565AF697ADFA}" srcOrd="0" destOrd="0" presId="urn:microsoft.com/office/officeart/2005/8/layout/pyramid4"/>
    <dgm:cxn modelId="{1CACAC84-7629-4E62-B24B-CDDD00CE2548}" type="presOf" srcId="{72CF9B03-73FB-4893-9DE1-44DFB77F2C46}" destId="{F442F51B-38AB-4471-8361-185A6296E38D}" srcOrd="0" destOrd="0" presId="urn:microsoft.com/office/officeart/2005/8/layout/pyramid4"/>
    <dgm:cxn modelId="{5BF9D22A-CA15-46BF-954E-7A9A336BD302}" srcId="{6AE72638-361B-4A3C-AC7F-BFBBA8142A3A}" destId="{72CF9B03-73FB-4893-9DE1-44DFB77F2C46}" srcOrd="0" destOrd="0" parTransId="{D9156B20-2C5D-49B3-BAFB-8F5FDB5A9B68}" sibTransId="{10739169-4926-48C6-B781-18BB655C5D52}"/>
    <dgm:cxn modelId="{AD0E8E37-44F2-4785-B57A-96BF6C1C0BFD}" srcId="{6AE72638-361B-4A3C-AC7F-BFBBA8142A3A}" destId="{73D69CAD-9EE3-416B-B1E5-854A56F51E50}" srcOrd="1" destOrd="0" parTransId="{6461B7BE-416B-4458-AA67-E228C2F199A2}" sibTransId="{12269A85-6CF9-47EC-9AC1-467F943D1DED}"/>
    <dgm:cxn modelId="{1941901B-84F0-4F9D-98D0-85EE9998B05A}" type="presOf" srcId="{1F263AA9-C2DB-4037-B874-F1260297B8E4}" destId="{318839E5-E572-43FB-B041-8EF66E6637F0}" srcOrd="0" destOrd="0" presId="urn:microsoft.com/office/officeart/2005/8/layout/pyramid4"/>
    <dgm:cxn modelId="{B5C3F7B4-741A-4ED9-AE37-265AB561AD2E}" srcId="{6AE72638-361B-4A3C-AC7F-BFBBA8142A3A}" destId="{B8DBE548-6084-4E3B-A572-7F7AF9C48C69}" srcOrd="3" destOrd="0" parTransId="{29B755AC-4F80-4632-92F0-162FDC9CE4BD}" sibTransId="{796DB1E9-1258-4877-BA07-8BF4F2A6906B}"/>
    <dgm:cxn modelId="{2F7429EC-3C15-437E-B9FF-6E6ED2FE807D}" type="presParOf" srcId="{0FB806F4-280F-48A8-839B-9C83A485EA44}" destId="{F442F51B-38AB-4471-8361-185A6296E38D}" srcOrd="0" destOrd="0" presId="urn:microsoft.com/office/officeart/2005/8/layout/pyramid4"/>
    <dgm:cxn modelId="{0F72F3A9-F6D0-4B4D-B928-A3C8660E643C}" type="presParOf" srcId="{0FB806F4-280F-48A8-839B-9C83A485EA44}" destId="{D2EDCA9F-36BC-4380-9619-2AC201DF1FCF}" srcOrd="1" destOrd="0" presId="urn:microsoft.com/office/officeart/2005/8/layout/pyramid4"/>
    <dgm:cxn modelId="{AA477C7A-8094-4060-948C-AF1ABC0DEFE0}" type="presParOf" srcId="{0FB806F4-280F-48A8-839B-9C83A485EA44}" destId="{318839E5-E572-43FB-B041-8EF66E6637F0}" srcOrd="2" destOrd="0" presId="urn:microsoft.com/office/officeart/2005/8/layout/pyramid4"/>
    <dgm:cxn modelId="{8D6B7DB9-6E76-4ED5-9759-1C09C21A1EA9}" type="presParOf" srcId="{0FB806F4-280F-48A8-839B-9C83A485EA44}" destId="{16524802-C4E8-47B4-9E44-565AF697ADFA}" srcOrd="3" destOrd="0" presId="urn:microsoft.com/office/officeart/2005/8/layout/pyramid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CADAFF-239A-4E13-AECE-DA37516174F7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45825E-8C39-4339-8EA3-9BCA954C6D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371600"/>
            <a:ext cx="4953000" cy="1752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0"/>
            <a:ext cx="7854696" cy="15240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dirty="0" smtClean="0"/>
              <a:t>SUMMARY OF THE EVALUATION OF THE NATIONAL LEVEL LEARNING ALLIANCE(2011</a:t>
            </a:r>
            <a:r>
              <a:rPr lang="en-US" dirty="0" smtClean="0"/>
              <a:t>)</a:t>
            </a:r>
          </a:p>
          <a:p>
            <a:pPr algn="ctr"/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 JANUARY 2012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Ida Coleman</a:t>
            </a:r>
          </a:p>
          <a:p>
            <a:r>
              <a:rPr lang="en-US" dirty="0" smtClean="0"/>
              <a:t>RCN Ghana</a:t>
            </a:r>
            <a:endParaRPr lang="en-US" dirty="0"/>
          </a:p>
        </p:txBody>
      </p:sp>
      <p:pic>
        <p:nvPicPr>
          <p:cNvPr id="1026" name="Picture 2" descr="C:\Users\coleman\Desktop\Logo RC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71600"/>
            <a:ext cx="77724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itchFamily="34" charset="0"/>
              </a:rPr>
              <a:t>THANKS FOR YOUR ATTENTION</a:t>
            </a:r>
            <a:endParaRPr lang="en-US" dirty="0">
              <a:latin typeface="Agency FB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67148" y="2286000"/>
            <a:ext cx="44767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C:\Users\coleman\Desktop\Logo RC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81000"/>
            <a:ext cx="11430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itchFamily="34" charset="0"/>
              </a:rPr>
              <a:t>THEMES COVERED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13 “LIFE CYCLE COST </a:t>
            </a:r>
            <a:r>
              <a:rPr lang="en-US" sz="1600" dirty="0" smtClean="0">
                <a:latin typeface="Agency FB" pitchFamily="34" charset="0"/>
              </a:rPr>
              <a:t>APPROACH TO WASH”</a:t>
            </a:r>
            <a:endParaRPr lang="en-US" sz="1600" dirty="0" smtClean="0">
              <a:latin typeface="Agency FB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14 “SCALLING UP SANITATION IN GHANA:A CASE OF COMMUNITY – LEAD TOTAL SANITATION”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15 “A REVIEW OF THE FIRST WASH SECTOR PERFORMANCE REPORT”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16 “WASH SECTOR FINANCING IN GHANA”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17 “THE STATE OF THE URBAN WATER MANAGEMENT IN GHANA:CHALLENGES AND WAY FORWARD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18”RIGHTS TO WATER AND SANITATION IN GHANA:A NATIONAL PLAN OF ACTION”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19”MAPPING TRANSPARENCY, ACCOUNTABILITY AND PARTICIPATION IN SERVICE DELIVERY:AN ANALYSIS OF WATER SUPPLY SECTOR”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20 “NATIONAL BEHAVORIAL CHANGE COMMUNICATION(BCC) STRATEGY FOR THE URBAN WATER,SANITATION AND HYGYIENE(WASH) SUB SECTOR”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21 “THE APPLICATION OF WATER AND SANITATION PROJECT IMPLEMENTATION CYCLE AND IMPACT ON LONG TERM SUSTAINABILITY IN GHANA”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smtClean="0">
                <a:latin typeface="Agency FB" pitchFamily="34" charset="0"/>
              </a:rPr>
              <a:t>NALLAP 22 “SECOND WASH SECTOR PERFORMANCE REPORT IN GHANA”</a:t>
            </a:r>
            <a:endParaRPr lang="en-US" sz="1600" dirty="0">
              <a:latin typeface="Agency FB" pitchFamily="34" charset="0"/>
            </a:endParaRPr>
          </a:p>
        </p:txBody>
      </p:sp>
      <p:pic>
        <p:nvPicPr>
          <p:cNvPr id="3074" name="Picture 2" descr="C:\Users\coleman\Desktop\Logo RC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609600"/>
            <a:ext cx="1216024" cy="4710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gency FB" pitchFamily="34" charset="0"/>
              </a:rPr>
              <a:t>TOTAL NUMBER OF PARTICIPANTS/GENDER REPRESENTATION</a:t>
            </a:r>
            <a:endParaRPr lang="en-US" dirty="0">
              <a:latin typeface="Agency FB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0" y="1752600"/>
          <a:ext cx="3581400" cy="3505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 descr="C:\Users\coleman\Desktop\Logo RC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"/>
            <a:ext cx="1447800" cy="457200"/>
          </a:xfrm>
          <a:prstGeom prst="rect">
            <a:avLst/>
          </a:prstGeom>
          <a:noFill/>
        </p:spPr>
      </p:pic>
      <p:graphicFrame>
        <p:nvGraphicFramePr>
          <p:cNvPr id="7" name="Diagram 6"/>
          <p:cNvGraphicFramePr/>
          <p:nvPr/>
        </p:nvGraphicFramePr>
        <p:xfrm>
          <a:off x="228600" y="1981200"/>
          <a:ext cx="4648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76962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gency FB" pitchFamily="34" charset="0"/>
              </a:rPr>
              <a:t>ORGANIZATIONAL REPRESENTATION/MARKS SCORED ON PRESENTATIONS</a:t>
            </a:r>
            <a:endParaRPr lang="en-US" dirty="0">
              <a:latin typeface="Agency FB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2362200"/>
          <a:ext cx="4572000" cy="32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 descr="C:\Users\coleman\Desktop\Logo RC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218908"/>
            <a:ext cx="1228792" cy="390692"/>
          </a:xfrm>
          <a:prstGeom prst="rect">
            <a:avLst/>
          </a:prstGeom>
          <a:noFill/>
        </p:spPr>
      </p:pic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495800" y="1524000"/>
          <a:ext cx="4419600" cy="3581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69342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gency FB" pitchFamily="34" charset="0"/>
              </a:rPr>
              <a:t>CONSISTENCY OF PARTICIPANTS</a:t>
            </a:r>
            <a:endParaRPr lang="en-US" dirty="0">
              <a:latin typeface="Agency FB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3810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5105400" y="2590800"/>
          <a:ext cx="3200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098" name="Picture 2" descr="C:\Users\coleman\Desktop\Logo RC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599" y="304800"/>
            <a:ext cx="1113591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3914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gency FB" pitchFamily="34" charset="0"/>
              </a:rPr>
              <a:t>REASONS FOR PARTICIPATION/NUMBER OF RESPONDENTS TO EVALUATION</a:t>
            </a:r>
            <a:endParaRPr lang="en-US" dirty="0">
              <a:latin typeface="Agency FB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457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5029200" y="2362200"/>
          <a:ext cx="3810000" cy="427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122" name="Picture 2" descr="C:\Users\coleman\Desktop\Logo RC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2" y="381000"/>
            <a:ext cx="1180348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6629400" cy="8080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gency FB" pitchFamily="34" charset="0"/>
              </a:rPr>
              <a:t>PLANS OF ATTENDING SUBSEQUENT NALLAP MEETINGS</a:t>
            </a:r>
            <a:endParaRPr lang="en-US" dirty="0">
              <a:latin typeface="Agency FB" pitchFamily="34" charset="0"/>
            </a:endParaRPr>
          </a:p>
        </p:txBody>
      </p:sp>
      <p:pic>
        <p:nvPicPr>
          <p:cNvPr id="6146" name="Picture 2" descr="C:\Users\coleman\Desktop\Logo RC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63831"/>
            <a:ext cx="1192796" cy="462022"/>
          </a:xfrm>
          <a:prstGeom prst="rect">
            <a:avLst/>
          </a:prstGeom>
          <a:noFill/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37338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419600" y="1371600"/>
          <a:ext cx="4267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858000" cy="96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Agency FB" pitchFamily="34" charset="0"/>
              </a:rPr>
              <a:t>NUMBER OF PERSONS REPRESENTING DIFFERENT ORGANIZATIONS</a:t>
            </a:r>
            <a:endParaRPr lang="en-US" dirty="0">
              <a:latin typeface="Agency FB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 descr="C:\Users\coleman\Desktop\Logo RC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6153" y="228600"/>
            <a:ext cx="1079247" cy="418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gency FB" pitchFamily="34" charset="0"/>
              </a:rPr>
              <a:t>RECOMMENDATIONS</a:t>
            </a:r>
            <a:endParaRPr lang="en-US" dirty="0">
              <a:latin typeface="Agency FB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66800" y="1219201"/>
          <a:ext cx="71628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8423"/>
                <a:gridCol w="1724377"/>
              </a:tblGrid>
              <a:tr h="6147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Areas for improvement 	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878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management in terms of Starting and ending the Sessions and presentation time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878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 number of participants and stakeholders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6147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 time for discussion among participants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6147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 information on the topics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6147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 beyond Accra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6147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Others (content with current situation)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3512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coleman\Desktop\Logo RC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152401"/>
            <a:ext cx="1142999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893</TotalTime>
  <Words>369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Slide 1</vt:lpstr>
      <vt:lpstr>THEMES COVERED</vt:lpstr>
      <vt:lpstr>TOTAL NUMBER OF PARTICIPANTS/GENDER REPRESENTATION</vt:lpstr>
      <vt:lpstr>ORGANIZATIONAL REPRESENTATION/MARKS SCORED ON PRESENTATIONS</vt:lpstr>
      <vt:lpstr>CONSISTENCY OF PARTICIPANTS</vt:lpstr>
      <vt:lpstr>REASONS FOR PARTICIPATION/NUMBER OF RESPONDENTS TO EVALUATION</vt:lpstr>
      <vt:lpstr>PLANS OF ATTENDING SUBSEQUENT NALLAP MEETINGS</vt:lpstr>
      <vt:lpstr>  NUMBER OF PERSONS REPRESENTING DIFFERENT ORGANIZATIONS</vt:lpstr>
      <vt:lpstr>RECOMMENDATIONS</vt:lpstr>
      <vt:lpstr>THANKS FOR YOUR ATTENTION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coleman</dc:creator>
  <cp:lastModifiedBy>coleman</cp:lastModifiedBy>
  <cp:revision>87</cp:revision>
  <dcterms:created xsi:type="dcterms:W3CDTF">2012-01-19T11:18:20Z</dcterms:created>
  <dcterms:modified xsi:type="dcterms:W3CDTF">2012-01-25T19:30:37Z</dcterms:modified>
</cp:coreProperties>
</file>