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78" r:id="rId4"/>
    <p:sldId id="292" r:id="rId5"/>
    <p:sldId id="279" r:id="rId6"/>
    <p:sldId id="274" r:id="rId7"/>
    <p:sldId id="284" r:id="rId8"/>
    <p:sldId id="275" r:id="rId9"/>
    <p:sldId id="282" r:id="rId10"/>
    <p:sldId id="260" r:id="rId11"/>
    <p:sldId id="259" r:id="rId12"/>
    <p:sldId id="285" r:id="rId13"/>
    <p:sldId id="286" r:id="rId14"/>
    <p:sldId id="287" r:id="rId15"/>
    <p:sldId id="289" r:id="rId16"/>
    <p:sldId id="288" r:id="rId17"/>
    <p:sldId id="290" r:id="rId18"/>
    <p:sldId id="293" r:id="rId19"/>
    <p:sldId id="272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09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30CCE-C190-4323-BA76-0A10FA11B3CA}" type="datetimeFigureOut">
              <a:rPr lang="en-GB" smtClean="0"/>
              <a:t>28/06/2012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E245-BAC9-4B6A-B79D-91AFEADE514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1A136-6BB1-410E-A074-E5F5F9AC6BE1}" type="datetimeFigureOut">
              <a:rPr lang="en-GB" smtClean="0"/>
              <a:pPr/>
              <a:t>28/06/2012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B448-56D6-443F-9ABA-191189FA42E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B448-56D6-443F-9ABA-191189FA42E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DC5A-3123-43D0-B822-286403FCA07F}" type="datetime1">
              <a:rPr lang="en-GB" smtClean="0"/>
              <a:t>28/06/2012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21E8-8A29-44D5-9E08-97B37AB03507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865-46DB-47C2-8578-9DDC0DA59034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A9040-7784-451A-80E1-D2F18A4B22C6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>
                <a:solidFill>
                  <a:schemeClr val="tx1"/>
                </a:solidFill>
                <a:latin typeface="Tw Cen MT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5814-BA7A-4035-A059-039B02EE58F9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5498-DCC9-4DF5-812F-71E23282F3A8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C6F9-8967-4ADD-BFD1-FF0D02062069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B309-5834-4C3A-AC52-F5AA2B9B5394}" type="datetime1">
              <a:rPr lang="en-GB" smtClean="0"/>
              <a:t>28/06/2012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C8E5-DEAA-4454-BCD0-34A421FEAC77}" type="datetime1">
              <a:rPr lang="en-GB" smtClean="0"/>
              <a:t>28/06/2012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735A-29D8-48D2-90A3-01B93F5D9AFF}" type="datetime1">
              <a:rPr lang="en-GB" smtClean="0"/>
              <a:t>28/06/2012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32DF-3375-432F-B220-9452AA77AF4A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D417-0C8D-4938-9D1B-B4DB0F665422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6512" y="6309320"/>
            <a:ext cx="9163050" cy="6093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568952" cy="53285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697D33-801E-4253-9CE1-1F5063264B02}" type="datetime1">
              <a:rPr lang="en-GB" smtClean="0"/>
              <a:t>28/06/2012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20D78-9C00-4F36-82E0-EF6FAD6C1B1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476672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>
    <p:fade/>
  </p:transition>
  <p:hf hdr="0" ftr="0"/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accent3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0000FF"/>
        </a:buClr>
        <a:buSzPct val="95000"/>
        <a:buFont typeface="Wingdings" pitchFamily="2" charset="2"/>
        <a:buChar char="q"/>
        <a:defRPr kumimoji="0" sz="2600" kern="1200">
          <a:solidFill>
            <a:srgbClr val="0000FF"/>
          </a:solidFill>
          <a:latin typeface="Tw Cen MT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rgbClr val="0000FF"/>
        </a:buClr>
        <a:buSzPct val="85000"/>
        <a:buFont typeface="Wingdings" pitchFamily="2" charset="2"/>
        <a:buChar char="q"/>
        <a:defRPr kumimoji="0" sz="2400" kern="1200">
          <a:solidFill>
            <a:srgbClr val="0000FF"/>
          </a:solidFill>
          <a:latin typeface="Tw Cen MT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itchFamily="2" charset="2"/>
        <a:buChar char="q"/>
        <a:defRPr kumimoji="0" sz="21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 pitchFamily="2" charset="2"/>
        <a:buChar char="q"/>
        <a:defRPr kumimoji="0"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 pitchFamily="2" charset="2"/>
        <a:buChar char="q"/>
        <a:defRPr kumimoji="0"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-net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1800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d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24" y="2924944"/>
            <a:ext cx="2016224" cy="936104"/>
          </a:xfrm>
          <a:prstGeom prst="rect">
            <a:avLst/>
          </a:prstGeom>
        </p:spPr>
      </p:pic>
      <p:pic>
        <p:nvPicPr>
          <p:cNvPr id="7" name="Picture 6" descr="USTLOGO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713" y="3212976"/>
            <a:ext cx="60261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81675" y="1052736"/>
            <a:ext cx="7301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 RESOURCE CAPACITY </a:t>
            </a:r>
          </a:p>
          <a:p>
            <a:pPr algn="ctr"/>
            <a:r>
              <a:rPr lang="en-GB" sz="3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GAP ASSESSMENT STUDY</a:t>
            </a:r>
            <a:endParaRPr lang="en-GB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608" y="4725144"/>
            <a:ext cx="68407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RCN/KNUST Department </a:t>
            </a:r>
            <a:r>
              <a:rPr lang="en-GB" sz="2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Civil Engineering</a:t>
            </a:r>
            <a:br>
              <a:rPr lang="en-GB" sz="2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GB" sz="28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0F5F-644F-4297-8C45-81BBF18BBB0F}" type="datetime1">
              <a:rPr lang="en-GB" smtClean="0"/>
              <a:t>28/06/2012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73679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Study Methodology</a:t>
            </a:r>
            <a:endParaRPr lang="en-GB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19872" y="2132856"/>
            <a:ext cx="2180788" cy="15898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Task 3 Estimating current and future HR demand per coverage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meet MGD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15816" y="4509120"/>
            <a:ext cx="3096344" cy="7185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Task 5 Assessing the HR shortage and  capacity gaps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560" y="2127222"/>
            <a:ext cx="2592288" cy="20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Task 2 Existing human resource capacity in the WASH sector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GB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Number</a:t>
            </a:r>
            <a:r>
              <a:rPr kumimoji="0" lang="en-GB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en-GB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employees,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GB" sz="1600" i="1" dirty="0">
                <a:latin typeface="Arial" pitchFamily="34" charset="0"/>
                <a:cs typeface="Arial" pitchFamily="34" charset="0"/>
              </a:rPr>
              <a:t>C</a:t>
            </a:r>
            <a:r>
              <a:rPr kumimoji="0" lang="en-GB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ompetence and qualifications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kumimoji="0" lang="en-GB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rivers &amp; incentives 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96136" y="2060848"/>
            <a:ext cx="2088232" cy="2016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Task 4 Current and future Supply of HR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qualification and skills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Incentives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for supply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283968" y="1772816"/>
            <a:ext cx="396875" cy="33022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339752" y="5589240"/>
            <a:ext cx="4752528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Task 6 Additional HR required, strategy and short to medium term action plan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4427984" y="5229200"/>
            <a:ext cx="368300" cy="360040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4355976" y="3717032"/>
            <a:ext cx="396875" cy="792088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419872" y="1052736"/>
            <a:ext cx="2160240" cy="7442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Task 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Desk study 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Service Coverage per JMP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3203848" y="2780928"/>
            <a:ext cx="247015" cy="161935"/>
          </a:xfrm>
          <a:prstGeom prst="leftRightArrow">
            <a:avLst>
              <a:gd name="adj1" fmla="val 50000"/>
              <a:gd name="adj2" fmla="val 3051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5400000">
            <a:off x="2049487" y="4151313"/>
            <a:ext cx="805086" cy="944637"/>
          </a:xfrm>
          <a:custGeom>
            <a:avLst/>
            <a:gdLst>
              <a:gd name="T0" fmla="*/ 804 w 21600"/>
              <a:gd name="T1" fmla="*/ 0 h 21600"/>
              <a:gd name="T2" fmla="*/ 482 w 21600"/>
              <a:gd name="T3" fmla="*/ 400 h 21600"/>
              <a:gd name="T4" fmla="*/ 0 w 21600"/>
              <a:gd name="T5" fmla="*/ 1001 h 21600"/>
              <a:gd name="T6" fmla="*/ 482 w 21600"/>
              <a:gd name="T7" fmla="*/ 1201 h 21600"/>
              <a:gd name="T8" fmla="*/ 964 w 21600"/>
              <a:gd name="T9" fmla="*/ 834 h 21600"/>
              <a:gd name="T10" fmla="*/ 1125 w 21600"/>
              <a:gd name="T11" fmla="*/ 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6 h 21600"/>
              <a:gd name="T20" fmla="*/ 1850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rot="16200000" flipH="1">
            <a:off x="5944412" y="4144824"/>
            <a:ext cx="936105" cy="800605"/>
          </a:xfrm>
          <a:custGeom>
            <a:avLst/>
            <a:gdLst>
              <a:gd name="T0" fmla="*/ 897 w 21600"/>
              <a:gd name="T1" fmla="*/ 0 h 21600"/>
              <a:gd name="T2" fmla="*/ 538 w 21600"/>
              <a:gd name="T3" fmla="*/ 345 h 21600"/>
              <a:gd name="T4" fmla="*/ 0 w 21600"/>
              <a:gd name="T5" fmla="*/ 862 h 21600"/>
              <a:gd name="T6" fmla="*/ 538 w 21600"/>
              <a:gd name="T7" fmla="*/ 1034 h 21600"/>
              <a:gd name="T8" fmla="*/ 1077 w 21600"/>
              <a:gd name="T9" fmla="*/ 718 h 21600"/>
              <a:gd name="T10" fmla="*/ 1256 w 21600"/>
              <a:gd name="T11" fmla="*/ 34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93 h 21600"/>
              <a:gd name="T20" fmla="*/ 1852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82E-987C-4497-9ED8-8E93DD034F4A}" type="datetime1">
              <a:rPr lang="en-GB" smtClean="0"/>
              <a:t>28/06/2012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Service Coverage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196751"/>
          <a:ext cx="813690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427523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Coverage 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HR required</a:t>
                      </a:r>
                      <a:endParaRPr lang="en-GB" sz="2800" b="1" dirty="0"/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 the MDG coverage according to JMP and full coverage deficit </a:t>
                      </a:r>
                    </a:p>
                    <a:p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HR required to meet the MDG is determined using HR proxy per 10000 </a:t>
                      </a:r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Estimate future population in different types of settlements to meet coverage. 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3EB-5257-4120-A9C6-529247A5BE8D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 Existing HR capacity and competencies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196751"/>
          <a:ext cx="806489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253"/>
                <a:gridCol w="3768643"/>
              </a:tblGrid>
              <a:tr h="427523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 Categories  of organisation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Competence </a:t>
                      </a:r>
                      <a:endParaRPr lang="en-GB" sz="2800" b="1" dirty="0"/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rgbClr val="0000FF"/>
                          </a:solidFill>
                        </a:rPr>
                        <a:t>Quantify total number of organizations</a:t>
                      </a:r>
                    </a:p>
                    <a:p>
                      <a:endParaRPr lang="en-GB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0000FF"/>
                          </a:solidFill>
                        </a:rPr>
                        <a:t>Quantify categories of competences</a:t>
                      </a:r>
                      <a:r>
                        <a:rPr lang="en-GB" sz="28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GB" sz="2800" b="1" dirty="0" smtClean="0">
                          <a:solidFill>
                            <a:srgbClr val="0000FF"/>
                          </a:solidFill>
                        </a:rPr>
                        <a:t>(qualifications and  years of experience)</a:t>
                      </a:r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0000FF"/>
                          </a:solidFill>
                        </a:rPr>
                        <a:t>Use  sample of organizations from</a:t>
                      </a:r>
                      <a:r>
                        <a:rPr lang="en-GB" sz="2800" b="1" baseline="0" dirty="0" smtClean="0">
                          <a:solidFill>
                            <a:srgbClr val="0000FF"/>
                          </a:solidFill>
                        </a:rPr>
                        <a:t> each category, </a:t>
                      </a:r>
                      <a:r>
                        <a:rPr lang="en-GB" sz="2800" b="1" dirty="0" smtClean="0">
                          <a:solidFill>
                            <a:srgbClr val="0000FF"/>
                          </a:solidFill>
                        </a:rPr>
                        <a:t>and employees  per each category of organisations 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rgbClr val="0000FF"/>
                          </a:solidFill>
                        </a:rPr>
                        <a:t>Determine total country wide existing HR</a:t>
                      </a:r>
                      <a:r>
                        <a:rPr lang="en-GB" sz="2800" b="1" baseline="0" dirty="0" smtClean="0">
                          <a:solidFill>
                            <a:srgbClr val="0000FF"/>
                          </a:solidFill>
                        </a:rPr>
                        <a:t> and competence</a:t>
                      </a:r>
                      <a:endParaRPr lang="en-GB" sz="28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6B27-977C-42E4-BC2E-DC05E3B9E701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3: HR Demand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036320"/>
          <a:ext cx="806489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664296"/>
              </a:tblGrid>
              <a:tr h="427523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 Standards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Demand </a:t>
                      </a:r>
                      <a:endParaRPr lang="en-GB" sz="2800" b="1" dirty="0"/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HR proxy (standard) for a defined categories of service delivery in urban and rural areas required to:</a:t>
                      </a:r>
                    </a:p>
                    <a:p>
                      <a:pPr lvl="1">
                        <a:buNone/>
                      </a:pP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a) design  for 10000 people /year. </a:t>
                      </a:r>
                    </a:p>
                    <a:p>
                      <a:pPr lvl="1">
                        <a:buNone/>
                      </a:pP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b)</a:t>
                      </a:r>
                      <a:r>
                        <a:rPr lang="en-GB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construct for 10000 people /year. </a:t>
                      </a:r>
                    </a:p>
                    <a:p>
                      <a:pPr lvl="1">
                        <a:buNone/>
                      </a:pP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c) operate and maintain services for 10000 people per year. </a:t>
                      </a:r>
                    </a:p>
                    <a:p>
                      <a:pPr lvl="1">
                        <a:buNone/>
                      </a:pP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d) Community</a:t>
                      </a:r>
                      <a:r>
                        <a:rPr lang="en-GB" sz="2400" b="1" baseline="0" dirty="0" smtClean="0">
                          <a:solidFill>
                            <a:srgbClr val="0000FF"/>
                          </a:solidFill>
                        </a:rPr>
                        <a:t> mobilisation, </a:t>
                      </a:r>
                      <a:endParaRPr lang="en-GB" sz="2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Estimate the current and future HR demand in order to achieve MDGs/ full coverage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Service types:</a:t>
                      </a:r>
                      <a:r>
                        <a:rPr lang="en-GB" sz="2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Urban water,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Urban</a:t>
                      </a:r>
                      <a:r>
                        <a:rPr lang="en-GB" sz="2400" b="1" baseline="0" dirty="0" smtClean="0">
                          <a:solidFill>
                            <a:srgbClr val="0000FF"/>
                          </a:solidFill>
                        </a:rPr>
                        <a:t> sanitation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 smtClean="0">
                          <a:solidFill>
                            <a:srgbClr val="0000FF"/>
                          </a:solidFill>
                        </a:rPr>
                        <a:t>Rural water and sanitation</a:t>
                      </a: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Use the existing </a:t>
                      </a:r>
                      <a:r>
                        <a:rPr lang="en-GB" sz="2400" b="1" dirty="0" err="1" smtClean="0">
                          <a:solidFill>
                            <a:srgbClr val="0000FF"/>
                          </a:solidFill>
                        </a:rPr>
                        <a:t>watsan</a:t>
                      </a:r>
                      <a:r>
                        <a:rPr lang="en-GB" sz="2400" b="1" dirty="0" smtClean="0">
                          <a:solidFill>
                            <a:srgbClr val="0000FF"/>
                          </a:solidFill>
                        </a:rPr>
                        <a:t> coverage types and HR proxy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08DD-42F7-4B9D-8A15-26A6FA7E6C60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Task 4 Estimate HR supply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196751"/>
          <a:ext cx="8064896" cy="4967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253"/>
                <a:gridCol w="3768643"/>
              </a:tblGrid>
              <a:tr h="427523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 Categories  of organisation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Supply</a:t>
                      </a:r>
                      <a:endParaRPr lang="en-GB" sz="3200" b="1" dirty="0"/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Quantify the number of staff entering the WASH sector in different disciplines.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Estimate the current and future HR supply in order to achieve MDGs/ full coverage.</a:t>
                      </a:r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Identify Level of qualifications </a:t>
                      </a:r>
                      <a:endParaRPr lang="en-GB" sz="32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2A14-23F0-40EA-903F-B80CD4E0109A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5: Assessing shortage and capacity gaps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844825"/>
          <a:ext cx="8064896" cy="492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4464496"/>
              </a:tblGrid>
              <a:tr h="461335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 Shortage of staff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Capacity gaps (qualification</a:t>
                      </a:r>
                      <a:r>
                        <a:rPr lang="en-GB" sz="2800" b="1" baseline="0" dirty="0" smtClean="0"/>
                        <a:t> gaps)</a:t>
                      </a:r>
                      <a:endParaRPr lang="en-GB" sz="2800" b="1" dirty="0"/>
                    </a:p>
                  </a:txBody>
                  <a:tcPr/>
                </a:tc>
              </a:tr>
              <a:tr h="2740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Shortage of staff per sub-sector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(Shortage is the difference between the estimated demand and supply)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1" dirty="0" smtClean="0"/>
                        <a:t> </a:t>
                      </a:r>
                      <a:r>
                        <a:rPr lang="en-GB" sz="2800" dirty="0" smtClean="0"/>
                        <a:t>Identify the capacity gaps in existing HR qualifications and skills as compared to the competence required by the job. </a:t>
                      </a:r>
                    </a:p>
                  </a:txBody>
                  <a:tcPr/>
                </a:tc>
              </a:tr>
              <a:tr h="90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49BC-AE7D-4663-83C7-887E3182E596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Task 6: HR Development Plan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1196751"/>
          <a:ext cx="80648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253"/>
                <a:gridCol w="3768643"/>
              </a:tblGrid>
              <a:tr h="427523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Capacity</a:t>
                      </a:r>
                      <a:r>
                        <a:rPr lang="en-GB" sz="3600" b="1" baseline="0" dirty="0" smtClean="0"/>
                        <a:t> development</a:t>
                      </a:r>
                      <a:r>
                        <a:rPr lang="en-GB" sz="3600" b="1" dirty="0" smtClean="0"/>
                        <a:t>  plan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Strategies</a:t>
                      </a:r>
                      <a:endParaRPr lang="en-GB" sz="3600" b="1" dirty="0"/>
                    </a:p>
                  </a:txBody>
                  <a:tcPr/>
                </a:tc>
              </a:tr>
              <a:tr h="1370415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Additional supply from HR training institutions  or alternative ways to meet the shortages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/>
                        <a:t>Strategies and action plans for WASH HR capacity building in Ghana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5A91-0B1D-4F90-83B2-71CEF6AA79FD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Capacity building framework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(Discussions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72608"/>
          </a:xfrm>
        </p:spPr>
        <p:txBody>
          <a:bodyPr>
            <a:normAutofit fontScale="92500" lnSpcReduction="20000"/>
          </a:bodyPr>
          <a:lstStyle/>
          <a:p>
            <a:r>
              <a:rPr lang="en-GB" sz="3600" b="1" dirty="0" smtClean="0">
                <a:solidFill>
                  <a:srgbClr val="0000FF"/>
                </a:solidFill>
              </a:rPr>
              <a:t>What are the Gaps </a:t>
            </a:r>
            <a:r>
              <a:rPr lang="en-GB" sz="3600" b="1" dirty="0" smtClean="0">
                <a:solidFill>
                  <a:srgbClr val="0000FF"/>
                </a:solidFill>
              </a:rPr>
              <a:t>in demand and supply of WASH </a:t>
            </a:r>
            <a:r>
              <a:rPr lang="en-GB" sz="3600" b="1" dirty="0" smtClean="0">
                <a:solidFill>
                  <a:srgbClr val="0000FF"/>
                </a:solidFill>
              </a:rPr>
              <a:t>HRs?</a:t>
            </a:r>
            <a:endParaRPr lang="en-GB" sz="3600" b="1" dirty="0" smtClean="0">
              <a:solidFill>
                <a:srgbClr val="0000FF"/>
              </a:solidFill>
            </a:endParaRPr>
          </a:p>
          <a:p>
            <a:r>
              <a:rPr lang="en-GB" sz="3600" b="1" dirty="0" smtClean="0">
                <a:solidFill>
                  <a:srgbClr val="0000FF"/>
                </a:solidFill>
              </a:rPr>
              <a:t>What </a:t>
            </a:r>
            <a:r>
              <a:rPr lang="en-GB" sz="3600" b="1" dirty="0" smtClean="0">
                <a:solidFill>
                  <a:srgbClr val="0000FF"/>
                </a:solidFill>
              </a:rPr>
              <a:t>are the b</a:t>
            </a:r>
            <a:r>
              <a:rPr lang="en-GB" sz="3600" b="1" dirty="0" smtClean="0">
                <a:solidFill>
                  <a:srgbClr val="0000FF"/>
                </a:solidFill>
              </a:rPr>
              <a:t>arriers </a:t>
            </a:r>
            <a:r>
              <a:rPr lang="en-GB" sz="3600" b="1" dirty="0" smtClean="0">
                <a:solidFill>
                  <a:srgbClr val="0000FF"/>
                </a:solidFill>
              </a:rPr>
              <a:t>to be removed and institutional </a:t>
            </a:r>
            <a:r>
              <a:rPr lang="en-GB" sz="3600" b="1" dirty="0" smtClean="0">
                <a:solidFill>
                  <a:srgbClr val="0000FF"/>
                </a:solidFill>
              </a:rPr>
              <a:t>arrangements?</a:t>
            </a:r>
            <a:endParaRPr lang="en-GB" sz="3600" b="1" dirty="0" smtClean="0">
              <a:solidFill>
                <a:srgbClr val="0000FF"/>
              </a:solidFill>
            </a:endParaRPr>
          </a:p>
          <a:p>
            <a:r>
              <a:rPr lang="en-GB" sz="3600" b="1" dirty="0" smtClean="0">
                <a:solidFill>
                  <a:srgbClr val="0000FF"/>
                </a:solidFill>
              </a:rPr>
              <a:t>What are the strategies </a:t>
            </a:r>
            <a:r>
              <a:rPr lang="en-GB" sz="3600" b="1" dirty="0" smtClean="0">
                <a:solidFill>
                  <a:srgbClr val="0000FF"/>
                </a:solidFill>
              </a:rPr>
              <a:t>for capacity </a:t>
            </a:r>
            <a:r>
              <a:rPr lang="en-GB" sz="3600" b="1" dirty="0" smtClean="0">
                <a:solidFill>
                  <a:srgbClr val="0000FF"/>
                </a:solidFill>
              </a:rPr>
              <a:t>building?</a:t>
            </a:r>
            <a:r>
              <a:rPr lang="en-GB" sz="3600" b="1" dirty="0" smtClean="0">
                <a:solidFill>
                  <a:srgbClr val="0000FF"/>
                </a:solidFill>
              </a:rPr>
              <a:t> </a:t>
            </a:r>
            <a:r>
              <a:rPr lang="en-GB" sz="3600" b="1" dirty="0" smtClean="0">
                <a:solidFill>
                  <a:srgbClr val="0000FF"/>
                </a:solidFill>
              </a:rPr>
              <a:t>What should be the structure/framework </a:t>
            </a:r>
            <a:r>
              <a:rPr lang="en-GB" sz="3600" b="1" dirty="0" smtClean="0">
                <a:solidFill>
                  <a:srgbClr val="0000FF"/>
                </a:solidFill>
              </a:rPr>
              <a:t>for linking demand and </a:t>
            </a:r>
            <a:r>
              <a:rPr lang="en-GB" sz="3600" b="1" dirty="0" smtClean="0">
                <a:solidFill>
                  <a:srgbClr val="0000FF"/>
                </a:solidFill>
              </a:rPr>
              <a:t>supply?</a:t>
            </a:r>
            <a:endParaRPr lang="en-GB" sz="3600" b="1" dirty="0" smtClean="0">
              <a:solidFill>
                <a:srgbClr val="0000FF"/>
              </a:solidFill>
            </a:endParaRPr>
          </a:p>
          <a:p>
            <a:r>
              <a:rPr lang="en-GB" sz="3600" b="1" dirty="0" smtClean="0">
                <a:solidFill>
                  <a:srgbClr val="0000FF"/>
                </a:solidFill>
              </a:rPr>
              <a:t>What are the resources required </a:t>
            </a:r>
            <a:r>
              <a:rPr lang="en-GB" sz="3600" b="1" smtClean="0">
                <a:solidFill>
                  <a:srgbClr val="0000FF"/>
                </a:solidFill>
              </a:rPr>
              <a:t>for </a:t>
            </a:r>
            <a:r>
              <a:rPr lang="en-GB" sz="3600" b="1" smtClean="0">
                <a:solidFill>
                  <a:srgbClr val="0000FF"/>
                </a:solidFill>
              </a:rPr>
              <a:t>HRs</a:t>
            </a:r>
            <a:r>
              <a:rPr lang="en-GB" sz="3600" b="1" dirty="0" smtClean="0">
                <a:solidFill>
                  <a:srgbClr val="0000FF"/>
                </a:solidFill>
              </a:rPr>
              <a:t>? </a:t>
            </a:r>
            <a:r>
              <a:rPr lang="en-GB" sz="3600" b="1" dirty="0" smtClean="0">
                <a:solidFill>
                  <a:srgbClr val="0000FF"/>
                </a:solidFill>
              </a:rPr>
              <a:t>What are the source </a:t>
            </a:r>
            <a:r>
              <a:rPr lang="en-GB" sz="3600" b="1" dirty="0" smtClean="0">
                <a:solidFill>
                  <a:srgbClr val="0000FF"/>
                </a:solidFill>
              </a:rPr>
              <a:t>of funding for capacity </a:t>
            </a:r>
            <a:r>
              <a:rPr lang="en-GB" sz="3600" b="1" dirty="0" smtClean="0">
                <a:solidFill>
                  <a:srgbClr val="0000FF"/>
                </a:solidFill>
              </a:rPr>
              <a:t>building? </a:t>
            </a:r>
            <a:endParaRPr lang="en-GB" sz="3600" b="1" dirty="0" smtClean="0">
              <a:solidFill>
                <a:srgbClr val="0000FF"/>
              </a:solidFill>
            </a:endParaRPr>
          </a:p>
          <a:p>
            <a:r>
              <a:rPr lang="en-GB" sz="3600" b="1" dirty="0" smtClean="0">
                <a:solidFill>
                  <a:srgbClr val="0000FF"/>
                </a:solidFill>
              </a:rPr>
              <a:t>What should be the role and support of Government for </a:t>
            </a:r>
            <a:r>
              <a:rPr lang="en-GB" sz="3600" b="1" dirty="0" smtClean="0">
                <a:solidFill>
                  <a:srgbClr val="0000FF"/>
                </a:solidFill>
              </a:rPr>
              <a:t>the capacity </a:t>
            </a:r>
            <a:r>
              <a:rPr lang="en-GB" sz="3600" b="1" dirty="0" smtClean="0">
                <a:solidFill>
                  <a:srgbClr val="0000FF"/>
                </a:solidFill>
              </a:rPr>
              <a:t>building</a:t>
            </a:r>
            <a:r>
              <a:rPr lang="en-GB" sz="3600" b="1" dirty="0" smtClean="0">
                <a:solidFill>
                  <a:srgbClr val="0000FF"/>
                </a:solidFill>
              </a:rPr>
              <a:t>?</a:t>
            </a:r>
            <a:endParaRPr lang="en-GB" sz="36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2963-E45F-4698-AA1A-54E2D4F168ED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Capacity building framework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(Discussions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7260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are the Gaps </a:t>
            </a:r>
            <a:r>
              <a:rPr lang="en-GB" dirty="0" smtClean="0"/>
              <a:t>in demand and supply of WASH </a:t>
            </a:r>
            <a:r>
              <a:rPr lang="en-GB" dirty="0" smtClean="0"/>
              <a:t>HRs?</a:t>
            </a: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 smtClean="0"/>
              <a:t>are the b</a:t>
            </a:r>
            <a:r>
              <a:rPr lang="en-GB" dirty="0" smtClean="0"/>
              <a:t>arriers </a:t>
            </a:r>
            <a:r>
              <a:rPr lang="en-GB" dirty="0" smtClean="0"/>
              <a:t>to be removed and institutional </a:t>
            </a:r>
            <a:r>
              <a:rPr lang="en-GB" dirty="0" smtClean="0"/>
              <a:t>arrangements?</a:t>
            </a:r>
            <a:endParaRPr lang="en-GB" dirty="0" smtClean="0"/>
          </a:p>
          <a:p>
            <a:r>
              <a:rPr lang="en-GB" dirty="0" smtClean="0"/>
              <a:t>What are the resources required for </a:t>
            </a:r>
            <a:r>
              <a:rPr lang="en-GB" dirty="0" smtClean="0"/>
              <a:t>demand and supply of </a:t>
            </a:r>
            <a:r>
              <a:rPr lang="en-GB" dirty="0" smtClean="0"/>
              <a:t>HRs?</a:t>
            </a:r>
            <a:endParaRPr lang="en-GB" dirty="0" smtClean="0"/>
          </a:p>
          <a:p>
            <a:r>
              <a:rPr lang="en-GB" dirty="0" smtClean="0"/>
              <a:t>What are the strategies </a:t>
            </a:r>
            <a:r>
              <a:rPr lang="en-GB" dirty="0" smtClean="0"/>
              <a:t>for capacity </a:t>
            </a:r>
            <a:r>
              <a:rPr lang="en-GB" dirty="0" smtClean="0"/>
              <a:t>building?</a:t>
            </a:r>
            <a:endParaRPr lang="en-GB" dirty="0" smtClean="0"/>
          </a:p>
          <a:p>
            <a:r>
              <a:rPr lang="en-GB" dirty="0" smtClean="0"/>
              <a:t>What should be the structure/framework </a:t>
            </a:r>
            <a:r>
              <a:rPr lang="en-GB" dirty="0" smtClean="0"/>
              <a:t>for linking demand and </a:t>
            </a:r>
            <a:r>
              <a:rPr lang="en-GB" dirty="0" smtClean="0"/>
              <a:t>supply?</a:t>
            </a:r>
            <a:endParaRPr lang="en-GB" dirty="0" smtClean="0"/>
          </a:p>
          <a:p>
            <a:r>
              <a:rPr lang="en-GB" dirty="0" smtClean="0"/>
              <a:t>What new </a:t>
            </a:r>
            <a:r>
              <a:rPr lang="en-GB" dirty="0" smtClean="0"/>
              <a:t>programmes and qualifications </a:t>
            </a:r>
            <a:r>
              <a:rPr lang="en-GB" dirty="0" smtClean="0"/>
              <a:t>are needed</a:t>
            </a:r>
            <a:r>
              <a:rPr lang="en-GB" dirty="0" smtClean="0"/>
              <a:t>, and for what level or job </a:t>
            </a:r>
            <a:r>
              <a:rPr lang="en-GB" dirty="0" smtClean="0"/>
              <a:t>category</a:t>
            </a:r>
            <a:r>
              <a:rPr lang="en-GB" dirty="0" smtClean="0"/>
              <a:t>?</a:t>
            </a:r>
            <a:endParaRPr lang="en-GB" dirty="0" smtClean="0"/>
          </a:p>
          <a:p>
            <a:r>
              <a:rPr lang="en-GB" dirty="0" smtClean="0"/>
              <a:t>What are the source </a:t>
            </a:r>
            <a:r>
              <a:rPr lang="en-GB" dirty="0" smtClean="0"/>
              <a:t>of funding for capacity </a:t>
            </a:r>
            <a:r>
              <a:rPr lang="en-GB" dirty="0" smtClean="0"/>
              <a:t>building? </a:t>
            </a:r>
            <a:endParaRPr lang="en-GB" dirty="0" smtClean="0"/>
          </a:p>
          <a:p>
            <a:r>
              <a:rPr lang="en-GB" dirty="0" smtClean="0"/>
              <a:t>What should the role and support of Government for </a:t>
            </a:r>
            <a:r>
              <a:rPr lang="en-GB" dirty="0" smtClean="0"/>
              <a:t>the capacity </a:t>
            </a:r>
            <a:r>
              <a:rPr lang="en-GB" dirty="0" smtClean="0"/>
              <a:t>building</a:t>
            </a:r>
            <a:r>
              <a:rPr lang="en-GB" dirty="0" smtClean="0"/>
              <a:t>?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2963-E45F-4698-AA1A-54E2D4F168ED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3671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Thank You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17646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58688"/>
            <a:ext cx="5040560" cy="400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8CDC-AAFE-4460-8D83-C624CC68555A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4400" b="1" dirty="0" smtClean="0">
              <a:solidFill>
                <a:srgbClr val="0000FF"/>
              </a:solidFill>
            </a:endParaRPr>
          </a:p>
          <a:p>
            <a:r>
              <a:rPr lang="en-US" sz="4400" b="1" dirty="0" smtClean="0">
                <a:solidFill>
                  <a:srgbClr val="0000FF"/>
                </a:solidFill>
              </a:rPr>
              <a:t>Study background and </a:t>
            </a:r>
            <a:r>
              <a:rPr lang="en-US" sz="4400" b="1" dirty="0" smtClean="0">
                <a:solidFill>
                  <a:srgbClr val="0000FF"/>
                </a:solidFill>
              </a:rPr>
              <a:t>objectives</a:t>
            </a:r>
          </a:p>
          <a:p>
            <a:r>
              <a:rPr lang="en-US" sz="4400" b="1" dirty="0" smtClean="0">
                <a:solidFill>
                  <a:srgbClr val="0000FF"/>
                </a:solidFill>
              </a:rPr>
              <a:t>Workshop objectives</a:t>
            </a:r>
            <a:endParaRPr lang="en-US" sz="4400" b="1" dirty="0" smtClean="0">
              <a:solidFill>
                <a:srgbClr val="0000FF"/>
              </a:solidFill>
            </a:endParaRPr>
          </a:p>
          <a:p>
            <a:r>
              <a:rPr lang="en-US" sz="4400" b="1" dirty="0" smtClean="0">
                <a:solidFill>
                  <a:srgbClr val="0000FF"/>
                </a:solidFill>
              </a:rPr>
              <a:t>Water and Sanitation Coverage</a:t>
            </a:r>
          </a:p>
          <a:p>
            <a:r>
              <a:rPr lang="en-US" sz="4400" b="1" dirty="0" smtClean="0">
                <a:solidFill>
                  <a:srgbClr val="0000FF"/>
                </a:solidFill>
              </a:rPr>
              <a:t>Institutional structure and HR in the WASH sector</a:t>
            </a:r>
          </a:p>
          <a:p>
            <a:r>
              <a:rPr lang="en-US" sz="4400" b="1" dirty="0" smtClean="0">
                <a:solidFill>
                  <a:srgbClr val="0000FF"/>
                </a:solidFill>
              </a:rPr>
              <a:t>Assessment Methodology</a:t>
            </a:r>
          </a:p>
          <a:p>
            <a:r>
              <a:rPr lang="en-US" sz="4400" b="1" dirty="0" smtClean="0">
                <a:solidFill>
                  <a:srgbClr val="0000FF"/>
                </a:solidFill>
              </a:rPr>
              <a:t>Capacity building framework</a:t>
            </a: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981-B6FA-472A-BF5F-F0BF63E37A4F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Discussions and </a:t>
            </a:r>
            <a:br>
              <a:rPr lang="en-GB" sz="4400" dirty="0" smtClean="0"/>
            </a:br>
            <a:r>
              <a:rPr lang="en-GB" sz="4400" dirty="0" smtClean="0"/>
              <a:t> Questions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2" cy="2880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2D0-A8FA-43D3-9961-F8CD941C68F1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776864" cy="5328592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0000FF"/>
                </a:solidFill>
              </a:rPr>
              <a:t>The constraints in getting the required number of staff and competence to meet the MDGs and to sustain services are not certain,</a:t>
            </a:r>
          </a:p>
          <a:p>
            <a:r>
              <a:rPr lang="en-GB" sz="3800" b="1" dirty="0" smtClean="0">
                <a:solidFill>
                  <a:srgbClr val="0000FF"/>
                </a:solidFill>
              </a:rPr>
              <a:t>The IWA in collaboration with Cap-Net is supporting WASH Sector Human Resource Capacity Gap Assessment, </a:t>
            </a:r>
          </a:p>
          <a:p>
            <a:endParaRPr lang="en-GB" sz="3600" b="1" dirty="0" smtClean="0">
              <a:solidFill>
                <a:srgbClr val="0000FF"/>
              </a:solidFill>
            </a:endParaRPr>
          </a:p>
          <a:p>
            <a:endParaRPr lang="en-GB" sz="32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E3CD-109E-43B0-95A7-D76EC549B1E7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WASH HR Workshop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877272"/>
          </a:xfrm>
        </p:spPr>
        <p:txBody>
          <a:bodyPr>
            <a:normAutofit lnSpcReduction="10000"/>
          </a:bodyPr>
          <a:lstStyle/>
          <a:p>
            <a:pPr marL="274320" lvl="1" indent="-274320">
              <a:buSzPct val="95000"/>
            </a:pP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present the purpose of the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study  to stakeholders and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seek their inputs and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guidance, </a:t>
            </a:r>
          </a:p>
          <a:p>
            <a:pPr marL="274320" lvl="1" indent="-274320">
              <a:buSzPct val="95000"/>
            </a:pP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discuss the study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methodology and key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partners to review work and make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inputs,</a:t>
            </a:r>
            <a:endParaRPr lang="en-GB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-274320">
              <a:buSzPct val="95000"/>
            </a:pP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plan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follow up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meeting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verification of findings and presentation of final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report</a:t>
            </a:r>
          </a:p>
          <a:p>
            <a:pPr marL="274320" lvl="1" indent="-274320">
              <a:buSzPct val="95000"/>
            </a:pP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plan for Human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Resources Development (HRD) Plan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 capacity building in WASH Sector. </a:t>
            </a:r>
            <a:endParaRPr lang="en-GB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ED4D-2B1A-4E33-926C-A16C452E49BD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6489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dirty="0" smtClean="0">
                <a:solidFill>
                  <a:srgbClr val="0000FF"/>
                </a:solidFill>
              </a:rPr>
              <a:t>The objective of the study is: </a:t>
            </a:r>
          </a:p>
          <a:p>
            <a:r>
              <a:rPr lang="en-GB" sz="3200" b="1" dirty="0" smtClean="0">
                <a:solidFill>
                  <a:srgbClr val="0000FF"/>
                </a:solidFill>
              </a:rPr>
              <a:t>To assess the demand for WASH HRs in Ghana to meet MDGs.</a:t>
            </a:r>
          </a:p>
          <a:p>
            <a:r>
              <a:rPr lang="en-GB" sz="3200" b="1" dirty="0" smtClean="0">
                <a:solidFill>
                  <a:srgbClr val="0000FF"/>
                </a:solidFill>
              </a:rPr>
              <a:t>To assess supply of HRs and the competences (skills and knowledge) being made available to the sector</a:t>
            </a:r>
          </a:p>
          <a:p>
            <a:r>
              <a:rPr lang="en-GB" sz="3200" b="1" dirty="0" smtClean="0">
                <a:solidFill>
                  <a:srgbClr val="0000FF"/>
                </a:solidFill>
              </a:rPr>
              <a:t>To propose capacity development recommendations to meet demand for qualified personnel in the short and medium term,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426B-6502-46C2-BB4A-500DFDD97DC9}" type="datetime1">
              <a:rPr lang="en-GB" smtClean="0"/>
              <a:t>28/06/2012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Coverage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251520" y="1988841"/>
          <a:ext cx="4752528" cy="43390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64396"/>
                <a:gridCol w="1188132"/>
              </a:tblGrid>
              <a:tr h="9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91</a:t>
                      </a:r>
                    </a:p>
                  </a:txBody>
                  <a:tcPr/>
                </a:tc>
              </a:tr>
              <a:tr h="475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80</a:t>
                      </a:r>
                    </a:p>
                  </a:txBody>
                  <a:tcPr/>
                </a:tc>
              </a:tr>
              <a:tr h="790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86</a:t>
                      </a:r>
                    </a:p>
                  </a:txBody>
                  <a:tcPr/>
                </a:tc>
              </a:tr>
              <a:tr h="9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National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85</a:t>
                      </a:r>
                    </a:p>
                  </a:txBody>
                  <a:tcPr/>
                </a:tc>
              </a:tr>
              <a:tr h="9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MDG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98072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Access to improved drinking water  in 2010 (%)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915603" cy="301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53FF-C82C-4CFA-8B9D-6551A24A76BC}" type="datetime1">
              <a:rPr lang="en-GB" smtClean="0"/>
              <a:t>28/06/2012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 Coverage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251520" y="1988841"/>
          <a:ext cx="4752528" cy="43390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64396"/>
                <a:gridCol w="1188132"/>
              </a:tblGrid>
              <a:tr h="9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19</a:t>
                      </a:r>
                    </a:p>
                  </a:txBody>
                  <a:tcPr/>
                </a:tc>
              </a:tr>
              <a:tr h="475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</a:p>
                  </a:txBody>
                  <a:tcPr/>
                </a:tc>
              </a:tr>
              <a:tr h="790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14</a:t>
                      </a:r>
                    </a:p>
                  </a:txBody>
                  <a:tcPr/>
                </a:tc>
              </a:tr>
              <a:tr h="9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National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54</a:t>
                      </a:r>
                    </a:p>
                  </a:txBody>
                  <a:tcPr/>
                </a:tc>
              </a:tr>
              <a:tr h="96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MDG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52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98072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Access to improved sanitation in 2010 (%)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2920"/>
          <a:stretch>
            <a:fillRect/>
          </a:stretch>
        </p:blipFill>
        <p:spPr bwMode="auto">
          <a:xfrm>
            <a:off x="5076056" y="2348880"/>
            <a:ext cx="3635896" cy="252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BB9-6A74-4AA2-995C-21202DB96329}" type="datetime1">
              <a:rPr lang="en-GB" smtClean="0"/>
              <a:t>28/06/2012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capacity in the WASH sector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460432" cy="557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2664296"/>
                <a:gridCol w="2339752"/>
              </a:tblGrid>
              <a:tr h="136130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Sub-Sector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Staff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strength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Additional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demand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931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Urban water</a:t>
                      </a:r>
                    </a:p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(GWCL/GUWCL)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3,162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(2010)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58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Rural water</a:t>
                      </a:r>
                    </a:p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(CWSA)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211 (2012)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Urban/rural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sanitation</a:t>
                      </a:r>
                    </a:p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(MMDAs)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3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2,236 (1999)</a:t>
                      </a:r>
                    </a:p>
                    <a:p>
                      <a:endParaRPr kumimoji="0" lang="en-GB" sz="3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GB" sz="3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2,743 (2009)</a:t>
                      </a:r>
                      <a:endParaRPr kumimoji="0" lang="en-US" sz="3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3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4,077</a:t>
                      </a:r>
                      <a:r>
                        <a:rPr kumimoji="0" lang="en-GB" sz="3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(110</a:t>
                      </a:r>
                      <a:r>
                        <a:rPr kumimoji="0" lang="en-GB" sz="2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MMDAs)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2AA9-65AE-4235-99C4-B3122F43BEDF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Institutional structure and HR in the WASH sector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520" y="814134"/>
          <a:ext cx="8424613" cy="563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065"/>
                <a:gridCol w="2018069"/>
                <a:gridCol w="2357378"/>
                <a:gridCol w="1963101"/>
              </a:tblGrid>
              <a:tr h="76920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Role</a:t>
                      </a:r>
                      <a:endParaRPr lang="en-GB" sz="24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Ministry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Gov’t</a:t>
                      </a:r>
                      <a:r>
                        <a:rPr lang="en-GB" sz="2400" dirty="0" smtClean="0"/>
                        <a:t> Agency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Private sector</a:t>
                      </a:r>
                      <a:endParaRPr lang="en-GB" sz="2400" dirty="0"/>
                    </a:p>
                  </a:txBody>
                  <a:tcPr/>
                </a:tc>
              </a:tr>
              <a:tr h="179480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Policy  and</a:t>
                      </a:r>
                      <a:r>
                        <a:rPr lang="en-GB" sz="2400" baseline="0" dirty="0" smtClean="0"/>
                        <a:t> planning</a:t>
                      </a:r>
                      <a:endParaRPr lang="en-GB" sz="24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MLGRD (LGS, EHSD)  MWRWH (Water Directorate)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87977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Facilitation &amp;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regulation</a:t>
                      </a:r>
                      <a:endParaRPr lang="en-GB" sz="24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WRC</a:t>
                      </a:r>
                      <a:r>
                        <a:rPr lang="en-GB" sz="2400" baseline="0" dirty="0" smtClean="0"/>
                        <a:t>, CWSA, PURC, MMDAs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111106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Service delivery</a:t>
                      </a:r>
                      <a:endParaRPr lang="en-GB" sz="24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MMDAs, GWUL,</a:t>
                      </a:r>
                      <a:r>
                        <a:rPr lang="en-GB" sz="2400" baseline="0" dirty="0" smtClean="0"/>
                        <a:t> GWCL, </a:t>
                      </a:r>
                      <a:r>
                        <a:rPr lang="en-GB" sz="2400" baseline="0" dirty="0" err="1" smtClean="0"/>
                        <a:t>Watsans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Private companies, NGOs, </a:t>
                      </a:r>
                      <a:endParaRPr lang="en-GB" sz="2400" dirty="0"/>
                    </a:p>
                  </a:txBody>
                  <a:tcPr/>
                </a:tc>
              </a:tr>
              <a:tr h="76920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service</a:t>
                      </a:r>
                      <a:r>
                        <a:rPr lang="en-GB" sz="2400" baseline="0" dirty="0" smtClean="0"/>
                        <a:t> demand</a:t>
                      </a:r>
                      <a:endParaRPr lang="en-GB" sz="24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Rural</a:t>
                      </a:r>
                      <a:r>
                        <a:rPr lang="en-GB" sz="2400" baseline="0" dirty="0" smtClean="0"/>
                        <a:t> and urban towns</a:t>
                      </a:r>
                      <a:endParaRPr lang="en-GB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C574-72D4-454D-BCC9-AE06AE5C2ED2}" type="datetime1">
              <a:rPr lang="en-GB" smtClean="0"/>
              <a:t>28/06/2012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78-9C00-4F36-82E0-EF6FAD6C1B1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6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Theme36</Template>
  <TotalTime>738</TotalTime>
  <Words>974</Words>
  <Application>Microsoft Office PowerPoint</Application>
  <PresentationFormat>On-screen Show (4:3)</PresentationFormat>
  <Paragraphs>217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Theme36</vt:lpstr>
      <vt:lpstr>Slide 1</vt:lpstr>
      <vt:lpstr>Presentation outline</vt:lpstr>
      <vt:lpstr>Background</vt:lpstr>
      <vt:lpstr>WASH HR Workshop Objectives</vt:lpstr>
      <vt:lpstr>Study Objectives</vt:lpstr>
      <vt:lpstr>Water Coverage</vt:lpstr>
      <vt:lpstr>Sanitation Coverage</vt:lpstr>
      <vt:lpstr>HR capacity in the WASH sector</vt:lpstr>
      <vt:lpstr>Institutional structure and HR in the WASH sector</vt:lpstr>
      <vt:lpstr>Study Methodology</vt:lpstr>
      <vt:lpstr>Task 1 Service Coverage</vt:lpstr>
      <vt:lpstr>Task 2 Existing HR capacity and competencies </vt:lpstr>
      <vt:lpstr>Task 3: HR Demand</vt:lpstr>
      <vt:lpstr>Task 4 Estimate HR supply</vt:lpstr>
      <vt:lpstr>Task 5: Assessing shortage and capacity gaps</vt:lpstr>
      <vt:lpstr>Task 6: HR Development Plan </vt:lpstr>
      <vt:lpstr>Capacity building framework (Discussions)</vt:lpstr>
      <vt:lpstr>Capacity building framework (Discussions)</vt:lpstr>
      <vt:lpstr>Thank You</vt:lpstr>
      <vt:lpstr>Discussions and   Questions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Oduro</dc:creator>
  <cp:lastModifiedBy>Oduro</cp:lastModifiedBy>
  <cp:revision>41</cp:revision>
  <dcterms:created xsi:type="dcterms:W3CDTF">2012-06-03T16:59:27Z</dcterms:created>
  <dcterms:modified xsi:type="dcterms:W3CDTF">2012-06-28T13:00:56Z</dcterms:modified>
</cp:coreProperties>
</file>