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300" r:id="rId3"/>
    <p:sldId id="261" r:id="rId4"/>
    <p:sldId id="276" r:id="rId5"/>
    <p:sldId id="278" r:id="rId6"/>
    <p:sldId id="283" r:id="rId7"/>
    <p:sldId id="275" r:id="rId8"/>
    <p:sldId id="274" r:id="rId9"/>
    <p:sldId id="301" r:id="rId10"/>
    <p:sldId id="279" r:id="rId11"/>
    <p:sldId id="273" r:id="rId12"/>
    <p:sldId id="271" r:id="rId13"/>
    <p:sldId id="270" r:id="rId14"/>
    <p:sldId id="269" r:id="rId15"/>
    <p:sldId id="268" r:id="rId16"/>
    <p:sldId id="267" r:id="rId17"/>
    <p:sldId id="309" r:id="rId18"/>
    <p:sldId id="266" r:id="rId19"/>
    <p:sldId id="265" r:id="rId20"/>
    <p:sldId id="297" r:id="rId21"/>
    <p:sldId id="298" r:id="rId22"/>
    <p:sldId id="302" r:id="rId23"/>
    <p:sldId id="303" r:id="rId24"/>
    <p:sldId id="304" r:id="rId25"/>
    <p:sldId id="305" r:id="rId26"/>
    <p:sldId id="306" r:id="rId27"/>
    <p:sldId id="307" r:id="rId28"/>
    <p:sldId id="308" r:id="rId29"/>
    <p:sldId id="263" r:id="rId30"/>
    <p:sldId id="262" r:id="rId31"/>
    <p:sldId id="285" r:id="rId32"/>
    <p:sldId id="286" r:id="rId33"/>
    <p:sldId id="287"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4A7DD234-DA13-49C9-B213-35A855A242BA}" type="datetimeFigureOut">
              <a:rPr lang="en-GB" smtClean="0"/>
              <a:pPr/>
              <a:t>14/08/2013</a:t>
            </a:fld>
            <a:endParaRPr lang="en-GB"/>
          </a:p>
        </p:txBody>
      </p:sp>
      <p:sp>
        <p:nvSpPr>
          <p:cNvPr id="20" name="Footer Placeholder 19"/>
          <p:cNvSpPr>
            <a:spLocks noGrp="1"/>
          </p:cNvSpPr>
          <p:nvPr>
            <p:ph type="ftr" sz="quarter" idx="11"/>
          </p:nvPr>
        </p:nvSpPr>
        <p:spPr/>
        <p:txBody>
          <a:bodyPr/>
          <a:lstStyle>
            <a:extLst/>
          </a:lstStyle>
          <a:p>
            <a:endParaRPr lang="en-GB"/>
          </a:p>
        </p:txBody>
      </p:sp>
      <p:sp>
        <p:nvSpPr>
          <p:cNvPr id="10" name="Slide Number Placeholder 9"/>
          <p:cNvSpPr>
            <a:spLocks noGrp="1"/>
          </p:cNvSpPr>
          <p:nvPr>
            <p:ph type="sldNum" sz="quarter" idx="12"/>
          </p:nvPr>
        </p:nvSpPr>
        <p:spPr/>
        <p:txBody>
          <a:bodyPr/>
          <a:lstStyle>
            <a:extLst/>
          </a:lstStyle>
          <a:p>
            <a:fld id="{5A441B1E-8FD0-46FE-9ED4-CD92DCE7A194}" type="slidenum">
              <a:rPr lang="en-GB" smtClean="0"/>
              <a:pPr/>
              <a:t>‹#›</a:t>
            </a:fld>
            <a:endParaRPr lang="en-GB"/>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A7DD234-DA13-49C9-B213-35A855A242BA}" type="datetimeFigureOut">
              <a:rPr lang="en-GB" smtClean="0"/>
              <a:pPr/>
              <a:t>14/08/2013</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5A441B1E-8FD0-46FE-9ED4-CD92DCE7A194}"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A7DD234-DA13-49C9-B213-35A855A242BA}" type="datetimeFigureOut">
              <a:rPr lang="en-GB" smtClean="0"/>
              <a:pPr/>
              <a:t>14/08/2013</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5A441B1E-8FD0-46FE-9ED4-CD92DCE7A194}"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A7DD234-DA13-49C9-B213-35A855A242BA}" type="datetimeFigureOut">
              <a:rPr lang="en-GB" smtClean="0"/>
              <a:pPr/>
              <a:t>14/08/2013</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5A441B1E-8FD0-46FE-9ED4-CD92DCE7A194}"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A7DD234-DA13-49C9-B213-35A855A242BA}" type="datetimeFigureOut">
              <a:rPr lang="en-GB" smtClean="0"/>
              <a:pPr/>
              <a:t>14/08/2013</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5A441B1E-8FD0-46FE-9ED4-CD92DCE7A194}" type="slidenum">
              <a:rPr lang="en-GB" smtClean="0"/>
              <a:pPr/>
              <a:t>‹#›</a:t>
            </a:fld>
            <a:endParaRPr lang="en-GB"/>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A7DD234-DA13-49C9-B213-35A855A242BA}" type="datetimeFigureOut">
              <a:rPr lang="en-GB" smtClean="0"/>
              <a:pPr/>
              <a:t>14/08/2013</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5A441B1E-8FD0-46FE-9ED4-CD92DCE7A194}"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A7DD234-DA13-49C9-B213-35A855A242BA}" type="datetimeFigureOut">
              <a:rPr lang="en-GB" smtClean="0"/>
              <a:pPr/>
              <a:t>14/08/2013</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5A441B1E-8FD0-46FE-9ED4-CD92DCE7A194}"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4A7DD234-DA13-49C9-B213-35A855A242BA}" type="datetimeFigureOut">
              <a:rPr lang="en-GB" smtClean="0"/>
              <a:pPr/>
              <a:t>14/08/2013</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5A441B1E-8FD0-46FE-9ED4-CD92DCE7A194}"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4A7DD234-DA13-49C9-B213-35A855A242BA}" type="datetimeFigureOut">
              <a:rPr lang="en-GB" smtClean="0"/>
              <a:pPr/>
              <a:t>14/08/2013</a:t>
            </a:fld>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5A441B1E-8FD0-46FE-9ED4-CD92DCE7A194}" type="slidenum">
              <a:rPr lang="en-GB" smtClean="0"/>
              <a:pPr/>
              <a:t>‹#›</a:t>
            </a:fld>
            <a:endParaRPr lang="en-GB"/>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A7DD234-DA13-49C9-B213-35A855A242BA}" type="datetimeFigureOut">
              <a:rPr lang="en-GB" smtClean="0"/>
              <a:pPr/>
              <a:t>14/08/2013</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5A441B1E-8FD0-46FE-9ED4-CD92DCE7A194}"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4A7DD234-DA13-49C9-B213-35A855A242BA}" type="datetimeFigureOut">
              <a:rPr lang="en-GB" smtClean="0"/>
              <a:pPr/>
              <a:t>14/08/2013</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5A441B1E-8FD0-46FE-9ED4-CD92DCE7A194}" type="slidenum">
              <a:rPr lang="en-GB" smtClean="0"/>
              <a:pPr/>
              <a:t>‹#›</a:t>
            </a:fld>
            <a:endParaRPr lang="en-GB"/>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A7DD234-DA13-49C9-B213-35A855A242BA}" type="datetimeFigureOut">
              <a:rPr lang="en-GB" smtClean="0"/>
              <a:pPr/>
              <a:t>14/08/2013</a:t>
            </a:fld>
            <a:endParaRPr lang="en-GB"/>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GB"/>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A441B1E-8FD0-46FE-9ED4-CD92DCE7A194}" type="slidenum">
              <a:rPr lang="en-GB" smtClean="0"/>
              <a:pPr/>
              <a:t>‹#›</a:t>
            </a:fld>
            <a:endParaRPr lang="en-GB"/>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7624" y="836713"/>
            <a:ext cx="7776864" cy="936104"/>
          </a:xfrm>
        </p:spPr>
        <p:txBody>
          <a:bodyPr>
            <a:normAutofit fontScale="90000"/>
          </a:bodyPr>
          <a:lstStyle/>
          <a:p>
            <a:r>
              <a:rPr lang="en-US" sz="4400" dirty="0" smtClean="0"/>
              <a:t/>
            </a:r>
            <a:br>
              <a:rPr lang="en-US" sz="4400" dirty="0" smtClean="0"/>
            </a:br>
            <a:r>
              <a:rPr lang="en-US" sz="4400" dirty="0" smtClean="0"/>
              <a:t/>
            </a:r>
            <a:br>
              <a:rPr lang="en-US" sz="4400" dirty="0" smtClean="0"/>
            </a:br>
            <a:r>
              <a:rPr lang="en-US" sz="4400" dirty="0" smtClean="0"/>
              <a:t>   </a:t>
            </a:r>
            <a:r>
              <a:rPr lang="en-US" sz="3600" dirty="0" smtClean="0">
                <a:latin typeface="Times New Roman" pitchFamily="18" charset="0"/>
                <a:cs typeface="Times New Roman" pitchFamily="18" charset="0"/>
              </a:rPr>
              <a:t> </a:t>
            </a:r>
            <a:r>
              <a:rPr lang="en-US" sz="3600" dirty="0" smtClean="0">
                <a:cs typeface="Times New Roman" pitchFamily="18" charset="0"/>
              </a:rPr>
              <a:t>MOLE CONFERENCE</a:t>
            </a:r>
            <a:endParaRPr lang="en-GB" sz="3600" dirty="0">
              <a:cs typeface="Times New Roman" pitchFamily="18" charset="0"/>
            </a:endParaRPr>
          </a:p>
        </p:txBody>
      </p:sp>
      <p:sp>
        <p:nvSpPr>
          <p:cNvPr id="3" name="Subtitle 2"/>
          <p:cNvSpPr>
            <a:spLocks noGrp="1"/>
          </p:cNvSpPr>
          <p:nvPr>
            <p:ph type="subTitle" idx="1"/>
          </p:nvPr>
        </p:nvSpPr>
        <p:spPr>
          <a:xfrm>
            <a:off x="1043608" y="1988840"/>
            <a:ext cx="7704856" cy="4104456"/>
          </a:xfrm>
        </p:spPr>
        <p:txBody>
          <a:bodyPr>
            <a:normAutofit fontScale="77500" lnSpcReduction="20000"/>
          </a:bodyPr>
          <a:lstStyle/>
          <a:p>
            <a:pPr>
              <a:defRPr/>
            </a:pPr>
            <a:endParaRPr lang="en-US" dirty="0" smtClean="0"/>
          </a:p>
          <a:p>
            <a:pPr>
              <a:defRPr/>
            </a:pPr>
            <a:r>
              <a:rPr lang="en-GB" sz="2800" b="1" dirty="0" smtClean="0">
                <a:latin typeface="+mj-lt"/>
              </a:rPr>
              <a:t>BUILDING PRIVATE PARTNERSHIP FOR SCALING-UP SUSTAINABLE SANITATION DELIVERY</a:t>
            </a:r>
            <a:endParaRPr lang="en-GB" sz="2800" dirty="0" smtClean="0">
              <a:latin typeface="+mj-lt"/>
            </a:endParaRPr>
          </a:p>
          <a:p>
            <a:pPr>
              <a:defRPr/>
            </a:pPr>
            <a:endParaRPr lang="en-US" sz="2800" dirty="0" smtClean="0">
              <a:latin typeface="+mj-lt"/>
              <a:cs typeface="Times New Roman" pitchFamily="18" charset="0"/>
            </a:endParaRPr>
          </a:p>
          <a:p>
            <a:pPr algn="ctr">
              <a:defRPr/>
            </a:pPr>
            <a:endParaRPr lang="en-US" sz="2800" b="1" dirty="0" smtClean="0">
              <a:latin typeface="+mj-lt"/>
              <a:cs typeface="Times New Roman" pitchFamily="18" charset="0"/>
            </a:endParaRPr>
          </a:p>
          <a:p>
            <a:pPr>
              <a:defRPr/>
            </a:pPr>
            <a:endParaRPr lang="en-US" sz="2800" dirty="0" smtClean="0">
              <a:latin typeface="+mj-lt"/>
              <a:cs typeface="Times New Roman" pitchFamily="18" charset="0"/>
            </a:endParaRPr>
          </a:p>
          <a:p>
            <a:pPr>
              <a:defRPr/>
            </a:pPr>
            <a:endParaRPr lang="en-US" sz="2800" dirty="0" smtClean="0">
              <a:latin typeface="+mj-lt"/>
              <a:cs typeface="Times New Roman" pitchFamily="18" charset="0"/>
            </a:endParaRPr>
          </a:p>
          <a:p>
            <a:pPr>
              <a:defRPr/>
            </a:pPr>
            <a:endParaRPr lang="en-US" sz="2800" dirty="0" smtClean="0">
              <a:latin typeface="+mj-lt"/>
              <a:cs typeface="Times New Roman" pitchFamily="18" charset="0"/>
            </a:endParaRPr>
          </a:p>
          <a:p>
            <a:pPr>
              <a:defRPr/>
            </a:pPr>
            <a:r>
              <a:rPr lang="en-US" sz="2800" i="1" dirty="0" smtClean="0">
                <a:latin typeface="+mj-lt"/>
                <a:cs typeface="Times New Roman" pitchFamily="18" charset="0"/>
              </a:rPr>
              <a:t>PRESENTATION BY</a:t>
            </a:r>
            <a:r>
              <a:rPr lang="en-US" sz="2800" dirty="0" smtClean="0">
                <a:latin typeface="+mj-lt"/>
                <a:cs typeface="Times New Roman" pitchFamily="18" charset="0"/>
              </a:rPr>
              <a:t>:</a:t>
            </a:r>
          </a:p>
          <a:p>
            <a:pPr>
              <a:defRPr/>
            </a:pPr>
            <a:r>
              <a:rPr lang="en-US" sz="2800" b="1" dirty="0" smtClean="0">
                <a:latin typeface="+mj-lt"/>
                <a:cs typeface="Times New Roman" pitchFamily="18" charset="0"/>
              </a:rPr>
              <a:t>AMA  A.  OFORI – ANTWI </a:t>
            </a:r>
          </a:p>
          <a:p>
            <a:pPr>
              <a:defRPr/>
            </a:pPr>
            <a:r>
              <a:rPr lang="en-US" sz="2800" smtClean="0">
                <a:latin typeface="+mj-lt"/>
                <a:cs typeface="Times New Roman" pitchFamily="18" charset="0"/>
              </a:rPr>
              <a:t>Executive Secretary.  ESPA</a:t>
            </a:r>
            <a:endParaRPr lang="en-US" sz="2800" dirty="0" smtClean="0">
              <a:latin typeface="+mj-lt"/>
              <a:cs typeface="Times New Roman" pitchFamily="18" charset="0"/>
            </a:endParaRPr>
          </a:p>
          <a:p>
            <a:pPr>
              <a:defRPr/>
            </a:pPr>
            <a:endParaRPr lang="en-US" sz="2800" dirty="0" smtClean="0">
              <a:latin typeface="Times New Roman" pitchFamily="18" charset="0"/>
              <a:cs typeface="Times New Roman" pitchFamily="18" charset="0"/>
            </a:endParaRPr>
          </a:p>
          <a:p>
            <a:pPr>
              <a:defRPr/>
            </a:pPr>
            <a:endParaRPr lang="en-US" sz="2800" i="1" dirty="0" smtClean="0">
              <a:latin typeface="Times New Roman" pitchFamily="18" charset="0"/>
              <a:cs typeface="Times New Roman" pitchFamily="18" charset="0"/>
            </a:endParaRPr>
          </a:p>
          <a:p>
            <a:endParaRPr lang="en-GB"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THE PRIVATE PARTNERSHIP</a:t>
            </a:r>
            <a:endParaRPr lang="en-GB" dirty="0"/>
          </a:p>
        </p:txBody>
      </p:sp>
      <p:sp>
        <p:nvSpPr>
          <p:cNvPr id="3" name="Content Placeholder 2"/>
          <p:cNvSpPr>
            <a:spLocks noGrp="1"/>
          </p:cNvSpPr>
          <p:nvPr>
            <p:ph idx="1"/>
          </p:nvPr>
        </p:nvSpPr>
        <p:spPr/>
        <p:txBody>
          <a:bodyPr>
            <a:normAutofit/>
          </a:bodyPr>
          <a:lstStyle/>
          <a:p>
            <a:pPr>
              <a:lnSpc>
                <a:spcPct val="80000"/>
              </a:lnSpc>
              <a:buNone/>
              <a:defRPr/>
            </a:pPr>
            <a:endParaRPr lang="en-US" sz="3400" dirty="0" smtClean="0"/>
          </a:p>
          <a:p>
            <a:r>
              <a:rPr lang="en-GB" b="1" dirty="0" smtClean="0"/>
              <a:t>Challenges That Members’ Providing The Services Face</a:t>
            </a:r>
          </a:p>
          <a:p>
            <a:endParaRPr lang="en-GB" b="1" dirty="0" smtClean="0"/>
          </a:p>
          <a:p>
            <a:r>
              <a:rPr lang="en-GB" dirty="0" smtClean="0"/>
              <a:t>The concept of the Ghanaian paying for sanitation and even subscribing to the service was difficult</a:t>
            </a:r>
          </a:p>
          <a:p>
            <a:r>
              <a:rPr lang="en-GB" dirty="0" smtClean="0"/>
              <a:t> Private Partner introduced modernised equipments</a:t>
            </a:r>
          </a:p>
          <a:p>
            <a:pPr>
              <a:buNone/>
            </a:pPr>
            <a:endParaRPr lang="en-GB" dirty="0" smtClean="0"/>
          </a:p>
          <a:p>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r>
              <a:rPr lang="en-GB" dirty="0" smtClean="0"/>
              <a:t>P.P. </a:t>
            </a:r>
            <a:endParaRPr lang="en-GB" dirty="0"/>
          </a:p>
        </p:txBody>
      </p:sp>
      <p:sp>
        <p:nvSpPr>
          <p:cNvPr id="3" name="Content Placeholder 2"/>
          <p:cNvSpPr>
            <a:spLocks noGrp="1"/>
          </p:cNvSpPr>
          <p:nvPr>
            <p:ph idx="1"/>
          </p:nvPr>
        </p:nvSpPr>
        <p:spPr/>
        <p:txBody>
          <a:bodyPr>
            <a:normAutofit/>
          </a:bodyPr>
          <a:lstStyle/>
          <a:p>
            <a:pPr>
              <a:lnSpc>
                <a:spcPct val="90000"/>
              </a:lnSpc>
              <a:buClr>
                <a:schemeClr val="tx2"/>
              </a:buClr>
              <a:buNone/>
              <a:defRPr/>
            </a:pPr>
            <a:endParaRPr lang="en-US" sz="2400" b="1" i="1" dirty="0" smtClean="0">
              <a:solidFill>
                <a:srgbClr val="DC002A"/>
              </a:solidFill>
            </a:endParaRPr>
          </a:p>
          <a:p>
            <a:r>
              <a:rPr lang="en-GB" dirty="0" smtClean="0"/>
              <a:t>Introduction of equipment means large scale financial Capital Injection.</a:t>
            </a:r>
          </a:p>
          <a:p>
            <a:pPr>
              <a:buNone/>
            </a:pPr>
            <a:endParaRPr lang="en-GB" dirty="0" smtClean="0"/>
          </a:p>
          <a:p>
            <a:r>
              <a:rPr lang="en-GB" dirty="0" smtClean="0"/>
              <a:t>Lack of Banks to invest in that sector as they considered it high risk factor</a:t>
            </a:r>
          </a:p>
          <a:p>
            <a:endParaRPr lang="en-GB" dirty="0" smtClean="0"/>
          </a:p>
          <a:p>
            <a:r>
              <a:rPr lang="en-GB" dirty="0" smtClean="0"/>
              <a:t>Those that gave the loans, did so with high commercial interest charges.</a:t>
            </a:r>
          </a:p>
          <a:p>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r>
              <a:rPr lang="en-GB" b="1" dirty="0" smtClean="0"/>
              <a:t>Lack of Local Government Support</a:t>
            </a:r>
            <a:r>
              <a:rPr lang="en-GB" dirty="0" smtClean="0"/>
              <a:t/>
            </a:r>
            <a:br>
              <a:rPr lang="en-GB" dirty="0" smtClean="0"/>
            </a:br>
            <a:endParaRPr lang="en-GB" dirty="0"/>
          </a:p>
        </p:txBody>
      </p:sp>
      <p:sp>
        <p:nvSpPr>
          <p:cNvPr id="3" name="Content Placeholder 2"/>
          <p:cNvSpPr>
            <a:spLocks noGrp="1"/>
          </p:cNvSpPr>
          <p:nvPr>
            <p:ph idx="1"/>
          </p:nvPr>
        </p:nvSpPr>
        <p:spPr/>
        <p:txBody>
          <a:bodyPr>
            <a:normAutofit/>
          </a:bodyPr>
          <a:lstStyle/>
          <a:p>
            <a:pPr>
              <a:lnSpc>
                <a:spcPct val="80000"/>
              </a:lnSpc>
              <a:defRPr/>
            </a:pPr>
            <a:endParaRPr lang="en-GB" b="1" dirty="0" smtClean="0"/>
          </a:p>
          <a:p>
            <a:pPr>
              <a:lnSpc>
                <a:spcPct val="80000"/>
              </a:lnSpc>
              <a:defRPr/>
            </a:pPr>
            <a:r>
              <a:rPr lang="en-GB" dirty="0" smtClean="0"/>
              <a:t> </a:t>
            </a:r>
            <a:r>
              <a:rPr lang="en-GB" sz="2800" dirty="0" smtClean="0"/>
              <a:t> Procurement of equipment are capital intensive. Government do charge exorbitant taxes on newly imported machinery(Refuse Trucks). When contractors resort to importing second hand machines it also attract Penalty of over 50% cost  in addition to the taxes.</a:t>
            </a:r>
          </a:p>
          <a:p>
            <a:pPr>
              <a:lnSpc>
                <a:spcPct val="80000"/>
              </a:lnSpc>
              <a:buNone/>
              <a:defRPr/>
            </a:pPr>
            <a:endParaRPr lang="en-GB" sz="2800" dirty="0" smtClean="0"/>
          </a:p>
          <a:p>
            <a:pPr>
              <a:lnSpc>
                <a:spcPct val="80000"/>
              </a:lnSpc>
              <a:defRPr/>
            </a:pPr>
            <a:r>
              <a:rPr lang="en-GB" sz="2800" dirty="0" smtClean="0"/>
              <a:t>The contractors also found it impossible recover the cost for services rendered to communities, especially the poor and the vulnerable  who are in the majority of resident</a:t>
            </a:r>
          </a:p>
          <a:p>
            <a:pPr>
              <a:lnSpc>
                <a:spcPct val="80000"/>
              </a:lnSpc>
              <a:buNone/>
              <a:defRPr/>
            </a:pPr>
            <a:endParaRPr lang="en-GB" dirty="0" smtClean="0"/>
          </a:p>
          <a:p>
            <a:pPr>
              <a:lnSpc>
                <a:spcPct val="80000"/>
              </a:lnSpc>
              <a:buNone/>
              <a:defRPr/>
            </a:pPr>
            <a:endParaRPr lang="en-GB" dirty="0" smtClean="0"/>
          </a:p>
          <a:p>
            <a:pPr>
              <a:lnSpc>
                <a:spcPct val="80000"/>
              </a:lnSpc>
              <a:buNone/>
              <a:defRPr/>
            </a:pPr>
            <a:endParaRPr lang="en-US" dirty="0" smtClean="0"/>
          </a:p>
          <a:p>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pPr>
              <a:buNone/>
            </a:pPr>
            <a:endParaRPr lang="en-US" dirty="0" smtClean="0"/>
          </a:p>
          <a:p>
            <a:r>
              <a:rPr lang="en-GB" dirty="0" smtClean="0"/>
              <a:t>One major problem for waste contractors is “supply of bins”. The government has not been able to meet the demand.</a:t>
            </a:r>
          </a:p>
          <a:p>
            <a:r>
              <a:rPr lang="en-GB" dirty="0" smtClean="0"/>
              <a:t>Local Government in arrears of payment to contractors for services that has been provided.</a:t>
            </a:r>
          </a:p>
          <a:p>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a:bodyPr>
          <a:lstStyle/>
          <a:p>
            <a:pPr>
              <a:lnSpc>
                <a:spcPct val="90000"/>
              </a:lnSpc>
              <a:defRPr/>
            </a:pPr>
            <a:r>
              <a:rPr lang="en-GB" dirty="0" smtClean="0"/>
              <a:t>Lack of adequate incentives for member companies in operations of Landfills, Compost  Plant and Recycling Plants</a:t>
            </a:r>
          </a:p>
          <a:p>
            <a:pPr>
              <a:lnSpc>
                <a:spcPct val="90000"/>
              </a:lnSpc>
              <a:defRPr/>
            </a:pPr>
            <a:endParaRPr lang="en-GB" dirty="0" smtClean="0"/>
          </a:p>
          <a:p>
            <a:pPr>
              <a:lnSpc>
                <a:spcPct val="90000"/>
              </a:lnSpc>
              <a:defRPr/>
            </a:pPr>
            <a:r>
              <a:rPr lang="en-GB" dirty="0" smtClean="0"/>
              <a:t>Construction of landfill sites is also capital intensive. The Private Investor that invest in such projects are not able to recover cost simply because this is an entirely new area of waste management in Ghana.  </a:t>
            </a:r>
          </a:p>
          <a:p>
            <a:pPr>
              <a:lnSpc>
                <a:spcPct val="90000"/>
              </a:lnSpc>
              <a:defRPr/>
            </a:pPr>
            <a:endParaRPr lang="en-GB" dirty="0" smtClean="0"/>
          </a:p>
          <a:p>
            <a:pPr>
              <a:lnSpc>
                <a:spcPct val="90000"/>
              </a:lnSpc>
              <a:buNone/>
              <a:defRPr/>
            </a:pPr>
            <a:endParaRPr lang="en-GB" dirty="0" smtClean="0"/>
          </a:p>
          <a:p>
            <a:pPr>
              <a:lnSpc>
                <a:spcPct val="90000"/>
              </a:lnSpc>
              <a:buNone/>
              <a:defRPr/>
            </a:pPr>
            <a:endParaRPr lang="en-US" dirty="0" smtClean="0"/>
          </a:p>
          <a:p>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a:bodyPr>
          <a:lstStyle/>
          <a:p>
            <a:endParaRPr lang="en-US" dirty="0" smtClean="0"/>
          </a:p>
          <a:p>
            <a:r>
              <a:rPr lang="en-GB" dirty="0" smtClean="0"/>
              <a:t>Compost produced in Ghana is also not being patronized to enable investor recoup it money . This is because of Government importation of chemical fertilizer into the country.</a:t>
            </a:r>
          </a:p>
          <a:p>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r>
              <a:rPr lang="en-GB" sz="3600" b="1" dirty="0" smtClean="0"/>
              <a:t>Legislation and Enforcement by MMDA’s</a:t>
            </a:r>
            <a:r>
              <a:rPr lang="en-GB" sz="3600" dirty="0" smtClean="0"/>
              <a:t/>
            </a:r>
            <a:br>
              <a:rPr lang="en-GB" sz="3600" dirty="0" smtClean="0"/>
            </a:br>
            <a:endParaRPr lang="en-GB" sz="3600" dirty="0">
              <a:latin typeface="Gill Sans MT" pitchFamily="34" charset="0"/>
            </a:endParaRPr>
          </a:p>
        </p:txBody>
      </p:sp>
      <p:sp>
        <p:nvSpPr>
          <p:cNvPr id="3" name="Content Placeholder 2"/>
          <p:cNvSpPr>
            <a:spLocks noGrp="1"/>
          </p:cNvSpPr>
          <p:nvPr>
            <p:ph idx="1"/>
          </p:nvPr>
        </p:nvSpPr>
        <p:spPr/>
        <p:txBody>
          <a:bodyPr>
            <a:normAutofit/>
          </a:bodyPr>
          <a:lstStyle/>
          <a:p>
            <a:pPr>
              <a:lnSpc>
                <a:spcPct val="90000"/>
              </a:lnSpc>
              <a:buClr>
                <a:srgbClr val="990000"/>
              </a:buClr>
              <a:buNone/>
            </a:pPr>
            <a:endParaRPr lang="en-US" sz="2400" dirty="0" smtClean="0">
              <a:latin typeface="Gill Sans MT" pitchFamily="34" charset="0"/>
            </a:endParaRPr>
          </a:p>
          <a:p>
            <a:r>
              <a:rPr lang="en-GB" dirty="0" err="1" smtClean="0"/>
              <a:t>Metrolopolitan</a:t>
            </a:r>
            <a:r>
              <a:rPr lang="en-GB" dirty="0" smtClean="0"/>
              <a:t> Municipal and District Assemblies also fail by being weak in the enforcement of  bye laws on participation and compliance. </a:t>
            </a:r>
          </a:p>
          <a:p>
            <a:pPr>
              <a:buNone/>
            </a:pPr>
            <a:endParaRPr lang="en-GB" dirty="0" smtClean="0"/>
          </a:p>
          <a:p>
            <a:r>
              <a:rPr lang="en-GB" dirty="0" smtClean="0"/>
              <a:t>Assemblies are weak in putting up relevant legislation on the delivery of services. </a:t>
            </a:r>
          </a:p>
          <a:p>
            <a:pPr>
              <a:buNone/>
            </a:pPr>
            <a:endParaRPr lang="en-GB" dirty="0" smtClean="0"/>
          </a:p>
          <a:p>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r>
              <a:rPr lang="en-GB" dirty="0" smtClean="0"/>
              <a:t>Meanwhile the waste companies need bye laws to regulate the behaviour of residents</a:t>
            </a:r>
          </a:p>
          <a:p>
            <a:pPr>
              <a:buNone/>
            </a:pPr>
            <a:endParaRPr lang="en-GB" dirty="0" smtClean="0"/>
          </a:p>
          <a:p>
            <a:r>
              <a:rPr lang="en-GB" dirty="0" smtClean="0"/>
              <a:t>There are instances where residents refuse  to register for collection, others throw away waste into open spaces and drains etc</a:t>
            </a:r>
          </a:p>
          <a:p>
            <a:endParaRPr lang="en-GB" dirty="0" smtClean="0"/>
          </a:p>
          <a:p>
            <a:r>
              <a:rPr lang="en-GB" dirty="0" smtClean="0"/>
              <a:t>Other residents who fail to pay for services rendered, thereby depriving waste companies needed revenue to operate.</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ea typeface="Dotum" pitchFamily="34" charset="-127"/>
              </a:rPr>
              <a:t>Political  leadership</a:t>
            </a:r>
            <a:endParaRPr lang="en-GB" b="1" dirty="0">
              <a:ea typeface="Dotum" pitchFamily="34" charset="-127"/>
            </a:endParaRPr>
          </a:p>
        </p:txBody>
      </p:sp>
      <p:sp>
        <p:nvSpPr>
          <p:cNvPr id="3" name="Content Placeholder 2"/>
          <p:cNvSpPr>
            <a:spLocks noGrp="1"/>
          </p:cNvSpPr>
          <p:nvPr>
            <p:ph idx="1"/>
          </p:nvPr>
        </p:nvSpPr>
        <p:spPr/>
        <p:txBody>
          <a:bodyPr>
            <a:normAutofit/>
          </a:bodyPr>
          <a:lstStyle/>
          <a:p>
            <a:pPr>
              <a:lnSpc>
                <a:spcPct val="80000"/>
              </a:lnSpc>
              <a:buClr>
                <a:srgbClr val="990000"/>
              </a:buClr>
              <a:buNone/>
            </a:pPr>
            <a:endParaRPr lang="en-US" sz="2400" dirty="0" smtClean="0">
              <a:latin typeface="Gill Sans MT" pitchFamily="34" charset="0"/>
            </a:endParaRPr>
          </a:p>
          <a:p>
            <a:r>
              <a:rPr lang="en-GB" dirty="0" smtClean="0"/>
              <a:t>Poor Institutional Memory Due to Rampant Reshuffle of Minister and Institutional Heads.</a:t>
            </a:r>
          </a:p>
          <a:p>
            <a:endParaRPr lang="en-GB" dirty="0" smtClean="0"/>
          </a:p>
          <a:p>
            <a:r>
              <a:rPr lang="en-GB" dirty="0" smtClean="0"/>
              <a:t>Clear Policies Required</a:t>
            </a:r>
          </a:p>
          <a:p>
            <a:endParaRPr lang="en-GB" dirty="0" smtClean="0"/>
          </a:p>
          <a:p>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Insufficient Public Education on Waste Management </a:t>
            </a:r>
            <a:endParaRPr lang="en-GB" dirty="0"/>
          </a:p>
        </p:txBody>
      </p:sp>
      <p:sp>
        <p:nvSpPr>
          <p:cNvPr id="3" name="Content Placeholder 2"/>
          <p:cNvSpPr>
            <a:spLocks noGrp="1"/>
          </p:cNvSpPr>
          <p:nvPr>
            <p:ph idx="1"/>
          </p:nvPr>
        </p:nvSpPr>
        <p:spPr/>
        <p:txBody>
          <a:bodyPr>
            <a:normAutofit/>
          </a:bodyPr>
          <a:lstStyle/>
          <a:p>
            <a:pPr>
              <a:buClr>
                <a:srgbClr val="990000"/>
              </a:buClr>
              <a:buNone/>
            </a:pPr>
            <a:endParaRPr lang="en-US" sz="2400" dirty="0" smtClean="0">
              <a:latin typeface="Gill Sans MT" pitchFamily="34" charset="0"/>
            </a:endParaRPr>
          </a:p>
          <a:p>
            <a:r>
              <a:rPr lang="en-GB" dirty="0" smtClean="0"/>
              <a:t>Poor public education by the various assemblies have contributed to lack of cooperation from the general public</a:t>
            </a:r>
          </a:p>
          <a:p>
            <a:pPr>
              <a:buNone/>
            </a:pPr>
            <a:endParaRPr lang="en-GB" dirty="0" smtClean="0"/>
          </a:p>
          <a:p>
            <a:r>
              <a:rPr lang="en-GB" dirty="0" smtClean="0"/>
              <a:t>There is a direct correlation on impact of health, education and poverty reduction</a:t>
            </a:r>
          </a:p>
          <a:p>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Times New Roman" pitchFamily="18" charset="0"/>
                <a:cs typeface="Times New Roman" pitchFamily="18" charset="0"/>
              </a:rPr>
              <a:t>FORMAT</a:t>
            </a:r>
            <a:endParaRPr lang="en-GB"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GB" dirty="0" smtClean="0"/>
              <a:t>What is ESPA</a:t>
            </a:r>
          </a:p>
          <a:p>
            <a:r>
              <a:rPr lang="en-GB" dirty="0" smtClean="0"/>
              <a:t>Brief Background of Public Private Partnership in waste management</a:t>
            </a:r>
          </a:p>
          <a:p>
            <a:r>
              <a:rPr lang="en-GB" dirty="0" smtClean="0"/>
              <a:t>Challenges that Private Partners Providing The Services Face</a:t>
            </a:r>
          </a:p>
          <a:p>
            <a:r>
              <a:rPr lang="en-GB" dirty="0" smtClean="0"/>
              <a:t>Building Private Partnership For Scaling UP Sustainable Sanitation Delivery </a:t>
            </a:r>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dirty="0"/>
          </a:p>
          <a:p>
            <a:r>
              <a:rPr lang="en-GB" b="1" u="sng" dirty="0" smtClean="0"/>
              <a:t>BUILDING PRIVATE PARTNERSHIP FOR SCALING-UP SUSTAINABLE SANITATION DELIVERY</a:t>
            </a:r>
            <a:endParaRPr lang="en-GB" dirty="0" smtClean="0"/>
          </a:p>
          <a:p>
            <a:endParaRPr lang="en-GB"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Advantages.</a:t>
            </a:r>
            <a:endParaRPr lang="en-GB" dirty="0"/>
          </a:p>
        </p:txBody>
      </p:sp>
      <p:sp>
        <p:nvSpPr>
          <p:cNvPr id="3" name="Content Placeholder 2"/>
          <p:cNvSpPr>
            <a:spLocks noGrp="1"/>
          </p:cNvSpPr>
          <p:nvPr>
            <p:ph idx="1"/>
          </p:nvPr>
        </p:nvSpPr>
        <p:spPr/>
        <p:txBody>
          <a:bodyPr/>
          <a:lstStyle/>
          <a:p>
            <a:r>
              <a:rPr lang="en-GB" dirty="0" smtClean="0"/>
              <a:t>The Private sector being the “engine of growth” in a developing economy the government therefore needs to come into partnership with the private sector in the delivery of such services.</a:t>
            </a:r>
          </a:p>
          <a:p>
            <a:r>
              <a:rPr lang="en-GB" dirty="0" smtClean="0"/>
              <a:t>This partnership creates jobs, the employees will pay taxes also the profits of  the private business increases and as such tax to be paid will also increase.</a:t>
            </a:r>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Advantages(Continued)</a:t>
            </a:r>
            <a:endParaRPr lang="en-GB" dirty="0"/>
          </a:p>
        </p:txBody>
      </p:sp>
      <p:sp>
        <p:nvSpPr>
          <p:cNvPr id="3" name="Content Placeholder 2"/>
          <p:cNvSpPr>
            <a:spLocks noGrp="1"/>
          </p:cNvSpPr>
          <p:nvPr>
            <p:ph idx="1"/>
          </p:nvPr>
        </p:nvSpPr>
        <p:spPr/>
        <p:txBody>
          <a:bodyPr/>
          <a:lstStyle/>
          <a:p>
            <a:r>
              <a:rPr lang="en-GB" dirty="0" smtClean="0"/>
              <a:t>The private sector bring in large scale financial injection into the economy, technical management expertise in solid waste management and improve operating efficiencies in the system</a:t>
            </a:r>
          </a:p>
          <a:p>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Scaling Up</a:t>
            </a:r>
            <a:endParaRPr lang="en-GB" dirty="0"/>
          </a:p>
        </p:txBody>
      </p:sp>
      <p:sp>
        <p:nvSpPr>
          <p:cNvPr id="3" name="Content Placeholder 2"/>
          <p:cNvSpPr>
            <a:spLocks noGrp="1"/>
          </p:cNvSpPr>
          <p:nvPr>
            <p:ph idx="1"/>
          </p:nvPr>
        </p:nvSpPr>
        <p:spPr/>
        <p:txBody>
          <a:bodyPr/>
          <a:lstStyle/>
          <a:p>
            <a:r>
              <a:rPr lang="en-GB" dirty="0" smtClean="0"/>
              <a:t>They can therefore scale up sustainable sanitation delivery in the  country by coming together (ESPA in process) to have </a:t>
            </a:r>
            <a:r>
              <a:rPr lang="en-GB" b="1" dirty="0" smtClean="0"/>
              <a:t>a strong voice to lobby Government for better conditions of service.</a:t>
            </a:r>
          </a:p>
          <a:p>
            <a:r>
              <a:rPr lang="en-GB" dirty="0" smtClean="0"/>
              <a:t>The Government of Ghana for instance need to support and promote recycling of waste in the country.</a:t>
            </a:r>
          </a:p>
          <a:p>
            <a:endParaRPr lang="en-GB" dirty="0" smtClean="0"/>
          </a:p>
          <a:p>
            <a:endParaRPr lang="en-GB"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Scaling Up. (</a:t>
            </a:r>
            <a:r>
              <a:rPr lang="en-GB" dirty="0" err="1" smtClean="0"/>
              <a:t>contd</a:t>
            </a:r>
            <a:r>
              <a:rPr lang="en-GB" dirty="0" smtClean="0"/>
              <a:t>)</a:t>
            </a:r>
            <a:endParaRPr lang="en-GB" dirty="0"/>
          </a:p>
        </p:txBody>
      </p:sp>
      <p:sp>
        <p:nvSpPr>
          <p:cNvPr id="3" name="Content Placeholder 2"/>
          <p:cNvSpPr>
            <a:spLocks noGrp="1"/>
          </p:cNvSpPr>
          <p:nvPr>
            <p:ph idx="1"/>
          </p:nvPr>
        </p:nvSpPr>
        <p:spPr/>
        <p:txBody>
          <a:bodyPr/>
          <a:lstStyle/>
          <a:p>
            <a:endParaRPr lang="en-GB" dirty="0" smtClean="0"/>
          </a:p>
          <a:p>
            <a:r>
              <a:rPr lang="en-GB" dirty="0" smtClean="0"/>
              <a:t>It is a capital intensive project and investors are now operating at a loss. To alleviate this problem government is expected to come into partnership with the private investors so as to reduce the cost of operations.</a:t>
            </a:r>
            <a:endParaRPr lang="en-GB"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Recycling has a lot of advantages. Firstly, it reduces the negative impact on the environment. Secondly, the end products are put to a better economic use. Also the  cost of operating landfills can be reduced.</a:t>
            </a:r>
          </a:p>
          <a:p>
            <a:endParaRPr lang="en-GB"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Concluding Remarks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Inefficient management of waste leads to ill health which impacts on Government National Health Insurance Scheme(NHIS).</a:t>
            </a:r>
          </a:p>
          <a:p>
            <a:pPr>
              <a:buNone/>
            </a:pPr>
            <a:endParaRPr lang="en-GB" dirty="0" smtClean="0"/>
          </a:p>
          <a:p>
            <a:r>
              <a:rPr lang="en-GB" dirty="0" smtClean="0"/>
              <a:t>For instance improper dumping of  waste is an environmental hazard as it creates diseases such as cholera, diarrhoea, typhoid etc. Any person contracting any of these diseases will go to the hospital and claim on the NHIS.  From the hospital he goes back to the same environment. This will turn out to be a viscous cycle? </a:t>
            </a:r>
            <a:endParaRPr lang="en-GB"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smtClean="0"/>
              <a:t>According to the World Health Organisation(WHO) “88% of diarrhoea cases  are attributable to the poor environmental factors mainly from poor sanitation and excreta management. Available scientific evidence suggests that basic sanitation interventions can avert 36% of diarrhoea and improved sanitation and hygiene combined can avert 45% of cases.</a:t>
            </a:r>
          </a:p>
          <a:p>
            <a:endParaRPr lang="en-GB"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This can affect tourism and damaging economic implications for the country. </a:t>
            </a:r>
          </a:p>
          <a:p>
            <a:endParaRPr lang="en-GB" dirty="0" smtClean="0"/>
          </a:p>
          <a:p>
            <a:pPr>
              <a:buNone/>
            </a:pPr>
            <a:r>
              <a:rPr lang="en-GB" dirty="0" smtClean="0"/>
              <a:t>(International conferences and programmes in Ghana can be cancelled). The individual being affected, whether a labourer or a manager leads to absenteeism and leading to labour cost</a:t>
            </a:r>
          </a:p>
          <a:p>
            <a:endParaRPr lang="en-GB"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Recommendations</a:t>
            </a:r>
            <a:endParaRPr lang="en-GB" dirty="0"/>
          </a:p>
        </p:txBody>
      </p:sp>
      <p:sp>
        <p:nvSpPr>
          <p:cNvPr id="3" name="Content Placeholder 2"/>
          <p:cNvSpPr>
            <a:spLocks noGrp="1"/>
          </p:cNvSpPr>
          <p:nvPr>
            <p:ph idx="1"/>
          </p:nvPr>
        </p:nvSpPr>
        <p:spPr/>
        <p:txBody>
          <a:bodyPr>
            <a:normAutofit/>
          </a:bodyPr>
          <a:lstStyle/>
          <a:p>
            <a:pPr>
              <a:lnSpc>
                <a:spcPct val="80000"/>
              </a:lnSpc>
              <a:buNone/>
              <a:defRPr/>
            </a:pPr>
            <a:endParaRPr lang="en-US" dirty="0" smtClean="0"/>
          </a:p>
          <a:p>
            <a:r>
              <a:rPr lang="en-GB" dirty="0" smtClean="0"/>
              <a:t>Government should therefore see the private waste companies as reliable partners and offer all the needed support to enable them thrive in these harsh economic environment. </a:t>
            </a:r>
          </a:p>
          <a:p>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7624" y="836713"/>
            <a:ext cx="7776864" cy="936104"/>
          </a:xfrm>
        </p:spPr>
        <p:txBody>
          <a:bodyPr>
            <a:normAutofit fontScale="90000"/>
          </a:bodyPr>
          <a:lstStyle/>
          <a:p>
            <a:r>
              <a:rPr lang="en-US" sz="4400" dirty="0" smtClean="0"/>
              <a:t/>
            </a:r>
            <a:br>
              <a:rPr lang="en-US" sz="4400" dirty="0" smtClean="0"/>
            </a:br>
            <a:r>
              <a:rPr lang="en-US" sz="4400" dirty="0" smtClean="0"/>
              <a:t/>
            </a:r>
            <a:br>
              <a:rPr lang="en-US" sz="4400" dirty="0" smtClean="0"/>
            </a:br>
            <a:r>
              <a:rPr lang="en-US" sz="4400" dirty="0" smtClean="0"/>
              <a:t>   </a:t>
            </a:r>
            <a:r>
              <a:rPr lang="en-US" sz="3600" dirty="0" smtClean="0"/>
              <a:t> WHAT IS ESPA ?</a:t>
            </a:r>
            <a:endParaRPr lang="en-GB" sz="3600" dirty="0"/>
          </a:p>
        </p:txBody>
      </p:sp>
      <p:sp>
        <p:nvSpPr>
          <p:cNvPr id="3" name="Subtitle 2"/>
          <p:cNvSpPr>
            <a:spLocks noGrp="1"/>
          </p:cNvSpPr>
          <p:nvPr>
            <p:ph type="subTitle" idx="1"/>
          </p:nvPr>
        </p:nvSpPr>
        <p:spPr>
          <a:xfrm>
            <a:off x="1043608" y="1988840"/>
            <a:ext cx="7704856" cy="4104456"/>
          </a:xfrm>
        </p:spPr>
        <p:txBody>
          <a:bodyPr>
            <a:normAutofit/>
          </a:bodyPr>
          <a:lstStyle/>
          <a:p>
            <a:r>
              <a:rPr lang="en-GB" b="1" dirty="0" smtClean="0">
                <a:latin typeface="+mj-lt"/>
              </a:rPr>
              <a:t>ENVIRONMENTAL SERVICES PROVIDERS ASSOCIATION.</a:t>
            </a:r>
          </a:p>
          <a:p>
            <a:endParaRPr lang="en-GB" b="1" dirty="0" smtClean="0">
              <a:latin typeface="+mj-lt"/>
            </a:endParaRPr>
          </a:p>
          <a:p>
            <a:pPr>
              <a:buFont typeface="Arial" pitchFamily="34" charset="0"/>
              <a:buChar char="•"/>
            </a:pPr>
            <a:r>
              <a:rPr lang="en-GB" dirty="0" smtClean="0">
                <a:latin typeface="+mj-lt"/>
                <a:cs typeface="Times New Roman" pitchFamily="18" charset="0"/>
              </a:rPr>
              <a:t>Waste management companies that have come together </a:t>
            </a:r>
          </a:p>
          <a:p>
            <a:endParaRPr lang="en-GB" dirty="0" smtClean="0">
              <a:latin typeface="+mj-lt"/>
              <a:cs typeface="Times New Roman" pitchFamily="18" charset="0"/>
            </a:endParaRPr>
          </a:p>
          <a:p>
            <a:pPr>
              <a:buFont typeface="Arial" pitchFamily="34" charset="0"/>
              <a:buChar char="•"/>
            </a:pPr>
            <a:r>
              <a:rPr lang="en-GB" dirty="0" smtClean="0">
                <a:latin typeface="+mj-lt"/>
              </a:rPr>
              <a:t>The Mission of ESPA  is to “complement and support Government’s effort to resolve environmental sanitation in our communities”.</a:t>
            </a:r>
          </a:p>
          <a:p>
            <a:endParaRPr lang="en-GB"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a:bodyPr>
          <a:lstStyle/>
          <a:p>
            <a:pPr>
              <a:lnSpc>
                <a:spcPct val="90000"/>
              </a:lnSpc>
              <a:buNone/>
              <a:defRPr/>
            </a:pPr>
            <a:endParaRPr lang="en-US" dirty="0" smtClean="0"/>
          </a:p>
          <a:p>
            <a:r>
              <a:rPr lang="en-GB" dirty="0" smtClean="0"/>
              <a:t>Since waste management  is an infant industry in Ghana and important factor in health delivery system of the country, teething problems of the industry need to be tackled by Government</a:t>
            </a:r>
            <a:endParaRPr lang="en-GB"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a:bodyPr>
          <a:lstStyle/>
          <a:p>
            <a:pPr>
              <a:buNone/>
              <a:defRPr/>
            </a:pPr>
            <a:endParaRPr lang="en-US" dirty="0" smtClean="0"/>
          </a:p>
          <a:p>
            <a:r>
              <a:rPr lang="en-GB" dirty="0" smtClean="0"/>
              <a:t>Measures like task exemptions on vehicles and equipments will go a long way to support the industry. </a:t>
            </a:r>
          </a:p>
          <a:p>
            <a:r>
              <a:rPr lang="en-GB" dirty="0" smtClean="0"/>
              <a:t>This will in no doubt encourage more companies to invest thereby scaling up the overall environmental sanitation of the country</a:t>
            </a:r>
          </a:p>
          <a:p>
            <a:endParaRPr lang="en-GB"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a:bodyPr>
          <a:lstStyle/>
          <a:p>
            <a:pPr>
              <a:lnSpc>
                <a:spcPct val="90000"/>
              </a:lnSpc>
              <a:buNone/>
              <a:defRPr/>
            </a:pPr>
            <a:endParaRPr lang="en-US" dirty="0" smtClean="0"/>
          </a:p>
          <a:p>
            <a:r>
              <a:rPr lang="en-GB" dirty="0" smtClean="0"/>
              <a:t>It is our believe that these simple measures by Government will help in achieving the Millennium Development Goal (MDG, 7) which seeks to ensure sustaining improvements in environmental sanitation. </a:t>
            </a:r>
          </a:p>
          <a:p>
            <a:endParaRPr lang="en-GB"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a:bodyPr>
          <a:lstStyle/>
          <a:p>
            <a:pPr>
              <a:lnSpc>
                <a:spcPct val="90000"/>
              </a:lnSpc>
              <a:buNone/>
              <a:defRPr/>
            </a:pPr>
            <a:endParaRPr lang="en-US" dirty="0" smtClean="0"/>
          </a:p>
          <a:p>
            <a:pPr>
              <a:lnSpc>
                <a:spcPct val="90000"/>
              </a:lnSpc>
              <a:buNone/>
              <a:defRPr/>
            </a:pPr>
            <a:endParaRPr lang="en-US" dirty="0" smtClean="0"/>
          </a:p>
          <a:p>
            <a:pPr>
              <a:lnSpc>
                <a:spcPct val="90000"/>
              </a:lnSpc>
              <a:buNone/>
              <a:defRPr/>
            </a:pPr>
            <a:endParaRPr lang="en-US" dirty="0" smtClean="0"/>
          </a:p>
          <a:p>
            <a:pPr>
              <a:lnSpc>
                <a:spcPct val="90000"/>
              </a:lnSpc>
              <a:buNone/>
              <a:defRPr/>
            </a:pPr>
            <a:r>
              <a:rPr lang="en-US" dirty="0" smtClean="0"/>
              <a:t>THANK YOU</a:t>
            </a:r>
          </a:p>
          <a:p>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ESPA  objectives include to</a:t>
            </a:r>
            <a:endParaRPr lang="en-GB" dirty="0"/>
          </a:p>
        </p:txBody>
      </p:sp>
      <p:sp>
        <p:nvSpPr>
          <p:cNvPr id="3" name="Content Placeholder 2"/>
          <p:cNvSpPr>
            <a:spLocks noGrp="1"/>
          </p:cNvSpPr>
          <p:nvPr>
            <p:ph idx="1"/>
          </p:nvPr>
        </p:nvSpPr>
        <p:spPr/>
        <p:txBody>
          <a:bodyPr>
            <a:normAutofit fontScale="32500" lnSpcReduction="20000"/>
          </a:bodyPr>
          <a:lstStyle/>
          <a:p>
            <a:pPr>
              <a:buNone/>
              <a:defRPr/>
            </a:pPr>
            <a:endParaRPr lang="en-US" dirty="0" smtClean="0"/>
          </a:p>
          <a:p>
            <a:pPr lvl="0"/>
            <a:r>
              <a:rPr lang="en-GB" sz="7400" dirty="0" smtClean="0"/>
              <a:t>Co-ordinate the activities of member companies;</a:t>
            </a:r>
          </a:p>
          <a:p>
            <a:pPr lvl="0"/>
            <a:r>
              <a:rPr lang="en-GB" sz="7400" dirty="0" smtClean="0"/>
              <a:t>Support and carry out environmentally sound services;</a:t>
            </a:r>
          </a:p>
          <a:p>
            <a:pPr lvl="0"/>
            <a:r>
              <a:rPr lang="en-GB" sz="7400" dirty="0" smtClean="0"/>
              <a:t>Mobilise capital and provide machinery for effectual utilization of support packages for the sector made available through national and multinational organizations;</a:t>
            </a:r>
          </a:p>
          <a:p>
            <a:pPr lvl="0"/>
            <a:r>
              <a:rPr lang="en-GB" sz="7400" dirty="0" smtClean="0"/>
              <a:t>Initiate and support research programmes for appropriate technology and management techniques;</a:t>
            </a:r>
          </a:p>
          <a:p>
            <a:pPr lvl="0"/>
            <a:r>
              <a:rPr lang="en-GB" sz="7400" dirty="0" smtClean="0"/>
              <a:t>Advocate total participation of private sector in all aspects of waste management and environmental sanitation and</a:t>
            </a:r>
          </a:p>
          <a:p>
            <a:pPr lvl="0"/>
            <a:r>
              <a:rPr lang="en-GB" sz="7400" dirty="0" smtClean="0"/>
              <a:t> Provide a system of waste management that is environmentally sound and publicly acceptable to all stakeholders</a:t>
            </a:r>
          </a:p>
          <a:p>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ESPA Structure </a:t>
            </a:r>
            <a:endParaRPr lang="en-GB" dirty="0"/>
          </a:p>
        </p:txBody>
      </p:sp>
      <p:sp>
        <p:nvSpPr>
          <p:cNvPr id="3" name="Content Placeholder 2"/>
          <p:cNvSpPr>
            <a:spLocks noGrp="1"/>
          </p:cNvSpPr>
          <p:nvPr>
            <p:ph idx="1"/>
          </p:nvPr>
        </p:nvSpPr>
        <p:spPr/>
        <p:txBody>
          <a:bodyPr>
            <a:normAutofit/>
          </a:bodyPr>
          <a:lstStyle/>
          <a:p>
            <a:pPr>
              <a:buNone/>
            </a:pPr>
            <a:endParaRPr lang="en-US" dirty="0" smtClean="0">
              <a:latin typeface="Times New Roman" pitchFamily="18" charset="0"/>
              <a:cs typeface="Times New Roman" pitchFamily="18" charset="0"/>
            </a:endParaRPr>
          </a:p>
          <a:p>
            <a:r>
              <a:rPr lang="en-GB" dirty="0" smtClean="0"/>
              <a:t>ESPA is a credible stake holder in the provision of sanitation and waste management services in Ghana. </a:t>
            </a:r>
          </a:p>
          <a:p>
            <a:pPr>
              <a:buNone/>
            </a:pPr>
            <a:endParaRPr lang="en-GB" dirty="0" smtClean="0"/>
          </a:p>
          <a:p>
            <a:r>
              <a:rPr lang="en-GB" dirty="0" smtClean="0"/>
              <a:t>The association has new Executive headed by </a:t>
            </a:r>
            <a:r>
              <a:rPr lang="en-GB" b="1" dirty="0" smtClean="0"/>
              <a:t>Dr Joseph </a:t>
            </a:r>
            <a:r>
              <a:rPr lang="en-GB" b="1" dirty="0" err="1" smtClean="0"/>
              <a:t>Siaw</a:t>
            </a:r>
            <a:r>
              <a:rPr lang="en-GB" b="1" dirty="0" smtClean="0"/>
              <a:t> </a:t>
            </a:r>
            <a:r>
              <a:rPr lang="en-GB" b="1" dirty="0" err="1" smtClean="0"/>
              <a:t>Agyepong</a:t>
            </a:r>
            <a:r>
              <a:rPr lang="en-GB" b="1" dirty="0" smtClean="0"/>
              <a:t> </a:t>
            </a:r>
            <a:r>
              <a:rPr lang="en-GB" dirty="0" smtClean="0"/>
              <a:t>as the President. </a:t>
            </a:r>
          </a:p>
          <a:p>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r>
              <a:rPr lang="en-GB" b="1" dirty="0" smtClean="0"/>
              <a:t> BACKGROUND  OF PUBLIC PRIVATE PARTNERSHIP</a:t>
            </a:r>
            <a:r>
              <a:rPr lang="en-GB" dirty="0" smtClean="0"/>
              <a:t/>
            </a:r>
            <a:br>
              <a:rPr lang="en-GB" dirty="0" smtClean="0"/>
            </a:br>
            <a:endParaRPr lang="en-GB" dirty="0">
              <a:latin typeface="Gill Sans MT" pitchFamily="34" charset="0"/>
            </a:endParaRPr>
          </a:p>
        </p:txBody>
      </p:sp>
      <p:sp>
        <p:nvSpPr>
          <p:cNvPr id="3" name="Content Placeholder 2"/>
          <p:cNvSpPr>
            <a:spLocks noGrp="1"/>
          </p:cNvSpPr>
          <p:nvPr>
            <p:ph idx="1"/>
          </p:nvPr>
        </p:nvSpPr>
        <p:spPr/>
        <p:txBody>
          <a:bodyPr>
            <a:normAutofit/>
          </a:bodyPr>
          <a:lstStyle/>
          <a:p>
            <a:pPr>
              <a:lnSpc>
                <a:spcPct val="90000"/>
              </a:lnSpc>
              <a:buNone/>
            </a:pPr>
            <a:endParaRPr lang="en-US" dirty="0" smtClean="0">
              <a:latin typeface="Gill Sans MT" pitchFamily="34" charset="0"/>
            </a:endParaRPr>
          </a:p>
          <a:p>
            <a:pPr>
              <a:lnSpc>
                <a:spcPct val="90000"/>
              </a:lnSpc>
            </a:pPr>
            <a:r>
              <a:rPr lang="en-GB" dirty="0" smtClean="0"/>
              <a:t>The provision of public infrastructure and services has typically been viewed as the responsibility of local government.(Assemblies, Municipal, Metro.)</a:t>
            </a:r>
          </a:p>
          <a:p>
            <a:pPr>
              <a:lnSpc>
                <a:spcPct val="90000"/>
              </a:lnSpc>
            </a:pPr>
            <a:endParaRPr lang="en-GB" dirty="0" smtClean="0"/>
          </a:p>
          <a:p>
            <a:pPr>
              <a:lnSpc>
                <a:spcPct val="90000"/>
              </a:lnSpc>
            </a:pPr>
            <a:r>
              <a:rPr lang="en-GB" dirty="0" smtClean="0"/>
              <a:t>With Urbanization ;</a:t>
            </a:r>
          </a:p>
          <a:p>
            <a:pPr>
              <a:lnSpc>
                <a:spcPct val="90000"/>
              </a:lnSpc>
            </a:pPr>
            <a:endParaRPr lang="en-US" dirty="0" smtClean="0"/>
          </a:p>
          <a:p>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Background. Continued</a:t>
            </a:r>
            <a:endParaRPr lang="en-GB" dirty="0"/>
          </a:p>
        </p:txBody>
      </p:sp>
      <p:sp>
        <p:nvSpPr>
          <p:cNvPr id="3" name="Content Placeholder 2"/>
          <p:cNvSpPr>
            <a:spLocks noGrp="1"/>
          </p:cNvSpPr>
          <p:nvPr>
            <p:ph idx="1"/>
          </p:nvPr>
        </p:nvSpPr>
        <p:spPr/>
        <p:txBody>
          <a:bodyPr/>
          <a:lstStyle/>
          <a:p>
            <a:pPr>
              <a:buNone/>
            </a:pPr>
            <a:endParaRPr lang="en-US" b="1" dirty="0" smtClean="0">
              <a:latin typeface="Verdana" pitchFamily="34" charset="0"/>
            </a:endParaRPr>
          </a:p>
          <a:p>
            <a:r>
              <a:rPr lang="en-GB" dirty="0" smtClean="0"/>
              <a:t>The traditional role of the Government as primary infrastructure and public provider is gradually being supplemented with private sector expertise and financing hence the adoption of the Public Private Partnership(PPP)</a:t>
            </a:r>
          </a:p>
          <a:p>
            <a:endParaRPr lang="en-GB" dirty="0" smtClean="0"/>
          </a:p>
          <a:p>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t>
            </a:r>
            <a:r>
              <a:rPr lang="en-GB" dirty="0" err="1" smtClean="0"/>
              <a:t>BackgroundContinued</a:t>
            </a:r>
            <a:endParaRPr lang="en-GB" dirty="0"/>
          </a:p>
        </p:txBody>
      </p:sp>
      <p:sp>
        <p:nvSpPr>
          <p:cNvPr id="3" name="Content Placeholder 2"/>
          <p:cNvSpPr>
            <a:spLocks noGrp="1"/>
          </p:cNvSpPr>
          <p:nvPr>
            <p:ph idx="1"/>
          </p:nvPr>
        </p:nvSpPr>
        <p:spPr/>
        <p:txBody>
          <a:bodyPr>
            <a:normAutofit/>
          </a:bodyPr>
          <a:lstStyle/>
          <a:p>
            <a:pPr>
              <a:lnSpc>
                <a:spcPct val="90000"/>
              </a:lnSpc>
              <a:buNone/>
              <a:defRPr/>
            </a:pPr>
            <a:endParaRPr lang="en-US" dirty="0" smtClean="0"/>
          </a:p>
          <a:p>
            <a:r>
              <a:rPr lang="en-GB" dirty="0" smtClean="0"/>
              <a:t>In  1986, the Government of Ghana decided to accept private sector participation in wastes management  and environmental sanitation. </a:t>
            </a:r>
          </a:p>
          <a:p>
            <a:endParaRPr lang="en-GB" dirty="0" smtClean="0"/>
          </a:p>
          <a:p>
            <a:r>
              <a:rPr lang="en-GB" dirty="0" smtClean="0"/>
              <a:t>This witnessed some private contractors coming on board to deliver waste management services. </a:t>
            </a:r>
          </a:p>
          <a:p>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Background Continued</a:t>
            </a:r>
            <a:endParaRPr lang="en-GB" dirty="0"/>
          </a:p>
        </p:txBody>
      </p:sp>
      <p:sp>
        <p:nvSpPr>
          <p:cNvPr id="3" name="Content Placeholder 2"/>
          <p:cNvSpPr>
            <a:spLocks noGrp="1"/>
          </p:cNvSpPr>
          <p:nvPr>
            <p:ph idx="1"/>
          </p:nvPr>
        </p:nvSpPr>
        <p:spPr/>
        <p:txBody>
          <a:bodyPr/>
          <a:lstStyle/>
          <a:p>
            <a:r>
              <a:rPr lang="en-GB" dirty="0" smtClean="0"/>
              <a:t>Through their involvement, huge financial and operational burden were taken off the District  Assemblies which traditionally were performing these municipal functions.</a:t>
            </a:r>
            <a:endParaRPr lang="en-GB"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922</TotalTime>
  <Words>1282</Words>
  <Application>Microsoft Office PowerPoint</Application>
  <PresentationFormat>On-screen Show (4:3)</PresentationFormat>
  <Paragraphs>137</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Solstice</vt:lpstr>
      <vt:lpstr>      MOLE CONFERENCE</vt:lpstr>
      <vt:lpstr>FORMAT</vt:lpstr>
      <vt:lpstr>      WHAT IS ESPA ?</vt:lpstr>
      <vt:lpstr>ESPA  objectives include to</vt:lpstr>
      <vt:lpstr>ESPA Structure </vt:lpstr>
      <vt:lpstr>  BACKGROUND  OF PUBLIC PRIVATE PARTNERSHIP </vt:lpstr>
      <vt:lpstr>Background. Continued</vt:lpstr>
      <vt:lpstr> BackgroundContinued</vt:lpstr>
      <vt:lpstr>Background Continued</vt:lpstr>
      <vt:lpstr>THE PRIVATE PARTNERSHIP</vt:lpstr>
      <vt:lpstr> P.P. </vt:lpstr>
      <vt:lpstr> Lack of Local Government Support </vt:lpstr>
      <vt:lpstr>Slide 13</vt:lpstr>
      <vt:lpstr>Slide 14</vt:lpstr>
      <vt:lpstr>Slide 15</vt:lpstr>
      <vt:lpstr> Legislation and Enforcement by MMDA’s </vt:lpstr>
      <vt:lpstr>Slide 17</vt:lpstr>
      <vt:lpstr>Political  leadership</vt:lpstr>
      <vt:lpstr>Insufficient Public Education on Waste Management </vt:lpstr>
      <vt:lpstr>Slide 20</vt:lpstr>
      <vt:lpstr>Advantages.</vt:lpstr>
      <vt:lpstr>Advantages(Continued)</vt:lpstr>
      <vt:lpstr>Scaling Up</vt:lpstr>
      <vt:lpstr>Scaling Up. (contd)</vt:lpstr>
      <vt:lpstr>Slide 25</vt:lpstr>
      <vt:lpstr>Concluding Remarks</vt:lpstr>
      <vt:lpstr>Slide 27</vt:lpstr>
      <vt:lpstr>Slide 28</vt:lpstr>
      <vt:lpstr>Recommendations</vt:lpstr>
      <vt:lpstr>Slide 30</vt:lpstr>
      <vt:lpstr>Slide 31</vt:lpstr>
      <vt:lpstr>Slide 32</vt:lpstr>
      <vt:lpstr>Slide 33</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GENDER BASED VIOLENCE TRAINING</dc:title>
  <dc:creator>akpene</dc:creator>
  <cp:lastModifiedBy>CONIWASI</cp:lastModifiedBy>
  <cp:revision>97</cp:revision>
  <dcterms:created xsi:type="dcterms:W3CDTF">2011-07-15T13:12:10Z</dcterms:created>
  <dcterms:modified xsi:type="dcterms:W3CDTF">2013-08-14T15:26:01Z</dcterms:modified>
</cp:coreProperties>
</file>