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sldIdLst>
    <p:sldId id="256" r:id="rId2"/>
    <p:sldId id="349" r:id="rId3"/>
    <p:sldId id="306" r:id="rId4"/>
    <p:sldId id="318" r:id="rId5"/>
    <p:sldId id="320" r:id="rId6"/>
    <p:sldId id="344" r:id="rId7"/>
    <p:sldId id="351" r:id="rId8"/>
    <p:sldId id="352" r:id="rId9"/>
    <p:sldId id="333" r:id="rId10"/>
    <p:sldId id="334" r:id="rId11"/>
    <p:sldId id="335" r:id="rId12"/>
    <p:sldId id="347" r:id="rId13"/>
    <p:sldId id="339" r:id="rId14"/>
    <p:sldId id="353" r:id="rId15"/>
    <p:sldId id="354" r:id="rId16"/>
    <p:sldId id="355" r:id="rId17"/>
    <p:sldId id="356" r:id="rId18"/>
    <p:sldId id="357" r:id="rId19"/>
    <p:sldId id="358" r:id="rId20"/>
    <p:sldId id="359" r:id="rId21"/>
    <p:sldId id="360" r:id="rId22"/>
    <p:sldId id="361" r:id="rId23"/>
    <p:sldId id="362" r:id="rId24"/>
    <p:sldId id="340" r:id="rId25"/>
    <p:sldId id="363" r:id="rId26"/>
    <p:sldId id="341" r:id="rId27"/>
    <p:sldId id="348"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CCFF"/>
    <a:srgbClr val="48742A"/>
    <a:srgbClr val="3285B8"/>
    <a:srgbClr val="3399FF"/>
    <a:srgbClr val="90C86A"/>
    <a:srgbClr val="CCECFF"/>
    <a:srgbClr val="3C58E2"/>
    <a:srgbClr val="33CCFF"/>
    <a:srgbClr val="FC3722"/>
    <a:srgbClr val="09235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49" autoAdjust="0"/>
    <p:restoredTop sz="81874" autoAdjust="0"/>
  </p:normalViewPr>
  <p:slideViewPr>
    <p:cSldViewPr>
      <p:cViewPr>
        <p:scale>
          <a:sx n="66" d="100"/>
          <a:sy n="66" d="100"/>
        </p:scale>
        <p:origin x="-804" y="492"/>
      </p:cViewPr>
      <p:guideLst>
        <p:guide orient="horz" pos="2160"/>
        <p:guide pos="22"/>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39B26B-6ACC-4C2E-B7F6-795E0C3FEB74}" type="doc">
      <dgm:prSet loTypeId="urn:microsoft.com/office/officeart/2005/8/layout/chevron1" loCatId="process" qsTypeId="urn:microsoft.com/office/officeart/2005/8/quickstyle/simple1" qsCatId="simple" csTypeId="urn:microsoft.com/office/officeart/2005/8/colors/colorful1#2" csCatId="colorful" phldr="1"/>
      <dgm:spPr/>
    </dgm:pt>
    <dgm:pt modelId="{640ABA0F-955D-45D6-8ED5-5F257ECF785D}">
      <dgm:prSet phldrT="[Text]" custT="1"/>
      <dgm:spPr>
        <a:solidFill>
          <a:srgbClr val="FFC000"/>
        </a:solidFill>
        <a:ln>
          <a:noFill/>
        </a:ln>
      </dgm:spPr>
      <dgm:t>
        <a:bodyPr/>
        <a:lstStyle/>
        <a:p>
          <a:r>
            <a:rPr lang="de-CH" sz="2000" b="1" dirty="0" smtClean="0">
              <a:solidFill>
                <a:schemeClr val="tx1"/>
              </a:solidFill>
              <a:latin typeface="Arial" pitchFamily="34" charset="0"/>
              <a:cs typeface="Arial" pitchFamily="34" charset="0"/>
            </a:rPr>
            <a:t>Invention - </a:t>
          </a:r>
        </a:p>
        <a:p>
          <a:r>
            <a:rPr lang="de-CH" sz="2000" b="1" dirty="0" err="1" smtClean="0">
              <a:solidFill>
                <a:schemeClr val="tx1"/>
              </a:solidFill>
              <a:latin typeface="Arial" pitchFamily="34" charset="0"/>
              <a:cs typeface="Arial" pitchFamily="34" charset="0"/>
            </a:rPr>
            <a:t>Testing</a:t>
          </a:r>
          <a:r>
            <a:rPr lang="de-CH" sz="2000" b="1" dirty="0" smtClean="0">
              <a:solidFill>
                <a:schemeClr val="tx1"/>
              </a:solidFill>
              <a:latin typeface="Arial" pitchFamily="34" charset="0"/>
              <a:cs typeface="Arial" pitchFamily="34" charset="0"/>
            </a:rPr>
            <a:t> &amp; Launch</a:t>
          </a:r>
          <a:endParaRPr lang="de-CH" sz="2000" b="1" dirty="0">
            <a:solidFill>
              <a:schemeClr val="tx1"/>
            </a:solidFill>
            <a:latin typeface="Arial" pitchFamily="34" charset="0"/>
            <a:cs typeface="Arial" pitchFamily="34" charset="0"/>
          </a:endParaRPr>
        </a:p>
      </dgm:t>
    </dgm:pt>
    <dgm:pt modelId="{45A3C001-794B-4939-A8DF-0DD2FA8BB788}" type="parTrans" cxnId="{65A98DB6-3CB7-479B-B066-E1F1A4D7337C}">
      <dgm:prSet/>
      <dgm:spPr/>
      <dgm:t>
        <a:bodyPr/>
        <a:lstStyle/>
        <a:p>
          <a:endParaRPr lang="de-CH" sz="2000">
            <a:solidFill>
              <a:schemeClr val="tx1"/>
            </a:solidFill>
            <a:latin typeface="Arial" pitchFamily="34" charset="0"/>
            <a:cs typeface="Arial" pitchFamily="34" charset="0"/>
          </a:endParaRPr>
        </a:p>
      </dgm:t>
    </dgm:pt>
    <dgm:pt modelId="{CDD67434-8509-408B-9025-16CF3EF4A317}" type="sibTrans" cxnId="{65A98DB6-3CB7-479B-B066-E1F1A4D7337C}">
      <dgm:prSet/>
      <dgm:spPr/>
      <dgm:t>
        <a:bodyPr/>
        <a:lstStyle/>
        <a:p>
          <a:endParaRPr lang="de-CH" sz="2000">
            <a:solidFill>
              <a:schemeClr val="tx1"/>
            </a:solidFill>
            <a:latin typeface="Arial" pitchFamily="34" charset="0"/>
            <a:cs typeface="Arial" pitchFamily="34" charset="0"/>
          </a:endParaRPr>
        </a:p>
      </dgm:t>
    </dgm:pt>
    <dgm:pt modelId="{A2B1602F-42C0-4548-BC0F-899B95726D88}">
      <dgm:prSet phldrT="[Text]" custT="1"/>
      <dgm:spPr>
        <a:solidFill>
          <a:srgbClr val="00B0F0"/>
        </a:solidFill>
        <a:ln>
          <a:noFill/>
        </a:ln>
      </dgm:spPr>
      <dgm:t>
        <a:bodyPr/>
        <a:lstStyle/>
        <a:p>
          <a:r>
            <a:rPr lang="de-CH" sz="2000" b="1" dirty="0" err="1" smtClean="0">
              <a:solidFill>
                <a:schemeClr val="tx1"/>
              </a:solidFill>
              <a:latin typeface="Arial" pitchFamily="34" charset="0"/>
              <a:cs typeface="Arial" pitchFamily="34" charset="0"/>
            </a:rPr>
            <a:t>Tipping</a:t>
          </a:r>
          <a:r>
            <a:rPr lang="de-CH" sz="2000" b="1" dirty="0" smtClean="0">
              <a:solidFill>
                <a:schemeClr val="tx1"/>
              </a:solidFill>
              <a:latin typeface="Arial" pitchFamily="34" charset="0"/>
              <a:cs typeface="Arial" pitchFamily="34" charset="0"/>
            </a:rPr>
            <a:t> Point</a:t>
          </a:r>
          <a:endParaRPr lang="de-CH" sz="2000" b="1" dirty="0">
            <a:solidFill>
              <a:schemeClr val="tx1"/>
            </a:solidFill>
            <a:latin typeface="Arial" pitchFamily="34" charset="0"/>
            <a:cs typeface="Arial" pitchFamily="34" charset="0"/>
          </a:endParaRPr>
        </a:p>
      </dgm:t>
    </dgm:pt>
    <dgm:pt modelId="{83B989BA-D0B9-4546-96BF-65DD9DF2721D}" type="parTrans" cxnId="{96900142-2308-44E0-AA88-B194DA127A7F}">
      <dgm:prSet/>
      <dgm:spPr/>
      <dgm:t>
        <a:bodyPr/>
        <a:lstStyle/>
        <a:p>
          <a:endParaRPr lang="de-CH" sz="2000">
            <a:solidFill>
              <a:schemeClr val="tx1"/>
            </a:solidFill>
            <a:latin typeface="Arial" pitchFamily="34" charset="0"/>
            <a:cs typeface="Arial" pitchFamily="34" charset="0"/>
          </a:endParaRPr>
        </a:p>
      </dgm:t>
    </dgm:pt>
    <dgm:pt modelId="{987E0B5F-3567-41A4-A5B0-8C47BFF4A9A1}" type="sibTrans" cxnId="{96900142-2308-44E0-AA88-B194DA127A7F}">
      <dgm:prSet/>
      <dgm:spPr/>
      <dgm:t>
        <a:bodyPr/>
        <a:lstStyle/>
        <a:p>
          <a:endParaRPr lang="de-CH" sz="2000">
            <a:solidFill>
              <a:schemeClr val="tx1"/>
            </a:solidFill>
            <a:latin typeface="Arial" pitchFamily="34" charset="0"/>
            <a:cs typeface="Arial" pitchFamily="34" charset="0"/>
          </a:endParaRPr>
        </a:p>
      </dgm:t>
    </dgm:pt>
    <dgm:pt modelId="{7608E952-07C7-4306-90E6-A8604F47DF3D}">
      <dgm:prSet phldrT="[Text]" custT="1"/>
      <dgm:spPr>
        <a:solidFill>
          <a:srgbClr val="92D050"/>
        </a:solidFill>
        <a:ln>
          <a:noFill/>
        </a:ln>
      </dgm:spPr>
      <dgm:t>
        <a:bodyPr/>
        <a:lstStyle/>
        <a:p>
          <a:r>
            <a:rPr lang="de-CH" sz="2000" b="1" dirty="0" err="1" smtClean="0">
              <a:solidFill>
                <a:schemeClr val="tx1"/>
              </a:solidFill>
              <a:latin typeface="Arial" pitchFamily="34" charset="0"/>
              <a:cs typeface="Arial" pitchFamily="34" charset="0"/>
            </a:rPr>
            <a:t>Uptake</a:t>
          </a:r>
          <a:r>
            <a:rPr lang="de-CH" sz="2000" b="1" dirty="0" smtClean="0">
              <a:solidFill>
                <a:schemeClr val="tx1"/>
              </a:solidFill>
              <a:latin typeface="Arial" pitchFamily="34" charset="0"/>
              <a:cs typeface="Arial" pitchFamily="34" charset="0"/>
            </a:rPr>
            <a:t> &amp; </a:t>
          </a:r>
          <a:r>
            <a:rPr lang="de-CH" sz="2000" b="1" dirty="0" err="1" smtClean="0">
              <a:solidFill>
                <a:schemeClr val="tx1"/>
              </a:solidFill>
              <a:latin typeface="Arial" pitchFamily="34" charset="0"/>
              <a:cs typeface="Arial" pitchFamily="34" charset="0"/>
            </a:rPr>
            <a:t>Use</a:t>
          </a:r>
          <a:endParaRPr lang="de-CH" sz="2000" b="1" dirty="0">
            <a:solidFill>
              <a:schemeClr val="tx1"/>
            </a:solidFill>
            <a:latin typeface="Arial" pitchFamily="34" charset="0"/>
            <a:cs typeface="Arial" pitchFamily="34" charset="0"/>
          </a:endParaRPr>
        </a:p>
      </dgm:t>
    </dgm:pt>
    <dgm:pt modelId="{32F8112D-5132-4880-8E22-9AC6A06253D3}" type="parTrans" cxnId="{F873B54D-A49E-4BCF-B5C8-114FD0B5DFDC}">
      <dgm:prSet/>
      <dgm:spPr/>
      <dgm:t>
        <a:bodyPr/>
        <a:lstStyle/>
        <a:p>
          <a:endParaRPr lang="de-CH" sz="2000">
            <a:solidFill>
              <a:schemeClr val="tx1"/>
            </a:solidFill>
            <a:latin typeface="Arial" pitchFamily="34" charset="0"/>
            <a:cs typeface="Arial" pitchFamily="34" charset="0"/>
          </a:endParaRPr>
        </a:p>
      </dgm:t>
    </dgm:pt>
    <dgm:pt modelId="{1090A5AD-D9DD-41B3-95F0-E6A87E4B1EA7}" type="sibTrans" cxnId="{F873B54D-A49E-4BCF-B5C8-114FD0B5DFDC}">
      <dgm:prSet/>
      <dgm:spPr/>
      <dgm:t>
        <a:bodyPr/>
        <a:lstStyle/>
        <a:p>
          <a:endParaRPr lang="de-CH" sz="2000">
            <a:solidFill>
              <a:schemeClr val="tx1"/>
            </a:solidFill>
            <a:latin typeface="Arial" pitchFamily="34" charset="0"/>
            <a:cs typeface="Arial" pitchFamily="34" charset="0"/>
          </a:endParaRPr>
        </a:p>
      </dgm:t>
    </dgm:pt>
    <dgm:pt modelId="{C99BA321-AAFB-4AF2-A5F9-9E8E00D6D5C3}" type="pres">
      <dgm:prSet presAssocID="{1839B26B-6ACC-4C2E-B7F6-795E0C3FEB74}" presName="Name0" presStyleCnt="0">
        <dgm:presLayoutVars>
          <dgm:dir/>
          <dgm:animLvl val="lvl"/>
          <dgm:resizeHandles val="exact"/>
        </dgm:presLayoutVars>
      </dgm:prSet>
      <dgm:spPr/>
    </dgm:pt>
    <dgm:pt modelId="{522F8AD8-2E24-414A-A246-01762F80B650}" type="pres">
      <dgm:prSet presAssocID="{640ABA0F-955D-45D6-8ED5-5F257ECF785D}" presName="parTxOnly" presStyleLbl="node1" presStyleIdx="0" presStyleCnt="3" custScaleX="137010" custScaleY="141734" custLinFactNeighborX="45367">
        <dgm:presLayoutVars>
          <dgm:chMax val="0"/>
          <dgm:chPref val="0"/>
          <dgm:bulletEnabled val="1"/>
        </dgm:presLayoutVars>
      </dgm:prSet>
      <dgm:spPr/>
      <dgm:t>
        <a:bodyPr/>
        <a:lstStyle/>
        <a:p>
          <a:endParaRPr lang="de-CH"/>
        </a:p>
      </dgm:t>
    </dgm:pt>
    <dgm:pt modelId="{CACE8A00-3CF6-4F53-AE74-74B181C05323}" type="pres">
      <dgm:prSet presAssocID="{CDD67434-8509-408B-9025-16CF3EF4A317}" presName="parTxOnlySpace" presStyleCnt="0"/>
      <dgm:spPr/>
    </dgm:pt>
    <dgm:pt modelId="{4A2B4D79-EAF4-4DE0-9A28-02146F77ECCC}" type="pres">
      <dgm:prSet presAssocID="{A2B1602F-42C0-4548-BC0F-899B95726D88}" presName="parTxOnly" presStyleLbl="node1" presStyleIdx="1" presStyleCnt="3" custScaleX="144132" custScaleY="141734" custLinFactNeighborX="18945" custLinFactNeighborY="-1805">
        <dgm:presLayoutVars>
          <dgm:chMax val="0"/>
          <dgm:chPref val="0"/>
          <dgm:bulletEnabled val="1"/>
        </dgm:presLayoutVars>
      </dgm:prSet>
      <dgm:spPr/>
      <dgm:t>
        <a:bodyPr/>
        <a:lstStyle/>
        <a:p>
          <a:endParaRPr lang="de-CH"/>
        </a:p>
      </dgm:t>
    </dgm:pt>
    <dgm:pt modelId="{83210557-D854-43D9-80D7-67E53F51353E}" type="pres">
      <dgm:prSet presAssocID="{987E0B5F-3567-41A4-A5B0-8C47BFF4A9A1}" presName="parTxOnlySpace" presStyleCnt="0"/>
      <dgm:spPr/>
    </dgm:pt>
    <dgm:pt modelId="{22669744-68AD-4758-B868-36A9FE045D72}" type="pres">
      <dgm:prSet presAssocID="{7608E952-07C7-4306-90E6-A8604F47DF3D}" presName="parTxOnly" presStyleLbl="node1" presStyleIdx="2" presStyleCnt="3" custScaleX="144266" custScaleY="141734" custLinFactNeighborX="-71427" custLinFactNeighborY="-4502">
        <dgm:presLayoutVars>
          <dgm:chMax val="0"/>
          <dgm:chPref val="0"/>
          <dgm:bulletEnabled val="1"/>
        </dgm:presLayoutVars>
      </dgm:prSet>
      <dgm:spPr/>
      <dgm:t>
        <a:bodyPr/>
        <a:lstStyle/>
        <a:p>
          <a:endParaRPr lang="de-CH"/>
        </a:p>
      </dgm:t>
    </dgm:pt>
  </dgm:ptLst>
  <dgm:cxnLst>
    <dgm:cxn modelId="{65A98DB6-3CB7-479B-B066-E1F1A4D7337C}" srcId="{1839B26B-6ACC-4C2E-B7F6-795E0C3FEB74}" destId="{640ABA0F-955D-45D6-8ED5-5F257ECF785D}" srcOrd="0" destOrd="0" parTransId="{45A3C001-794B-4939-A8DF-0DD2FA8BB788}" sibTransId="{CDD67434-8509-408B-9025-16CF3EF4A317}"/>
    <dgm:cxn modelId="{F873B54D-A49E-4BCF-B5C8-114FD0B5DFDC}" srcId="{1839B26B-6ACC-4C2E-B7F6-795E0C3FEB74}" destId="{7608E952-07C7-4306-90E6-A8604F47DF3D}" srcOrd="2" destOrd="0" parTransId="{32F8112D-5132-4880-8E22-9AC6A06253D3}" sibTransId="{1090A5AD-D9DD-41B3-95F0-E6A87E4B1EA7}"/>
    <dgm:cxn modelId="{30217063-1354-41EB-B8FF-B06B54B2DE45}" type="presOf" srcId="{1839B26B-6ACC-4C2E-B7F6-795E0C3FEB74}" destId="{C99BA321-AAFB-4AF2-A5F9-9E8E00D6D5C3}" srcOrd="0" destOrd="0" presId="urn:microsoft.com/office/officeart/2005/8/layout/chevron1"/>
    <dgm:cxn modelId="{2ABB2263-D476-47B5-84E3-A87A1BE1684E}" type="presOf" srcId="{640ABA0F-955D-45D6-8ED5-5F257ECF785D}" destId="{522F8AD8-2E24-414A-A246-01762F80B650}" srcOrd="0" destOrd="0" presId="urn:microsoft.com/office/officeart/2005/8/layout/chevron1"/>
    <dgm:cxn modelId="{96900142-2308-44E0-AA88-B194DA127A7F}" srcId="{1839B26B-6ACC-4C2E-B7F6-795E0C3FEB74}" destId="{A2B1602F-42C0-4548-BC0F-899B95726D88}" srcOrd="1" destOrd="0" parTransId="{83B989BA-D0B9-4546-96BF-65DD9DF2721D}" sibTransId="{987E0B5F-3567-41A4-A5B0-8C47BFF4A9A1}"/>
    <dgm:cxn modelId="{438407DA-860C-425E-A736-52F58C4B62DE}" type="presOf" srcId="{A2B1602F-42C0-4548-BC0F-899B95726D88}" destId="{4A2B4D79-EAF4-4DE0-9A28-02146F77ECCC}" srcOrd="0" destOrd="0" presId="urn:microsoft.com/office/officeart/2005/8/layout/chevron1"/>
    <dgm:cxn modelId="{9BD0A97D-0D39-43C6-AA6A-8D117296E81C}" type="presOf" srcId="{7608E952-07C7-4306-90E6-A8604F47DF3D}" destId="{22669744-68AD-4758-B868-36A9FE045D72}" srcOrd="0" destOrd="0" presId="urn:microsoft.com/office/officeart/2005/8/layout/chevron1"/>
    <dgm:cxn modelId="{16323744-0B7A-4863-92AD-E32036F55F14}" type="presParOf" srcId="{C99BA321-AAFB-4AF2-A5F9-9E8E00D6D5C3}" destId="{522F8AD8-2E24-414A-A246-01762F80B650}" srcOrd="0" destOrd="0" presId="urn:microsoft.com/office/officeart/2005/8/layout/chevron1"/>
    <dgm:cxn modelId="{31D77E34-6B17-4C1C-A051-48B00C7F7E1A}" type="presParOf" srcId="{C99BA321-AAFB-4AF2-A5F9-9E8E00D6D5C3}" destId="{CACE8A00-3CF6-4F53-AE74-74B181C05323}" srcOrd="1" destOrd="0" presId="urn:microsoft.com/office/officeart/2005/8/layout/chevron1"/>
    <dgm:cxn modelId="{C25560C3-B356-4D0B-A7FF-24A89341CC60}" type="presParOf" srcId="{C99BA321-AAFB-4AF2-A5F9-9E8E00D6D5C3}" destId="{4A2B4D79-EAF4-4DE0-9A28-02146F77ECCC}" srcOrd="2" destOrd="0" presId="urn:microsoft.com/office/officeart/2005/8/layout/chevron1"/>
    <dgm:cxn modelId="{D1B57BEA-7A79-4ACE-8614-747F379F6350}" type="presParOf" srcId="{C99BA321-AAFB-4AF2-A5F9-9E8E00D6D5C3}" destId="{83210557-D854-43D9-80D7-67E53F51353E}" srcOrd="3" destOrd="0" presId="urn:microsoft.com/office/officeart/2005/8/layout/chevron1"/>
    <dgm:cxn modelId="{415E97F9-9276-4C5D-A147-9049843F936B}" type="presParOf" srcId="{C99BA321-AAFB-4AF2-A5F9-9E8E00D6D5C3}" destId="{22669744-68AD-4758-B868-36A9FE045D72}" srcOrd="4"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2F8AD8-2E24-414A-A246-01762F80B650}">
      <dsp:nvSpPr>
        <dsp:cNvPr id="0" name=""/>
        <dsp:cNvSpPr/>
      </dsp:nvSpPr>
      <dsp:spPr>
        <a:xfrm>
          <a:off x="87510" y="397414"/>
          <a:ext cx="2603672" cy="1077378"/>
        </a:xfrm>
        <a:prstGeom prst="chevron">
          <a:avLst/>
        </a:prstGeom>
        <a:solidFill>
          <a:srgbClr val="FFC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CH" sz="2000" b="1" kern="1200" dirty="0" smtClean="0">
              <a:solidFill>
                <a:schemeClr val="tx1"/>
              </a:solidFill>
              <a:latin typeface="Arial" pitchFamily="34" charset="0"/>
              <a:cs typeface="Arial" pitchFamily="34" charset="0"/>
            </a:rPr>
            <a:t>Invention - </a:t>
          </a:r>
        </a:p>
        <a:p>
          <a:pPr lvl="0" algn="ctr" defTabSz="889000">
            <a:lnSpc>
              <a:spcPct val="90000"/>
            </a:lnSpc>
            <a:spcBef>
              <a:spcPct val="0"/>
            </a:spcBef>
            <a:spcAft>
              <a:spcPct val="35000"/>
            </a:spcAft>
          </a:pPr>
          <a:r>
            <a:rPr lang="de-CH" sz="2000" b="1" kern="1200" dirty="0" err="1" smtClean="0">
              <a:solidFill>
                <a:schemeClr val="tx1"/>
              </a:solidFill>
              <a:latin typeface="Arial" pitchFamily="34" charset="0"/>
              <a:cs typeface="Arial" pitchFamily="34" charset="0"/>
            </a:rPr>
            <a:t>Testing</a:t>
          </a:r>
          <a:r>
            <a:rPr lang="de-CH" sz="2000" b="1" kern="1200" dirty="0" smtClean="0">
              <a:solidFill>
                <a:schemeClr val="tx1"/>
              </a:solidFill>
              <a:latin typeface="Arial" pitchFamily="34" charset="0"/>
              <a:cs typeface="Arial" pitchFamily="34" charset="0"/>
            </a:rPr>
            <a:t> &amp; Launch</a:t>
          </a:r>
          <a:endParaRPr lang="de-CH" sz="2000" b="1" kern="1200" dirty="0">
            <a:solidFill>
              <a:schemeClr val="tx1"/>
            </a:solidFill>
            <a:latin typeface="Arial" pitchFamily="34" charset="0"/>
            <a:cs typeface="Arial" pitchFamily="34" charset="0"/>
          </a:endParaRPr>
        </a:p>
      </dsp:txBody>
      <dsp:txXfrm>
        <a:off x="87510" y="397414"/>
        <a:ext cx="2603672" cy="1077378"/>
      </dsp:txXfrm>
    </dsp:sp>
    <dsp:sp modelId="{4A2B4D79-EAF4-4DE0-9A28-02146F77ECCC}">
      <dsp:nvSpPr>
        <dsp:cNvPr id="0" name=""/>
        <dsp:cNvSpPr/>
      </dsp:nvSpPr>
      <dsp:spPr>
        <a:xfrm>
          <a:off x="2450937" y="383694"/>
          <a:ext cx="2739015" cy="1077378"/>
        </a:xfrm>
        <a:prstGeom prst="chevron">
          <a:avLst/>
        </a:prstGeom>
        <a:solidFill>
          <a:srgbClr val="00B0F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CH" sz="2000" b="1" kern="1200" dirty="0" err="1" smtClean="0">
              <a:solidFill>
                <a:schemeClr val="tx1"/>
              </a:solidFill>
              <a:latin typeface="Arial" pitchFamily="34" charset="0"/>
              <a:cs typeface="Arial" pitchFamily="34" charset="0"/>
            </a:rPr>
            <a:t>Tipping</a:t>
          </a:r>
          <a:r>
            <a:rPr lang="de-CH" sz="2000" b="1" kern="1200" dirty="0" smtClean="0">
              <a:solidFill>
                <a:schemeClr val="tx1"/>
              </a:solidFill>
              <a:latin typeface="Arial" pitchFamily="34" charset="0"/>
              <a:cs typeface="Arial" pitchFamily="34" charset="0"/>
            </a:rPr>
            <a:t> Point</a:t>
          </a:r>
          <a:endParaRPr lang="de-CH" sz="2000" b="1" kern="1200" dirty="0">
            <a:solidFill>
              <a:schemeClr val="tx1"/>
            </a:solidFill>
            <a:latin typeface="Arial" pitchFamily="34" charset="0"/>
            <a:cs typeface="Arial" pitchFamily="34" charset="0"/>
          </a:endParaRPr>
        </a:p>
      </dsp:txBody>
      <dsp:txXfrm>
        <a:off x="2450937" y="383694"/>
        <a:ext cx="2739015" cy="1077378"/>
      </dsp:txXfrm>
    </dsp:sp>
    <dsp:sp modelId="{22669744-68AD-4758-B868-36A9FE045D72}">
      <dsp:nvSpPr>
        <dsp:cNvPr id="0" name=""/>
        <dsp:cNvSpPr/>
      </dsp:nvSpPr>
      <dsp:spPr>
        <a:xfrm>
          <a:off x="4828178" y="363193"/>
          <a:ext cx="2741562" cy="1077378"/>
        </a:xfrm>
        <a:prstGeom prst="chevron">
          <a:avLst/>
        </a:prstGeom>
        <a:solidFill>
          <a:srgbClr val="92D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CH" sz="2000" b="1" kern="1200" dirty="0" err="1" smtClean="0">
              <a:solidFill>
                <a:schemeClr val="tx1"/>
              </a:solidFill>
              <a:latin typeface="Arial" pitchFamily="34" charset="0"/>
              <a:cs typeface="Arial" pitchFamily="34" charset="0"/>
            </a:rPr>
            <a:t>Uptake</a:t>
          </a:r>
          <a:r>
            <a:rPr lang="de-CH" sz="2000" b="1" kern="1200" dirty="0" smtClean="0">
              <a:solidFill>
                <a:schemeClr val="tx1"/>
              </a:solidFill>
              <a:latin typeface="Arial" pitchFamily="34" charset="0"/>
              <a:cs typeface="Arial" pitchFamily="34" charset="0"/>
            </a:rPr>
            <a:t> &amp; </a:t>
          </a:r>
          <a:r>
            <a:rPr lang="de-CH" sz="2000" b="1" kern="1200" dirty="0" err="1" smtClean="0">
              <a:solidFill>
                <a:schemeClr val="tx1"/>
              </a:solidFill>
              <a:latin typeface="Arial" pitchFamily="34" charset="0"/>
              <a:cs typeface="Arial" pitchFamily="34" charset="0"/>
            </a:rPr>
            <a:t>Use</a:t>
          </a:r>
          <a:endParaRPr lang="de-CH" sz="2000" b="1" kern="1200" dirty="0">
            <a:solidFill>
              <a:schemeClr val="tx1"/>
            </a:solidFill>
            <a:latin typeface="Arial" pitchFamily="34" charset="0"/>
            <a:cs typeface="Arial" pitchFamily="34" charset="0"/>
          </a:endParaRPr>
        </a:p>
      </dsp:txBody>
      <dsp:txXfrm>
        <a:off x="4828178" y="363193"/>
        <a:ext cx="2741562" cy="10773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84FB56-EB82-4287-8800-25EB86261F54}" type="datetimeFigureOut">
              <a:rPr lang="de-CH" smtClean="0"/>
              <a:pPr/>
              <a:t>24.07.2013</a:t>
            </a:fld>
            <a:endParaRPr lang="de-C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B9AE55-90D9-4C74-9256-50B762012458}" type="slidenum">
              <a:rPr lang="de-CH" smtClean="0"/>
              <a:pPr/>
              <a:t>‹#›</a:t>
            </a:fld>
            <a:endParaRPr lang="de-CH"/>
          </a:p>
        </p:txBody>
      </p:sp>
    </p:spTree>
    <p:extLst>
      <p:ext uri="{BB962C8B-B14F-4D97-AF65-F5344CB8AC3E}">
        <p14:creationId xmlns:p14="http://schemas.microsoft.com/office/powerpoint/2010/main" xmlns="" val="311260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02B9AE55-90D9-4C74-9256-50B762012458}" type="slidenum">
              <a:rPr lang="de-CH" smtClean="0"/>
              <a:pPr/>
              <a:t>1</a:t>
            </a:fld>
            <a:endParaRPr lang="de-CH"/>
          </a:p>
        </p:txBody>
      </p:sp>
    </p:spTree>
    <p:extLst>
      <p:ext uri="{BB962C8B-B14F-4D97-AF65-F5344CB8AC3E}">
        <p14:creationId xmlns:p14="http://schemas.microsoft.com/office/powerpoint/2010/main" xmlns="" val="3094733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B9AE55-90D9-4C74-9256-50B762012458}" type="slidenum">
              <a:rPr lang="de-CH" smtClean="0"/>
              <a:pPr/>
              <a:t>10</a:t>
            </a:fld>
            <a:endParaRPr lang="de-CH"/>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B9AE55-90D9-4C74-9256-50B762012458}" type="slidenum">
              <a:rPr lang="de-CH" smtClean="0"/>
              <a:pPr/>
              <a:t>11</a:t>
            </a:fld>
            <a:endParaRPr lang="de-CH"/>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B9AE55-90D9-4C74-9256-50B762012458}" type="slidenum">
              <a:rPr lang="de-CH" smtClean="0"/>
              <a:pPr/>
              <a:t>12</a:t>
            </a:fld>
            <a:endParaRPr lang="de-CH"/>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B9AE55-90D9-4C74-9256-50B762012458}" type="slidenum">
              <a:rPr lang="de-CH" smtClean="0"/>
              <a:pPr/>
              <a:t>13</a:t>
            </a:fld>
            <a:endParaRPr lang="de-CH"/>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pitchFamily="34" charset="0"/>
                <a:cs typeface="Arial" pitchFamily="34" charset="0"/>
              </a:rPr>
              <a:t>Many promising and affordable WASH technologies did not get to scale as the introduction was not properly planned and managed.</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pitchFamily="34" charset="0"/>
                <a:cs typeface="Arial" pitchFamily="34" charset="0"/>
              </a:rPr>
              <a:t>Many introduction processes stop and continue somehow, often unplanned, and only some are successful.</a:t>
            </a:r>
          </a:p>
          <a:p>
            <a:endParaRPr lang="en-US" dirty="0"/>
          </a:p>
        </p:txBody>
      </p:sp>
      <p:sp>
        <p:nvSpPr>
          <p:cNvPr id="4" name="Slide Number Placeholder 3"/>
          <p:cNvSpPr>
            <a:spLocks noGrp="1"/>
          </p:cNvSpPr>
          <p:nvPr>
            <p:ph type="sldNum" sz="quarter" idx="10"/>
          </p:nvPr>
        </p:nvSpPr>
        <p:spPr/>
        <p:txBody>
          <a:bodyPr/>
          <a:lstStyle/>
          <a:p>
            <a:fld id="{02B9AE55-90D9-4C74-9256-50B762012458}" type="slidenum">
              <a:rPr lang="de-CH" smtClean="0"/>
              <a:pPr/>
              <a:t>14</a:t>
            </a:fld>
            <a:endParaRPr lang="de-CH"/>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B9AE55-90D9-4C74-9256-50B762012458}" type="slidenum">
              <a:rPr lang="de-CH" smtClean="0"/>
              <a:pPr/>
              <a:t>15</a:t>
            </a:fld>
            <a:endParaRPr lang="de-CH"/>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B9AE55-90D9-4C74-9256-50B762012458}" type="slidenum">
              <a:rPr lang="de-CH" smtClean="0"/>
              <a:pPr/>
              <a:t>16</a:t>
            </a:fld>
            <a:endParaRPr lang="de-CH"/>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Internal comment: I propose to stick to three key phases so far, and to make clear that due to the importance</a:t>
            </a:r>
            <a:r>
              <a:rPr lang="en-US" baseline="0" dirty="0" smtClean="0"/>
              <a:t> of the first phase, it is appropriate to sub divide it into two.</a:t>
            </a:r>
          </a:p>
          <a:p>
            <a:endParaRPr lang="en-US" baseline="0" dirty="0" smtClean="0"/>
          </a:p>
          <a:p>
            <a:r>
              <a:rPr lang="en-US" baseline="0" dirty="0" smtClean="0"/>
              <a:t>In literature usually we find these three phases mentioned.</a:t>
            </a:r>
            <a:endParaRPr lang="en-US" dirty="0"/>
          </a:p>
        </p:txBody>
      </p:sp>
      <p:sp>
        <p:nvSpPr>
          <p:cNvPr id="4" name="Slide Number Placeholder 3"/>
          <p:cNvSpPr>
            <a:spLocks noGrp="1"/>
          </p:cNvSpPr>
          <p:nvPr>
            <p:ph type="sldNum" sz="quarter" idx="10"/>
          </p:nvPr>
        </p:nvSpPr>
        <p:spPr/>
        <p:txBody>
          <a:bodyPr/>
          <a:lstStyle/>
          <a:p>
            <a:fld id="{02B9AE55-90D9-4C74-9256-50B762012458}" type="slidenum">
              <a:rPr lang="de-CH" smtClean="0"/>
              <a:pPr/>
              <a:t>17</a:t>
            </a:fld>
            <a:endParaRPr lang="de-CH"/>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Graph</a:t>
            </a:r>
            <a:r>
              <a:rPr lang="de-CH" baseline="0" dirty="0" smtClean="0"/>
              <a:t> </a:t>
            </a:r>
            <a:r>
              <a:rPr lang="de-CH" baseline="0" dirty="0" err="1" smtClean="0"/>
              <a:t>shows</a:t>
            </a:r>
            <a:r>
              <a:rPr lang="de-CH" baseline="0" dirty="0" smtClean="0"/>
              <a: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e-CH" baseline="0" dirty="0" smtClean="0"/>
              <a:t>Evolution </a:t>
            </a:r>
            <a:r>
              <a:rPr lang="de-CH" baseline="0" dirty="0" err="1" smtClean="0"/>
              <a:t>of</a:t>
            </a:r>
            <a:r>
              <a:rPr lang="de-CH" baseline="0" dirty="0" smtClean="0"/>
              <a:t> </a:t>
            </a:r>
            <a:r>
              <a:rPr lang="de-CH" baseline="0" dirty="0" err="1" smtClean="0"/>
              <a:t>impacts</a:t>
            </a:r>
            <a:r>
              <a:rPr lang="de-CH" baseline="0" dirty="0" smtClean="0"/>
              <a:t> </a:t>
            </a:r>
            <a:r>
              <a:rPr lang="de-CH" baseline="0" dirty="0" err="1" smtClean="0"/>
              <a:t>of</a:t>
            </a:r>
            <a:r>
              <a:rPr lang="de-CH" baseline="0" dirty="0" smtClean="0"/>
              <a:t> </a:t>
            </a:r>
            <a:r>
              <a:rPr lang="de-CH" baseline="0" dirty="0" err="1" smtClean="0"/>
              <a:t>technology</a:t>
            </a:r>
            <a:r>
              <a:rPr lang="de-CH" baseline="0" dirty="0" smtClean="0"/>
              <a:t> </a:t>
            </a:r>
            <a:r>
              <a:rPr lang="de-CH" baseline="0" dirty="0" err="1" smtClean="0"/>
              <a:t>introduction</a:t>
            </a:r>
            <a:r>
              <a:rPr lang="de-CH" baseline="0" dirty="0" smtClean="0"/>
              <a:t> on different </a:t>
            </a:r>
            <a:r>
              <a:rPr lang="de-CH" baseline="0" dirty="0" err="1" smtClean="0"/>
              <a:t>aspects</a:t>
            </a:r>
            <a:r>
              <a:rPr lang="de-CH" baseline="0" dirty="0" smtClean="0"/>
              <a:t>: on </a:t>
            </a:r>
            <a:r>
              <a:rPr lang="de-CH" baseline="0" dirty="0" err="1" smtClean="0"/>
              <a:t>poverty</a:t>
            </a:r>
            <a:r>
              <a:rPr lang="de-CH" baseline="0" dirty="0" smtClean="0"/>
              <a:t> </a:t>
            </a:r>
            <a:r>
              <a:rPr lang="de-CH" baseline="0" dirty="0" err="1" smtClean="0"/>
              <a:t>alleviation</a:t>
            </a:r>
            <a:r>
              <a:rPr lang="de-CH" baseline="0" dirty="0" smtClean="0"/>
              <a:t>, </a:t>
            </a:r>
            <a:r>
              <a:rPr lang="de-CH" baseline="0" dirty="0" err="1" smtClean="0"/>
              <a:t>supply</a:t>
            </a:r>
            <a:r>
              <a:rPr lang="de-CH" baseline="0" dirty="0" smtClean="0"/>
              <a:t> </a:t>
            </a:r>
            <a:r>
              <a:rPr lang="de-CH" baseline="0" dirty="0" err="1" smtClean="0"/>
              <a:t>chain</a:t>
            </a:r>
            <a:r>
              <a:rPr lang="de-CH" baseline="0" dirty="0" smtClean="0"/>
              <a:t>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de-CH"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e-CH" baseline="0" dirty="0" smtClean="0"/>
              <a:t>Valley </a:t>
            </a:r>
            <a:r>
              <a:rPr lang="de-CH" baseline="0" dirty="0" err="1" smtClean="0"/>
              <a:t>of</a:t>
            </a:r>
            <a:r>
              <a:rPr lang="de-CH" baseline="0" dirty="0" smtClean="0"/>
              <a:t> </a:t>
            </a:r>
            <a:r>
              <a:rPr lang="de-CH" baseline="0" dirty="0" err="1" smtClean="0"/>
              <a:t>death</a:t>
            </a:r>
            <a:r>
              <a:rPr lang="de-CH" baseline="0" dirty="0" smtClean="0"/>
              <a:t> due </a:t>
            </a:r>
            <a:r>
              <a:rPr lang="de-CH" baseline="0" dirty="0" err="1" smtClean="0"/>
              <a:t>to</a:t>
            </a:r>
            <a:r>
              <a:rPr lang="de-CH" baseline="0" dirty="0" smtClean="0"/>
              <a:t> </a:t>
            </a:r>
            <a:r>
              <a:rPr lang="de-CH" baseline="0" dirty="0" err="1" smtClean="0"/>
              <a:t>gap</a:t>
            </a:r>
            <a:r>
              <a:rPr lang="de-CH" baseline="0" dirty="0" smtClean="0"/>
              <a:t> </a:t>
            </a:r>
            <a:r>
              <a:rPr lang="de-CH" baseline="0" dirty="0" err="1" smtClean="0"/>
              <a:t>between</a:t>
            </a:r>
            <a:r>
              <a:rPr lang="de-CH" baseline="0" dirty="0" smtClean="0"/>
              <a:t> </a:t>
            </a:r>
            <a:r>
              <a:rPr lang="de-CH" baseline="0" dirty="0" err="1" smtClean="0"/>
              <a:t>revenues</a:t>
            </a:r>
            <a:r>
              <a:rPr lang="de-CH" baseline="0" dirty="0" smtClean="0"/>
              <a:t> </a:t>
            </a:r>
            <a:r>
              <a:rPr lang="de-CH" baseline="0" dirty="0" err="1" smtClean="0"/>
              <a:t>and</a:t>
            </a:r>
            <a:r>
              <a:rPr lang="de-CH" baseline="0" dirty="0" smtClean="0"/>
              <a:t> </a:t>
            </a:r>
            <a:r>
              <a:rPr lang="de-CH" baseline="0" dirty="0" err="1" smtClean="0"/>
              <a:t>expenditures</a:t>
            </a:r>
            <a:r>
              <a:rPr lang="de-CH" baseline="0" dirty="0" smtClean="0"/>
              <a:t> </a:t>
            </a:r>
            <a:r>
              <a:rPr lang="de-CH" baseline="0" dirty="0" smtClean="0">
                <a:sym typeface="Wingdings" pitchFamily="2" charset="2"/>
              </a:rPr>
              <a:t></a:t>
            </a:r>
            <a:r>
              <a:rPr lang="de-CH" baseline="0" dirty="0" smtClean="0"/>
              <a:t> </a:t>
            </a:r>
            <a:r>
              <a:rPr lang="de-CH" baseline="0" dirty="0" err="1" smtClean="0"/>
              <a:t>this</a:t>
            </a:r>
            <a:r>
              <a:rPr lang="de-CH" baseline="0" dirty="0" smtClean="0"/>
              <a:t> </a:t>
            </a:r>
            <a:r>
              <a:rPr lang="de-CH" baseline="0" dirty="0" err="1" smtClean="0"/>
              <a:t>needs</a:t>
            </a:r>
            <a:r>
              <a:rPr lang="de-CH" baseline="0" dirty="0" smtClean="0"/>
              <a:t> a «</a:t>
            </a:r>
            <a:r>
              <a:rPr lang="de-CH" baseline="0" dirty="0" err="1" smtClean="0"/>
              <a:t>bridge</a:t>
            </a:r>
            <a:r>
              <a:rPr lang="de-CH" baseline="0" dirty="0" smtClean="0"/>
              <a:t>» </a:t>
            </a:r>
            <a:r>
              <a:rPr lang="de-CH" baseline="0" dirty="0" smtClean="0">
                <a:sym typeface="Wingdings" pitchFamily="2" charset="2"/>
              </a:rPr>
              <a:t> </a:t>
            </a:r>
            <a:r>
              <a:rPr lang="de-CH" baseline="0" dirty="0" err="1" smtClean="0">
                <a:sym typeface="Wingdings" pitchFamily="2" charset="2"/>
              </a:rPr>
              <a:t>investor</a:t>
            </a:r>
            <a:r>
              <a:rPr lang="de-CH" baseline="0" dirty="0" smtClean="0">
                <a:sym typeface="Wingdings" pitchFamily="2" charset="2"/>
              </a:rPr>
              <a:t> </a:t>
            </a:r>
            <a:r>
              <a:rPr lang="de-CH" baseline="0" dirty="0" err="1" smtClean="0">
                <a:sym typeface="Wingdings" pitchFamily="2" charset="2"/>
              </a:rPr>
              <a:t>or</a:t>
            </a:r>
            <a:r>
              <a:rPr lang="de-CH" baseline="0" dirty="0" smtClean="0">
                <a:sym typeface="Wingdings" pitchFamily="2" charset="2"/>
              </a:rPr>
              <a:t> </a:t>
            </a:r>
            <a:r>
              <a:rPr lang="de-CH" baseline="0" dirty="0" err="1" smtClean="0">
                <a:sym typeface="Wingdings" pitchFamily="2" charset="2"/>
              </a:rPr>
              <a:t>government</a:t>
            </a:r>
            <a:r>
              <a:rPr lang="de-CH" baseline="0" dirty="0" smtClean="0">
                <a:sym typeface="Wingdings" pitchFamily="2" charset="2"/>
              </a:rPr>
              <a:t> </a:t>
            </a:r>
            <a:r>
              <a:rPr lang="de-CH" baseline="0" dirty="0" err="1" smtClean="0">
                <a:sym typeface="Wingdings" pitchFamily="2" charset="2"/>
              </a:rPr>
              <a:t>funds</a:t>
            </a:r>
            <a:endParaRPr lang="de-CH"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de-CH"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e-CH" baseline="0" dirty="0" smtClean="0"/>
              <a:t>Different time </a:t>
            </a:r>
            <a:r>
              <a:rPr lang="de-CH" baseline="0" dirty="0" err="1" smtClean="0"/>
              <a:t>lenght</a:t>
            </a:r>
            <a:r>
              <a:rPr lang="de-CH" baseline="0" dirty="0" smtClean="0"/>
              <a:t> </a:t>
            </a:r>
            <a:r>
              <a:rPr lang="de-CH" baseline="0" dirty="0" err="1" smtClean="0"/>
              <a:t>of</a:t>
            </a:r>
            <a:r>
              <a:rPr lang="de-CH" baseline="0" dirty="0" smtClean="0"/>
              <a:t> </a:t>
            </a:r>
            <a:r>
              <a:rPr lang="de-CH" baseline="0" dirty="0" err="1" smtClean="0"/>
              <a:t>the</a:t>
            </a:r>
            <a:r>
              <a:rPr lang="de-CH" baseline="0" dirty="0" smtClean="0"/>
              <a:t> </a:t>
            </a:r>
            <a:r>
              <a:rPr lang="de-CH" baseline="0" dirty="0" err="1" smtClean="0"/>
              <a:t>three</a:t>
            </a:r>
            <a:r>
              <a:rPr lang="de-CH" baseline="0" dirty="0" smtClean="0"/>
              <a:t> </a:t>
            </a:r>
            <a:r>
              <a:rPr lang="de-CH" baseline="0" dirty="0" err="1" smtClean="0"/>
              <a:t>phases</a:t>
            </a:r>
            <a:r>
              <a:rPr lang="de-CH" baseline="0" dirty="0" smtClean="0"/>
              <a:t> </a:t>
            </a:r>
            <a:r>
              <a:rPr lang="de-CH" baseline="0" dirty="0" err="1" smtClean="0"/>
              <a:t>to</a:t>
            </a:r>
            <a:r>
              <a:rPr lang="de-CH" baseline="0" dirty="0" smtClean="0"/>
              <a:t> </a:t>
            </a:r>
            <a:r>
              <a:rPr lang="de-CH" baseline="0" dirty="0" err="1" smtClean="0"/>
              <a:t>be</a:t>
            </a:r>
            <a:r>
              <a:rPr lang="de-CH" baseline="0" dirty="0" smtClean="0"/>
              <a:t> </a:t>
            </a:r>
            <a:r>
              <a:rPr lang="de-CH" baseline="0" dirty="0" err="1" smtClean="0"/>
              <a:t>highlighted</a:t>
            </a:r>
            <a:r>
              <a:rPr lang="de-CH" baseline="0" dirty="0" smtClean="0"/>
              <a:t> (</a:t>
            </a:r>
            <a:r>
              <a:rPr lang="de-CH" baseline="0" dirty="0" err="1" smtClean="0"/>
              <a:t>weeks</a:t>
            </a:r>
            <a:r>
              <a:rPr lang="de-CH" baseline="0" dirty="0" smtClean="0"/>
              <a:t>, </a:t>
            </a:r>
            <a:r>
              <a:rPr lang="de-CH" baseline="0" dirty="0" err="1" smtClean="0"/>
              <a:t>months</a:t>
            </a:r>
            <a:r>
              <a:rPr lang="de-CH" baseline="0" dirty="0" smtClean="0"/>
              <a:t>, </a:t>
            </a:r>
            <a:r>
              <a:rPr lang="de-CH" baseline="0" dirty="0" err="1" smtClean="0"/>
              <a:t>years</a:t>
            </a:r>
            <a:r>
              <a:rPr lang="de-CH" baseline="0" dirty="0" smtClean="0"/>
              <a:t>)</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de-CH" baseline="0" dirty="0" smtClean="0"/>
          </a:p>
          <a:p>
            <a:endParaRPr lang="de-CH" dirty="0"/>
          </a:p>
        </p:txBody>
      </p:sp>
      <p:sp>
        <p:nvSpPr>
          <p:cNvPr id="4" name="Slide Number Placeholder 3"/>
          <p:cNvSpPr>
            <a:spLocks noGrp="1"/>
          </p:cNvSpPr>
          <p:nvPr>
            <p:ph type="sldNum" sz="quarter" idx="10"/>
          </p:nvPr>
        </p:nvSpPr>
        <p:spPr/>
        <p:txBody>
          <a:bodyPr/>
          <a:lstStyle/>
          <a:p>
            <a:fld id="{AFF87874-687D-42D1-AA47-8A92CE7B4E8C}" type="slidenum">
              <a:rPr lang="de-CH" smtClean="0"/>
              <a:pPr/>
              <a:t>18</a:t>
            </a:fld>
            <a:endParaRPr lang="de-CH"/>
          </a:p>
        </p:txBody>
      </p:sp>
    </p:spTree>
    <p:extLst>
      <p:ext uri="{BB962C8B-B14F-4D97-AF65-F5344CB8AC3E}">
        <p14:creationId xmlns="" xmlns:p14="http://schemas.microsoft.com/office/powerpoint/2010/main" val="2759632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err="1" smtClean="0">
                <a:sym typeface="Wingdings" pitchFamily="2" charset="2"/>
              </a:rPr>
              <a:t>Based</a:t>
            </a:r>
            <a:r>
              <a:rPr lang="de-CH" dirty="0" smtClean="0">
                <a:sym typeface="Wingdings" pitchFamily="2" charset="2"/>
              </a:rPr>
              <a:t> on </a:t>
            </a:r>
            <a:r>
              <a:rPr lang="de-CH" dirty="0" err="1" smtClean="0">
                <a:sym typeface="Wingdings" pitchFamily="2" charset="2"/>
              </a:rPr>
              <a:t>the</a:t>
            </a:r>
            <a:r>
              <a:rPr lang="de-CH" dirty="0" smtClean="0">
                <a:sym typeface="Wingdings" pitchFamily="2" charset="2"/>
              </a:rPr>
              <a:t> </a:t>
            </a:r>
            <a:r>
              <a:rPr lang="de-CH" dirty="0" err="1" smtClean="0">
                <a:sym typeface="Wingdings" pitchFamily="2" charset="2"/>
              </a:rPr>
              <a:t>concept</a:t>
            </a:r>
            <a:r>
              <a:rPr lang="de-CH" dirty="0" smtClean="0">
                <a:sym typeface="Wingdings" pitchFamily="2" charset="2"/>
              </a:rPr>
              <a:t> </a:t>
            </a:r>
            <a:r>
              <a:rPr lang="de-CH" dirty="0" err="1" smtClean="0">
                <a:sym typeface="Wingdings" pitchFamily="2" charset="2"/>
              </a:rPr>
              <a:t>of</a:t>
            </a:r>
            <a:r>
              <a:rPr lang="de-CH" dirty="0" smtClean="0">
                <a:sym typeface="Wingdings" pitchFamily="2" charset="2"/>
              </a:rPr>
              <a:t> </a:t>
            </a:r>
            <a:r>
              <a:rPr lang="de-CH" dirty="0" err="1" smtClean="0">
                <a:sym typeface="Wingdings" pitchFamily="2" charset="2"/>
              </a:rPr>
              <a:t>the</a:t>
            </a:r>
            <a:r>
              <a:rPr lang="de-CH" dirty="0" smtClean="0">
                <a:sym typeface="Wingdings" pitchFamily="2" charset="2"/>
              </a:rPr>
              <a:t> 3</a:t>
            </a:r>
            <a:r>
              <a:rPr lang="de-CH" dirty="0" smtClean="0"/>
              <a:t> </a:t>
            </a:r>
            <a:r>
              <a:rPr lang="de-CH" dirty="0" err="1" smtClean="0"/>
              <a:t>key</a:t>
            </a:r>
            <a:r>
              <a:rPr lang="de-CH" dirty="0" smtClean="0"/>
              <a:t> </a:t>
            </a:r>
            <a:r>
              <a:rPr lang="de-CH" dirty="0" err="1" smtClean="0"/>
              <a:t>phases</a:t>
            </a:r>
            <a:r>
              <a:rPr lang="de-CH" dirty="0" smtClean="0"/>
              <a:t>, in</a:t>
            </a:r>
            <a:r>
              <a:rPr lang="de-CH" baseline="0" dirty="0" smtClean="0"/>
              <a:t> </a:t>
            </a:r>
            <a:r>
              <a:rPr lang="de-CH" baseline="0" dirty="0" err="1" smtClean="0"/>
              <a:t>the</a:t>
            </a:r>
            <a:r>
              <a:rPr lang="de-CH" baseline="0" dirty="0" smtClean="0"/>
              <a:t> GTIP </a:t>
            </a:r>
            <a:r>
              <a:rPr lang="de-CH" baseline="0" dirty="0" err="1" smtClean="0"/>
              <a:t>the</a:t>
            </a:r>
            <a:r>
              <a:rPr lang="de-CH" baseline="0" dirty="0" smtClean="0"/>
              <a:t> </a:t>
            </a:r>
            <a:r>
              <a:rPr lang="de-CH" baseline="0" dirty="0" err="1" smtClean="0"/>
              <a:t>tasks</a:t>
            </a:r>
            <a:r>
              <a:rPr lang="de-CH" baseline="0" dirty="0" smtClean="0"/>
              <a:t> will </a:t>
            </a:r>
            <a:r>
              <a:rPr lang="de-CH" baseline="0" dirty="0" err="1" smtClean="0"/>
              <a:t>be</a:t>
            </a:r>
            <a:r>
              <a:rPr lang="de-CH" baseline="0" dirty="0" smtClean="0"/>
              <a:t> </a:t>
            </a:r>
            <a:r>
              <a:rPr lang="de-CH" baseline="0" dirty="0" err="1" smtClean="0"/>
              <a:t>defined</a:t>
            </a:r>
            <a:r>
              <a:rPr lang="de-CH" baseline="0" dirty="0" smtClean="0"/>
              <a:t> </a:t>
            </a:r>
            <a:r>
              <a:rPr lang="de-CH" baseline="0" dirty="0" err="1" smtClean="0"/>
              <a:t>for</a:t>
            </a:r>
            <a:r>
              <a:rPr lang="de-CH" baseline="0" dirty="0" smtClean="0"/>
              <a:t> al </a:t>
            </a:r>
            <a:r>
              <a:rPr lang="de-CH" baseline="0" dirty="0" err="1" smtClean="0"/>
              <a:t>lrelevant</a:t>
            </a:r>
            <a:r>
              <a:rPr lang="de-CH" baseline="0" dirty="0" smtClean="0"/>
              <a:t> </a:t>
            </a:r>
            <a:r>
              <a:rPr lang="de-CH" baseline="0" dirty="0" err="1" smtClean="0"/>
              <a:t>key</a:t>
            </a:r>
            <a:r>
              <a:rPr lang="de-CH" baseline="0" dirty="0" smtClean="0"/>
              <a:t> </a:t>
            </a:r>
            <a:r>
              <a:rPr lang="de-CH" baseline="0" dirty="0" err="1" smtClean="0"/>
              <a:t>actors</a:t>
            </a:r>
            <a:r>
              <a:rPr lang="de-CH" baseline="0" dirty="0" smtClean="0"/>
              <a:t>. </a:t>
            </a:r>
          </a:p>
          <a:p>
            <a:r>
              <a:rPr lang="de-CH" baseline="0" dirty="0" err="1" smtClean="0"/>
              <a:t>To</a:t>
            </a:r>
            <a:r>
              <a:rPr lang="de-CH" baseline="0" dirty="0" smtClean="0"/>
              <a:t> </a:t>
            </a:r>
            <a:r>
              <a:rPr lang="de-CH" baseline="0" dirty="0" err="1" smtClean="0"/>
              <a:t>get</a:t>
            </a:r>
            <a:r>
              <a:rPr lang="de-CH" baseline="0" dirty="0" smtClean="0"/>
              <a:t> </a:t>
            </a:r>
            <a:r>
              <a:rPr lang="de-CH" baseline="0" dirty="0" err="1" smtClean="0"/>
              <a:t>there</a:t>
            </a:r>
            <a:r>
              <a:rPr lang="de-CH" baseline="0" dirty="0" smtClean="0"/>
              <a:t> </a:t>
            </a:r>
            <a:r>
              <a:rPr lang="de-CH" baseline="0" dirty="0" err="1" smtClean="0"/>
              <a:t>we</a:t>
            </a:r>
            <a:r>
              <a:rPr lang="de-CH" baseline="0" dirty="0" smtClean="0"/>
              <a:t> </a:t>
            </a:r>
            <a:r>
              <a:rPr lang="de-CH" baseline="0" dirty="0" err="1" smtClean="0"/>
              <a:t>need</a:t>
            </a:r>
            <a:r>
              <a:rPr lang="de-CH" baseline="0" dirty="0" smtClean="0"/>
              <a:t> </a:t>
            </a:r>
            <a:r>
              <a:rPr lang="de-CH" baseline="0" dirty="0" err="1" smtClean="0"/>
              <a:t>to</a:t>
            </a:r>
            <a:r>
              <a:rPr lang="de-CH" baseline="0" dirty="0" smtClean="0"/>
              <a:t> </a:t>
            </a:r>
            <a:r>
              <a:rPr lang="de-CH" baseline="0" dirty="0" err="1" smtClean="0"/>
              <a:t>introduce</a:t>
            </a:r>
            <a:r>
              <a:rPr lang="de-CH" baseline="0" dirty="0" smtClean="0"/>
              <a:t> </a:t>
            </a:r>
            <a:r>
              <a:rPr lang="de-CH" baseline="0" dirty="0" err="1" smtClean="0"/>
              <a:t>the</a:t>
            </a:r>
            <a:r>
              <a:rPr lang="de-CH" baseline="0" dirty="0" smtClean="0"/>
              <a:t> TIP Matrix, </a:t>
            </a:r>
            <a:r>
              <a:rPr lang="de-CH" baseline="0" dirty="0" err="1" smtClean="0"/>
              <a:t>which</a:t>
            </a:r>
            <a:r>
              <a:rPr lang="de-CH" baseline="0" dirty="0" smtClean="0"/>
              <a:t> </a:t>
            </a:r>
            <a:r>
              <a:rPr lang="de-CH" baseline="0" dirty="0" err="1" smtClean="0"/>
              <a:t>presents</a:t>
            </a:r>
            <a:r>
              <a:rPr lang="de-CH" baseline="0" dirty="0" smtClean="0"/>
              <a:t> a </a:t>
            </a:r>
            <a:r>
              <a:rPr lang="de-CH" baseline="0" dirty="0" err="1" smtClean="0"/>
              <a:t>systematic</a:t>
            </a:r>
            <a:r>
              <a:rPr lang="de-CH" baseline="0" dirty="0" smtClean="0"/>
              <a:t> </a:t>
            </a:r>
            <a:r>
              <a:rPr lang="de-CH" baseline="0" dirty="0" err="1" smtClean="0"/>
              <a:t>and</a:t>
            </a:r>
            <a:r>
              <a:rPr lang="de-CH" baseline="0" dirty="0" smtClean="0"/>
              <a:t> </a:t>
            </a:r>
            <a:r>
              <a:rPr lang="de-CH" baseline="0" dirty="0" err="1" smtClean="0"/>
              <a:t>structure</a:t>
            </a:r>
            <a:r>
              <a:rPr lang="de-CH" baseline="0" dirty="0" smtClean="0"/>
              <a:t> </a:t>
            </a:r>
            <a:r>
              <a:rPr lang="de-CH" baseline="0" dirty="0" err="1" smtClean="0"/>
              <a:t>way</a:t>
            </a:r>
            <a:r>
              <a:rPr lang="de-CH" baseline="0" dirty="0" smtClean="0"/>
              <a:t> </a:t>
            </a:r>
            <a:r>
              <a:rPr lang="de-CH" baseline="0" dirty="0" err="1" smtClean="0"/>
              <a:t>to</a:t>
            </a:r>
            <a:r>
              <a:rPr lang="de-CH" baseline="0" dirty="0" smtClean="0"/>
              <a:t> </a:t>
            </a:r>
            <a:r>
              <a:rPr lang="de-CH" baseline="0" dirty="0" err="1" smtClean="0"/>
              <a:t>allocate</a:t>
            </a:r>
            <a:r>
              <a:rPr lang="de-CH" baseline="0" dirty="0" smtClean="0"/>
              <a:t> </a:t>
            </a:r>
            <a:r>
              <a:rPr lang="de-CH" baseline="0" dirty="0" err="1" smtClean="0"/>
              <a:t>tasks</a:t>
            </a:r>
            <a:r>
              <a:rPr lang="de-CH" baseline="0" dirty="0" smtClean="0"/>
              <a:t> </a:t>
            </a:r>
            <a:r>
              <a:rPr lang="de-CH" baseline="0" dirty="0" err="1" smtClean="0"/>
              <a:t>to</a:t>
            </a:r>
            <a:r>
              <a:rPr lang="de-CH" baseline="0" dirty="0" smtClean="0"/>
              <a:t> </a:t>
            </a:r>
            <a:r>
              <a:rPr lang="de-CH" baseline="0" dirty="0" err="1" smtClean="0"/>
              <a:t>actors</a:t>
            </a:r>
            <a:r>
              <a:rPr lang="de-CH" baseline="0" dirty="0" smtClean="0"/>
              <a:t>. The </a:t>
            </a:r>
            <a:r>
              <a:rPr lang="de-CH" baseline="0" dirty="0" err="1" smtClean="0"/>
              <a:t>content</a:t>
            </a:r>
            <a:r>
              <a:rPr lang="de-CH" baseline="0" dirty="0" smtClean="0"/>
              <a:t> </a:t>
            </a:r>
            <a:r>
              <a:rPr lang="de-CH" baseline="0" dirty="0" err="1" smtClean="0"/>
              <a:t>of</a:t>
            </a:r>
            <a:r>
              <a:rPr lang="de-CH" baseline="0" dirty="0" smtClean="0"/>
              <a:t> </a:t>
            </a:r>
            <a:r>
              <a:rPr lang="de-CH" baseline="0" dirty="0" err="1" smtClean="0"/>
              <a:t>the</a:t>
            </a:r>
            <a:r>
              <a:rPr lang="de-CH" baseline="0" dirty="0" smtClean="0"/>
              <a:t> </a:t>
            </a:r>
            <a:r>
              <a:rPr lang="de-CH" baseline="0" dirty="0" err="1" smtClean="0"/>
              <a:t>generic</a:t>
            </a:r>
            <a:r>
              <a:rPr lang="de-CH" baseline="0" dirty="0" smtClean="0"/>
              <a:t> TIP Matrix </a:t>
            </a:r>
            <a:r>
              <a:rPr lang="de-CH" baseline="0" dirty="0" err="1" smtClean="0"/>
              <a:t>provided</a:t>
            </a:r>
            <a:r>
              <a:rPr lang="de-CH" baseline="0" dirty="0" smtClean="0"/>
              <a:t> in Annex 2 </a:t>
            </a:r>
            <a:r>
              <a:rPr lang="de-CH" baseline="0" dirty="0" err="1" smtClean="0"/>
              <a:t>and</a:t>
            </a:r>
            <a:r>
              <a:rPr lang="de-CH" baseline="0" dirty="0" smtClean="0"/>
              <a:t> </a:t>
            </a:r>
            <a:r>
              <a:rPr lang="de-CH" baseline="0" dirty="0" err="1" smtClean="0"/>
              <a:t>of</a:t>
            </a:r>
            <a:r>
              <a:rPr lang="de-CH" baseline="0" dirty="0" smtClean="0"/>
              <a:t> </a:t>
            </a:r>
            <a:r>
              <a:rPr lang="de-CH" baseline="0" dirty="0" err="1" smtClean="0"/>
              <a:t>the</a:t>
            </a:r>
            <a:r>
              <a:rPr lang="de-CH" baseline="0" dirty="0" smtClean="0"/>
              <a:t> Matrix </a:t>
            </a:r>
            <a:r>
              <a:rPr lang="de-CH" baseline="0" dirty="0" err="1" smtClean="0"/>
              <a:t>for</a:t>
            </a:r>
            <a:r>
              <a:rPr lang="de-CH" baseline="0" dirty="0" smtClean="0"/>
              <a:t> </a:t>
            </a:r>
            <a:r>
              <a:rPr lang="de-CH" baseline="0" dirty="0" err="1" smtClean="0"/>
              <a:t>the</a:t>
            </a:r>
            <a:r>
              <a:rPr lang="de-CH" baseline="0" dirty="0" smtClean="0"/>
              <a:t> </a:t>
            </a:r>
            <a:r>
              <a:rPr lang="de-CH" baseline="0" dirty="0" err="1" smtClean="0"/>
              <a:t>two</a:t>
            </a:r>
            <a:r>
              <a:rPr lang="de-CH" baseline="0" dirty="0" smtClean="0"/>
              <a:t> </a:t>
            </a:r>
            <a:r>
              <a:rPr lang="de-CH" baseline="0" dirty="0" err="1" smtClean="0"/>
              <a:t>cost</a:t>
            </a:r>
            <a:r>
              <a:rPr lang="de-CH" baseline="0" dirty="0" smtClean="0"/>
              <a:t> </a:t>
            </a:r>
            <a:r>
              <a:rPr lang="de-CH" baseline="0" dirty="0" err="1" smtClean="0"/>
              <a:t>models</a:t>
            </a:r>
            <a:r>
              <a:rPr lang="de-CH" baseline="0" dirty="0" smtClean="0"/>
              <a:t> </a:t>
            </a:r>
            <a:r>
              <a:rPr lang="de-CH" baseline="0" dirty="0" err="1" smtClean="0"/>
              <a:t>is</a:t>
            </a:r>
            <a:r>
              <a:rPr lang="de-CH" baseline="0" dirty="0" smtClean="0"/>
              <a:t> </a:t>
            </a:r>
            <a:r>
              <a:rPr lang="de-CH" baseline="0" dirty="0" err="1" smtClean="0"/>
              <a:t>collected</a:t>
            </a:r>
            <a:r>
              <a:rPr lang="de-CH" baseline="0" dirty="0" smtClean="0"/>
              <a:t> </a:t>
            </a:r>
            <a:r>
              <a:rPr lang="de-CH" baseline="0" dirty="0" err="1" smtClean="0"/>
              <a:t>from</a:t>
            </a:r>
            <a:r>
              <a:rPr lang="de-CH" baseline="0" dirty="0" smtClean="0"/>
              <a:t> </a:t>
            </a:r>
            <a:r>
              <a:rPr lang="de-CH" baseline="0" dirty="0" err="1" smtClean="0"/>
              <a:t>and</a:t>
            </a:r>
            <a:r>
              <a:rPr lang="de-CH" baseline="0" dirty="0" smtClean="0"/>
              <a:t> </a:t>
            </a:r>
            <a:r>
              <a:rPr lang="de-CH" baseline="0" dirty="0" err="1" smtClean="0"/>
              <a:t>distilled</a:t>
            </a:r>
            <a:r>
              <a:rPr lang="de-CH" baseline="0" dirty="0" smtClean="0"/>
              <a:t> </a:t>
            </a:r>
            <a:r>
              <a:rPr lang="de-CH" baseline="0" dirty="0" err="1" smtClean="0"/>
              <a:t>from</a:t>
            </a:r>
            <a:r>
              <a:rPr lang="de-CH" baseline="0" dirty="0" smtClean="0"/>
              <a:t> </a:t>
            </a:r>
            <a:r>
              <a:rPr lang="de-CH" baseline="0" dirty="0" err="1" smtClean="0"/>
              <a:t>many</a:t>
            </a:r>
            <a:r>
              <a:rPr lang="de-CH" baseline="0" dirty="0" smtClean="0"/>
              <a:t> </a:t>
            </a:r>
            <a:r>
              <a:rPr lang="de-CH" baseline="0" dirty="0" err="1" smtClean="0"/>
              <a:t>case</a:t>
            </a:r>
            <a:r>
              <a:rPr lang="de-CH" baseline="0" dirty="0" smtClean="0"/>
              <a:t> </a:t>
            </a:r>
            <a:r>
              <a:rPr lang="de-CH" baseline="0" dirty="0" err="1" smtClean="0"/>
              <a:t>studies</a:t>
            </a:r>
            <a:r>
              <a:rPr lang="de-CH" baseline="0" dirty="0" smtClean="0"/>
              <a:t> </a:t>
            </a:r>
            <a:r>
              <a:rPr lang="de-CH" baseline="0" dirty="0" err="1" smtClean="0"/>
              <a:t>and</a:t>
            </a:r>
            <a:r>
              <a:rPr lang="de-CH" baseline="0" dirty="0" smtClean="0"/>
              <a:t> </a:t>
            </a:r>
            <a:r>
              <a:rPr lang="de-CH" baseline="0" dirty="0" err="1" smtClean="0"/>
              <a:t>own</a:t>
            </a:r>
            <a:r>
              <a:rPr lang="de-CH" baseline="0" dirty="0" smtClean="0"/>
              <a:t> </a:t>
            </a:r>
            <a:r>
              <a:rPr lang="de-CH" baseline="0" dirty="0" err="1" smtClean="0"/>
              <a:t>experiences</a:t>
            </a:r>
            <a:r>
              <a:rPr lang="de-CH" baseline="0" dirty="0" smtClean="0"/>
              <a:t>.</a:t>
            </a:r>
          </a:p>
          <a:p>
            <a:endParaRPr lang="de-CH" baseline="0" dirty="0" smtClean="0"/>
          </a:p>
          <a:p>
            <a:r>
              <a:rPr lang="de-CH" baseline="0" dirty="0" smtClean="0"/>
              <a:t>The </a:t>
            </a:r>
            <a:r>
              <a:rPr lang="de-CH" baseline="0" dirty="0" err="1" smtClean="0"/>
              <a:t>concep</a:t>
            </a:r>
            <a:r>
              <a:rPr lang="de-CH" baseline="0" dirty="0" smtClean="0"/>
              <a:t> </a:t>
            </a:r>
            <a:r>
              <a:rPr lang="de-CH" baseline="0" dirty="0" err="1" smtClean="0"/>
              <a:t>tof</a:t>
            </a:r>
            <a:r>
              <a:rPr lang="de-CH" baseline="0" dirty="0" smtClean="0"/>
              <a:t> </a:t>
            </a:r>
            <a:r>
              <a:rPr lang="de-CH" baseline="0" dirty="0" err="1" smtClean="0"/>
              <a:t>the</a:t>
            </a:r>
            <a:r>
              <a:rPr lang="de-CH" baseline="0" dirty="0" smtClean="0"/>
              <a:t> </a:t>
            </a:r>
            <a:r>
              <a:rPr lang="de-CH" baseline="0" dirty="0" err="1" smtClean="0"/>
              <a:t>TIPMatrix</a:t>
            </a:r>
            <a:r>
              <a:rPr lang="de-CH" baseline="0" dirty="0" smtClean="0"/>
              <a:t> </a:t>
            </a:r>
            <a:r>
              <a:rPr lang="de-CH" baseline="0" dirty="0" err="1" smtClean="0"/>
              <a:t>is</a:t>
            </a:r>
            <a:r>
              <a:rPr lang="de-CH" baseline="0" dirty="0" smtClean="0"/>
              <a:t> </a:t>
            </a:r>
            <a:r>
              <a:rPr lang="de-CH" baseline="0" dirty="0" err="1" smtClean="0"/>
              <a:t>presented</a:t>
            </a:r>
            <a:r>
              <a:rPr lang="de-CH" baseline="0" dirty="0" smtClean="0"/>
              <a:t> in </a:t>
            </a:r>
            <a:r>
              <a:rPr lang="de-CH" baseline="0" dirty="0" err="1" smtClean="0"/>
              <a:t>the</a:t>
            </a:r>
            <a:r>
              <a:rPr lang="de-CH" baseline="0" dirty="0" smtClean="0"/>
              <a:t> </a:t>
            </a:r>
            <a:r>
              <a:rPr lang="de-CH" baseline="0" dirty="0" err="1" smtClean="0"/>
              <a:t>next</a:t>
            </a:r>
            <a:r>
              <a:rPr lang="de-CH" baseline="0" dirty="0" smtClean="0"/>
              <a:t> </a:t>
            </a:r>
            <a:r>
              <a:rPr lang="de-CH" baseline="0" dirty="0" err="1" smtClean="0"/>
              <a:t>slides</a:t>
            </a:r>
            <a:r>
              <a:rPr lang="de-CH" baseline="0" dirty="0" smtClean="0"/>
              <a:t>.</a:t>
            </a:r>
            <a:endParaRPr lang="de-CH" dirty="0"/>
          </a:p>
        </p:txBody>
      </p:sp>
      <p:sp>
        <p:nvSpPr>
          <p:cNvPr id="4" name="Slide Number Placeholder 3"/>
          <p:cNvSpPr>
            <a:spLocks noGrp="1"/>
          </p:cNvSpPr>
          <p:nvPr>
            <p:ph type="sldNum" sz="quarter" idx="10"/>
          </p:nvPr>
        </p:nvSpPr>
        <p:spPr/>
        <p:txBody>
          <a:bodyPr/>
          <a:lstStyle/>
          <a:p>
            <a:fld id="{AFF87874-687D-42D1-AA47-8A92CE7B4E8C}" type="slidenum">
              <a:rPr lang="de-CH" smtClean="0"/>
              <a:pPr/>
              <a:t>19</a:t>
            </a:fld>
            <a:endParaRPr lang="de-CH"/>
          </a:p>
        </p:txBody>
      </p:sp>
    </p:spTree>
    <p:extLst>
      <p:ext uri="{BB962C8B-B14F-4D97-AF65-F5344CB8AC3E}">
        <p14:creationId xmlns="" xmlns:p14="http://schemas.microsoft.com/office/powerpoint/2010/main" val="1402819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B9AE55-90D9-4C74-9256-50B762012458}" type="slidenum">
              <a:rPr lang="de-CH" smtClean="0"/>
              <a:pPr/>
              <a:t>2</a:t>
            </a:fld>
            <a:endParaRPr lang="de-CH"/>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sz="1200" b="1" dirty="0" smtClean="0"/>
              <a:t>Key </a:t>
            </a:r>
            <a:r>
              <a:rPr lang="de-CH" sz="1200" b="1" dirty="0" err="1" smtClean="0"/>
              <a:t>question</a:t>
            </a:r>
            <a:r>
              <a:rPr lang="de-CH" sz="1200" b="1" dirty="0" smtClean="0"/>
              <a:t> in </a:t>
            </a:r>
            <a:r>
              <a:rPr lang="de-CH" sz="1200" b="1" dirty="0" err="1" smtClean="0"/>
              <a:t>each</a:t>
            </a:r>
            <a:r>
              <a:rPr lang="de-CH" sz="1200" b="1" baseline="0" dirty="0" smtClean="0"/>
              <a:t> </a:t>
            </a:r>
            <a:r>
              <a:rPr lang="de-CH" sz="1200" b="1" baseline="0" dirty="0" err="1" smtClean="0"/>
              <a:t>phase</a:t>
            </a:r>
            <a:r>
              <a:rPr lang="de-CH" sz="1200" b="1" baseline="0" dirty="0" smtClean="0"/>
              <a:t>:</a:t>
            </a:r>
          </a:p>
          <a:p>
            <a:r>
              <a:rPr lang="de-CH" sz="1200" b="1" dirty="0" smtClean="0"/>
              <a:t/>
            </a:r>
            <a:br>
              <a:rPr lang="de-CH" sz="1200" b="1" dirty="0" smtClean="0"/>
            </a:br>
            <a:r>
              <a:rPr lang="de-CH" sz="1200" b="1" dirty="0" smtClean="0"/>
              <a:t>Who </a:t>
            </a:r>
            <a:r>
              <a:rPr lang="de-CH" sz="1200" b="1" dirty="0" err="1" smtClean="0"/>
              <a:t>does</a:t>
            </a:r>
            <a:r>
              <a:rPr lang="de-CH" sz="1200" b="1" dirty="0" smtClean="0"/>
              <a:t> </a:t>
            </a:r>
            <a:r>
              <a:rPr lang="de-CH" sz="1200" b="1" dirty="0" err="1" smtClean="0"/>
              <a:t>what</a:t>
            </a:r>
            <a:r>
              <a:rPr lang="de-CH" sz="1200" b="1" dirty="0" smtClean="0"/>
              <a:t>?</a:t>
            </a:r>
          </a:p>
          <a:p>
            <a:endParaRPr lang="de-CH" sz="1200" b="1" dirty="0" smtClean="0"/>
          </a:p>
          <a:p>
            <a:r>
              <a:rPr lang="de-CH" sz="1200" b="1" dirty="0" err="1" smtClean="0"/>
              <a:t>However</a:t>
            </a:r>
            <a:r>
              <a:rPr lang="de-CH" sz="1200" b="1" dirty="0" smtClean="0"/>
              <a:t> </a:t>
            </a:r>
            <a:r>
              <a:rPr lang="de-CH" sz="1200" b="1" dirty="0" err="1" smtClean="0"/>
              <a:t>there</a:t>
            </a:r>
            <a:r>
              <a:rPr lang="de-CH" sz="1200" b="1" dirty="0" smtClean="0"/>
              <a:t> will </a:t>
            </a:r>
            <a:r>
              <a:rPr lang="de-CH" sz="1200" b="1" dirty="0" err="1" smtClean="0"/>
              <a:t>be</a:t>
            </a:r>
            <a:r>
              <a:rPr lang="de-CH" sz="1200" b="1" dirty="0" smtClean="0"/>
              <a:t> </a:t>
            </a:r>
            <a:r>
              <a:rPr lang="de-CH" sz="1200" b="1" dirty="0" err="1" smtClean="0"/>
              <a:t>very</a:t>
            </a:r>
            <a:r>
              <a:rPr lang="de-CH" sz="1200" b="1" dirty="0" smtClean="0"/>
              <a:t> different </a:t>
            </a:r>
            <a:r>
              <a:rPr lang="de-CH" sz="1200" b="1" dirty="0" err="1" smtClean="0"/>
              <a:t>kind</a:t>
            </a:r>
            <a:r>
              <a:rPr lang="de-CH" sz="1200" b="1" dirty="0" smtClean="0"/>
              <a:t> </a:t>
            </a:r>
            <a:r>
              <a:rPr lang="de-CH" sz="1200" b="1" dirty="0" err="1" smtClean="0"/>
              <a:t>of</a:t>
            </a:r>
            <a:r>
              <a:rPr lang="de-CH" sz="1200" b="1" dirty="0" smtClean="0"/>
              <a:t> </a:t>
            </a:r>
            <a:r>
              <a:rPr lang="de-CH" sz="1200" b="1" dirty="0" err="1" smtClean="0"/>
              <a:t>tasks</a:t>
            </a:r>
            <a:r>
              <a:rPr lang="de-CH" sz="1200" b="1" dirty="0" smtClean="0"/>
              <a:t>, </a:t>
            </a:r>
          </a:p>
          <a:p>
            <a:endParaRPr lang="de-CH" sz="1200" b="1" dirty="0" smtClean="0"/>
          </a:p>
          <a:p>
            <a:pPr marL="171450" indent="-171450">
              <a:buFontTx/>
              <a:buChar char="-"/>
            </a:pPr>
            <a:r>
              <a:rPr lang="de-CH" sz="1200" b="1" dirty="0" smtClean="0"/>
              <a:t>Tasks </a:t>
            </a:r>
            <a:r>
              <a:rPr lang="de-CH" sz="1200" b="1" dirty="0" err="1" smtClean="0"/>
              <a:t>related</a:t>
            </a:r>
            <a:r>
              <a:rPr lang="de-CH" sz="1200" b="1" dirty="0" smtClean="0"/>
              <a:t> </a:t>
            </a:r>
            <a:r>
              <a:rPr lang="de-CH" sz="1200" b="1" dirty="0" err="1" smtClean="0"/>
              <a:t>to</a:t>
            </a:r>
            <a:r>
              <a:rPr lang="de-CH" sz="1200" b="1" dirty="0" smtClean="0"/>
              <a:t> </a:t>
            </a:r>
            <a:r>
              <a:rPr lang="de-CH" sz="1200" b="1" dirty="0" err="1" smtClean="0"/>
              <a:t>technical</a:t>
            </a:r>
            <a:r>
              <a:rPr lang="de-CH" sz="1200" b="1" dirty="0" smtClean="0"/>
              <a:t>, </a:t>
            </a:r>
            <a:r>
              <a:rPr lang="de-CH" sz="1200" b="1" dirty="0" err="1" smtClean="0"/>
              <a:t>strategic</a:t>
            </a:r>
            <a:r>
              <a:rPr lang="de-CH" sz="1200" b="1" dirty="0" smtClean="0"/>
              <a:t>, operational </a:t>
            </a:r>
            <a:r>
              <a:rPr lang="de-CH" sz="1200" b="1" dirty="0" err="1" smtClean="0"/>
              <a:t>aspects</a:t>
            </a:r>
            <a:r>
              <a:rPr lang="de-CH" sz="1200" b="1" dirty="0" smtClean="0"/>
              <a:t> </a:t>
            </a:r>
            <a:r>
              <a:rPr lang="de-CH" sz="1200" b="1" dirty="0" err="1" smtClean="0"/>
              <a:t>of</a:t>
            </a:r>
            <a:r>
              <a:rPr lang="de-CH" sz="1200" b="1" dirty="0" smtClean="0"/>
              <a:t> </a:t>
            </a:r>
            <a:r>
              <a:rPr lang="de-CH" sz="1200" b="1" dirty="0" err="1" smtClean="0"/>
              <a:t>the</a:t>
            </a:r>
            <a:r>
              <a:rPr lang="de-CH" sz="1200" b="1" dirty="0" smtClean="0"/>
              <a:t> </a:t>
            </a:r>
            <a:r>
              <a:rPr lang="de-CH" sz="1200" b="1" dirty="0" err="1" smtClean="0"/>
              <a:t>technology</a:t>
            </a:r>
            <a:r>
              <a:rPr lang="de-CH" sz="1200" b="1" dirty="0" smtClean="0"/>
              <a:t> (e.g. O&amp;M)</a:t>
            </a:r>
          </a:p>
          <a:p>
            <a:pPr marL="171450" indent="-171450">
              <a:buFontTx/>
              <a:buChar char="-"/>
            </a:pPr>
            <a:r>
              <a:rPr lang="de-CH" sz="1200" b="1" dirty="0" smtClean="0"/>
              <a:t>Tasks </a:t>
            </a:r>
            <a:r>
              <a:rPr lang="de-CH" sz="1200" b="1" dirty="0" err="1" smtClean="0"/>
              <a:t>related</a:t>
            </a:r>
            <a:r>
              <a:rPr lang="de-CH" sz="1200" b="1" dirty="0" smtClean="0"/>
              <a:t> </a:t>
            </a:r>
            <a:r>
              <a:rPr lang="de-CH" sz="1200" b="1" dirty="0" err="1" smtClean="0"/>
              <a:t>to</a:t>
            </a:r>
            <a:r>
              <a:rPr lang="de-CH" sz="1200" b="1" dirty="0" smtClean="0"/>
              <a:t> </a:t>
            </a:r>
            <a:r>
              <a:rPr lang="de-CH" sz="1200" b="1" dirty="0" err="1" smtClean="0"/>
              <a:t>the</a:t>
            </a:r>
            <a:r>
              <a:rPr lang="de-CH" sz="1200" b="1" dirty="0" smtClean="0"/>
              <a:t> </a:t>
            </a:r>
            <a:r>
              <a:rPr lang="de-CH" sz="1200" b="1" dirty="0" err="1" smtClean="0"/>
              <a:t>introduction</a:t>
            </a:r>
            <a:r>
              <a:rPr lang="de-CH" sz="1200" b="1" dirty="0" smtClean="0"/>
              <a:t> </a:t>
            </a:r>
            <a:r>
              <a:rPr lang="de-CH" sz="1200" b="1" dirty="0" err="1" smtClean="0"/>
              <a:t>itself</a:t>
            </a:r>
            <a:endParaRPr lang="de-CH" sz="1200" b="1" dirty="0" smtClean="0"/>
          </a:p>
          <a:p>
            <a:pPr marL="171450" indent="-171450">
              <a:buFontTx/>
              <a:buChar char="-"/>
            </a:pPr>
            <a:r>
              <a:rPr lang="de-CH" sz="1200" b="1" dirty="0" smtClean="0"/>
              <a:t>Task</a:t>
            </a:r>
            <a:r>
              <a:rPr lang="de-CH" sz="1200" b="1" baseline="0" dirty="0" smtClean="0"/>
              <a:t> </a:t>
            </a:r>
            <a:r>
              <a:rPr lang="de-CH" sz="1200" b="1" baseline="0" dirty="0" err="1" smtClean="0"/>
              <a:t>related</a:t>
            </a:r>
            <a:r>
              <a:rPr lang="de-CH" sz="1200" b="1" baseline="0" dirty="0" smtClean="0"/>
              <a:t> </a:t>
            </a:r>
            <a:r>
              <a:rPr lang="de-CH" sz="1200" b="1" baseline="0" dirty="0" err="1" smtClean="0"/>
              <a:t>to</a:t>
            </a:r>
            <a:r>
              <a:rPr lang="de-CH" sz="1200" b="1" baseline="0" dirty="0" smtClean="0"/>
              <a:t> </a:t>
            </a:r>
            <a:r>
              <a:rPr lang="de-CH" sz="1200" b="1" baseline="0" dirty="0" err="1" smtClean="0"/>
              <a:t>the</a:t>
            </a:r>
            <a:r>
              <a:rPr lang="de-CH" sz="1200" b="1" baseline="0" dirty="0" smtClean="0"/>
              <a:t> </a:t>
            </a:r>
            <a:r>
              <a:rPr lang="de-CH" sz="1200" b="1" baseline="0" dirty="0" err="1" smtClean="0"/>
              <a:t>learning</a:t>
            </a:r>
            <a:r>
              <a:rPr lang="de-CH" sz="1200" b="1" baseline="0" dirty="0" smtClean="0"/>
              <a:t> </a:t>
            </a:r>
            <a:r>
              <a:rPr lang="de-CH" sz="1200" b="1" baseline="0" dirty="0" err="1" smtClean="0"/>
              <a:t>of</a:t>
            </a:r>
            <a:r>
              <a:rPr lang="de-CH" sz="1200" b="1" baseline="0" dirty="0" smtClean="0"/>
              <a:t> </a:t>
            </a:r>
            <a:r>
              <a:rPr lang="de-CH" sz="1200" b="1" baseline="0" dirty="0" err="1" smtClean="0"/>
              <a:t>the</a:t>
            </a:r>
            <a:r>
              <a:rPr lang="de-CH" sz="1200" b="1" baseline="0" dirty="0" smtClean="0"/>
              <a:t> </a:t>
            </a:r>
            <a:r>
              <a:rPr lang="de-CH" sz="1200" b="1" baseline="0" dirty="0" err="1" smtClean="0"/>
              <a:t>introduction</a:t>
            </a:r>
            <a:endParaRPr lang="de-CH" sz="1200" b="1" baseline="0" dirty="0" smtClean="0"/>
          </a:p>
          <a:p>
            <a:pPr marL="171450" indent="-171450">
              <a:buFontTx/>
              <a:buChar char="-"/>
            </a:pPr>
            <a:endParaRPr lang="de-CH" sz="1200" b="1" baseline="0" dirty="0" smtClean="0"/>
          </a:p>
          <a:p>
            <a:pPr marL="0" indent="0">
              <a:buFontTx/>
              <a:buNone/>
            </a:pPr>
            <a:r>
              <a:rPr lang="de-CH" sz="1200" b="1" baseline="0" dirty="0" smtClean="0"/>
              <a:t>In </a:t>
            </a:r>
            <a:r>
              <a:rPr lang="de-CH" sz="1200" b="1" baseline="0" dirty="0" err="1" smtClean="0"/>
              <a:t>order</a:t>
            </a:r>
            <a:r>
              <a:rPr lang="de-CH" sz="1200" b="1" baseline="0" dirty="0" smtClean="0"/>
              <a:t> </a:t>
            </a:r>
            <a:r>
              <a:rPr lang="de-CH" sz="1200" b="1" baseline="0" dirty="0" err="1" smtClean="0"/>
              <a:t>to</a:t>
            </a:r>
            <a:r>
              <a:rPr lang="de-CH" sz="1200" b="1" baseline="0" dirty="0" smtClean="0"/>
              <a:t> </a:t>
            </a:r>
            <a:r>
              <a:rPr lang="de-CH" sz="1200" b="1" baseline="0" dirty="0" err="1" smtClean="0"/>
              <a:t>map</a:t>
            </a:r>
            <a:r>
              <a:rPr lang="de-CH" sz="1200" b="1" baseline="0" dirty="0" smtClean="0"/>
              <a:t> </a:t>
            </a:r>
            <a:r>
              <a:rPr lang="de-CH" sz="1200" b="1" baseline="0" dirty="0" err="1" smtClean="0"/>
              <a:t>and</a:t>
            </a:r>
            <a:r>
              <a:rPr lang="de-CH" sz="1200" b="1" baseline="0" dirty="0" smtClean="0"/>
              <a:t> </a:t>
            </a:r>
            <a:r>
              <a:rPr lang="de-CH" sz="1200" b="1" baseline="0" dirty="0" err="1" smtClean="0"/>
              <a:t>systemize</a:t>
            </a:r>
            <a:r>
              <a:rPr lang="de-CH" sz="1200" b="1" baseline="0" dirty="0" smtClean="0"/>
              <a:t> </a:t>
            </a:r>
            <a:r>
              <a:rPr lang="de-CH" sz="1200" b="1" baseline="0" dirty="0" err="1" smtClean="0"/>
              <a:t>these</a:t>
            </a:r>
            <a:r>
              <a:rPr lang="de-CH" sz="1200" b="1" baseline="0" dirty="0" smtClean="0"/>
              <a:t> </a:t>
            </a:r>
            <a:r>
              <a:rPr lang="de-CH" sz="1200" b="1" baseline="0" dirty="0" err="1" smtClean="0"/>
              <a:t>tasks</a:t>
            </a:r>
            <a:r>
              <a:rPr lang="de-CH" sz="1200" b="1" baseline="0" dirty="0" smtClean="0"/>
              <a:t>, 5 </a:t>
            </a:r>
            <a:r>
              <a:rPr lang="de-CH" sz="1200" b="1" baseline="0" dirty="0" err="1" smtClean="0"/>
              <a:t>levels</a:t>
            </a:r>
            <a:r>
              <a:rPr lang="de-CH" sz="1200" b="1" baseline="0" dirty="0" smtClean="0"/>
              <a:t> will </a:t>
            </a:r>
            <a:r>
              <a:rPr lang="de-CH" sz="1200" b="1" baseline="0" dirty="0" err="1" smtClean="0"/>
              <a:t>be</a:t>
            </a:r>
            <a:r>
              <a:rPr lang="de-CH" sz="1200" b="1" baseline="0" dirty="0" smtClean="0"/>
              <a:t> </a:t>
            </a:r>
            <a:r>
              <a:rPr lang="de-CH" sz="1200" b="1" baseline="0" dirty="0" err="1" smtClean="0"/>
              <a:t>introduced</a:t>
            </a:r>
            <a:r>
              <a:rPr lang="de-CH" sz="1200" b="1" baseline="0" dirty="0" smtClean="0"/>
              <a:t> on </a:t>
            </a:r>
            <a:r>
              <a:rPr lang="de-CH" sz="1200" b="1" baseline="0" dirty="0" err="1" smtClean="0"/>
              <a:t>the</a:t>
            </a:r>
            <a:r>
              <a:rPr lang="de-CH" sz="1200" b="1" baseline="0" dirty="0" smtClean="0"/>
              <a:t> </a:t>
            </a:r>
            <a:r>
              <a:rPr lang="de-CH" sz="1200" b="1" baseline="0" dirty="0" err="1" smtClean="0"/>
              <a:t>next</a:t>
            </a:r>
            <a:r>
              <a:rPr lang="de-CH" sz="1200" b="1" baseline="0" dirty="0" smtClean="0"/>
              <a:t> </a:t>
            </a:r>
            <a:r>
              <a:rPr lang="de-CH" sz="1200" b="1" baseline="0" dirty="0" err="1" smtClean="0"/>
              <a:t>slide</a:t>
            </a:r>
            <a:endParaRPr lang="de-CH" dirty="0"/>
          </a:p>
        </p:txBody>
      </p:sp>
      <p:sp>
        <p:nvSpPr>
          <p:cNvPr id="4" name="Slide Number Placeholder 3"/>
          <p:cNvSpPr>
            <a:spLocks noGrp="1"/>
          </p:cNvSpPr>
          <p:nvPr>
            <p:ph type="sldNum" sz="quarter" idx="10"/>
          </p:nvPr>
        </p:nvSpPr>
        <p:spPr/>
        <p:txBody>
          <a:bodyPr/>
          <a:lstStyle/>
          <a:p>
            <a:fld id="{AFF87874-687D-42D1-AA47-8A92CE7B4E8C}" type="slidenum">
              <a:rPr lang="de-CH" smtClean="0"/>
              <a:pPr/>
              <a:t>20</a:t>
            </a:fld>
            <a:endParaRPr lang="de-CH"/>
          </a:p>
        </p:txBody>
      </p:sp>
    </p:spTree>
    <p:extLst>
      <p:ext uri="{BB962C8B-B14F-4D97-AF65-F5344CB8AC3E}">
        <p14:creationId xmlns="" xmlns:p14="http://schemas.microsoft.com/office/powerpoint/2010/main" val="4133435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baseline="0" dirty="0" smtClean="0"/>
              <a:t>In </a:t>
            </a:r>
            <a:r>
              <a:rPr lang="de-CH" baseline="0" dirty="0" err="1" smtClean="0"/>
              <a:t>the</a:t>
            </a:r>
            <a:r>
              <a:rPr lang="de-CH" baseline="0" dirty="0" smtClean="0"/>
              <a:t> TIP Matrix all relevant </a:t>
            </a:r>
            <a:r>
              <a:rPr lang="de-CH" baseline="0" dirty="0" err="1" smtClean="0"/>
              <a:t>tasks</a:t>
            </a:r>
            <a:r>
              <a:rPr lang="de-CH" baseline="0" dirty="0" smtClean="0"/>
              <a:t> </a:t>
            </a:r>
            <a:r>
              <a:rPr lang="de-CH" baseline="0" dirty="0" err="1" smtClean="0"/>
              <a:t>are</a:t>
            </a:r>
            <a:r>
              <a:rPr lang="de-CH" baseline="0" dirty="0" smtClean="0"/>
              <a:t> </a:t>
            </a:r>
            <a:r>
              <a:rPr lang="de-CH" baseline="0" dirty="0" err="1" smtClean="0"/>
              <a:t>described</a:t>
            </a:r>
            <a:r>
              <a:rPr lang="de-CH" baseline="0" dirty="0" smtClean="0"/>
              <a:t> </a:t>
            </a:r>
            <a:r>
              <a:rPr lang="de-CH" baseline="0" dirty="0" err="1" smtClean="0"/>
              <a:t>for</a:t>
            </a:r>
            <a:r>
              <a:rPr lang="de-CH" baseline="0" dirty="0" smtClean="0"/>
              <a:t> all </a:t>
            </a:r>
            <a:r>
              <a:rPr lang="de-CH" baseline="0" dirty="0" err="1" smtClean="0"/>
              <a:t>phases</a:t>
            </a:r>
            <a:r>
              <a:rPr lang="de-CH" baseline="0" dirty="0" smtClean="0"/>
              <a:t> </a:t>
            </a:r>
            <a:r>
              <a:rPr lang="de-CH" baseline="0" dirty="0" err="1" smtClean="0"/>
              <a:t>and</a:t>
            </a:r>
            <a:r>
              <a:rPr lang="de-CH" baseline="0" dirty="0" smtClean="0"/>
              <a:t> </a:t>
            </a:r>
            <a:r>
              <a:rPr lang="de-CH" baseline="0" dirty="0" err="1" smtClean="0"/>
              <a:t>allocated</a:t>
            </a:r>
            <a:r>
              <a:rPr lang="de-CH" baseline="0" dirty="0" smtClean="0"/>
              <a:t> </a:t>
            </a:r>
            <a:r>
              <a:rPr lang="de-CH" baseline="0" dirty="0" err="1" smtClean="0"/>
              <a:t>to</a:t>
            </a:r>
            <a:r>
              <a:rPr lang="de-CH" baseline="0" dirty="0" smtClean="0"/>
              <a:t> </a:t>
            </a:r>
            <a:r>
              <a:rPr lang="de-CH" baseline="0" dirty="0" err="1" smtClean="0"/>
              <a:t>specific</a:t>
            </a:r>
            <a:r>
              <a:rPr lang="de-CH" baseline="0" dirty="0" smtClean="0"/>
              <a:t> </a:t>
            </a:r>
            <a:r>
              <a:rPr lang="de-CH" baseline="0" dirty="0" err="1" smtClean="0"/>
              <a:t>actors</a:t>
            </a:r>
            <a:r>
              <a:rPr lang="de-CH" baseline="0" dirty="0" smtClean="0"/>
              <a:t>. The TIP Matrix </a:t>
            </a:r>
            <a:r>
              <a:rPr lang="de-CH" baseline="0" dirty="0" err="1" smtClean="0"/>
              <a:t>indicates</a:t>
            </a:r>
            <a:r>
              <a:rPr lang="de-CH" baseline="0" dirty="0" smtClean="0"/>
              <a:t> </a:t>
            </a:r>
            <a:r>
              <a:rPr lang="de-CH" baseline="0" dirty="0" err="1" smtClean="0"/>
              <a:t>what</a:t>
            </a:r>
            <a:r>
              <a:rPr lang="de-CH" baseline="0" dirty="0" smtClean="0"/>
              <a:t> </a:t>
            </a:r>
            <a:r>
              <a:rPr lang="de-CH" baseline="0" dirty="0" err="1" smtClean="0"/>
              <a:t>tasks</a:t>
            </a:r>
            <a:r>
              <a:rPr lang="de-CH" baseline="0" dirty="0" smtClean="0"/>
              <a:t> e.g. </a:t>
            </a:r>
            <a:r>
              <a:rPr lang="de-CH" baseline="0" dirty="0" err="1" smtClean="0"/>
              <a:t>the</a:t>
            </a:r>
            <a:r>
              <a:rPr lang="de-CH" baseline="0" dirty="0" smtClean="0"/>
              <a:t> national </a:t>
            </a:r>
            <a:r>
              <a:rPr lang="de-CH" baseline="0" dirty="0" err="1" smtClean="0"/>
              <a:t>government</a:t>
            </a:r>
            <a:r>
              <a:rPr lang="de-CH" baseline="0" dirty="0" smtClean="0"/>
              <a:t> </a:t>
            </a:r>
            <a:r>
              <a:rPr lang="de-CH" baseline="0" dirty="0" err="1" smtClean="0"/>
              <a:t>has</a:t>
            </a:r>
            <a:r>
              <a:rPr lang="de-CH" baseline="0" dirty="0" smtClean="0"/>
              <a:t> in </a:t>
            </a:r>
            <a:r>
              <a:rPr lang="de-CH" baseline="0" dirty="0" err="1" smtClean="0"/>
              <a:t>each</a:t>
            </a:r>
            <a:r>
              <a:rPr lang="de-CH" baseline="0" dirty="0" smtClean="0"/>
              <a:t> </a:t>
            </a:r>
            <a:r>
              <a:rPr lang="de-CH" baseline="0" dirty="0" err="1" smtClean="0"/>
              <a:t>phase</a:t>
            </a:r>
            <a:r>
              <a:rPr lang="de-CH" baseline="0" dirty="0" smtClean="0"/>
              <a:t> </a:t>
            </a:r>
            <a:r>
              <a:rPr lang="de-CH" baseline="0" dirty="0" err="1" smtClean="0"/>
              <a:t>of</a:t>
            </a:r>
            <a:r>
              <a:rPr lang="de-CH" baseline="0" dirty="0" smtClean="0"/>
              <a:t> </a:t>
            </a:r>
            <a:r>
              <a:rPr lang="de-CH" baseline="0" dirty="0" err="1" smtClean="0"/>
              <a:t>the</a:t>
            </a:r>
            <a:r>
              <a:rPr lang="de-CH" baseline="0" dirty="0" smtClean="0"/>
              <a:t> </a:t>
            </a:r>
            <a:r>
              <a:rPr lang="de-CH" baseline="0" dirty="0" err="1" smtClean="0"/>
              <a:t>process</a:t>
            </a:r>
            <a:r>
              <a:rPr lang="de-CH" baseline="0" dirty="0" smtClean="0"/>
              <a:t>, </a:t>
            </a:r>
            <a:r>
              <a:rPr lang="de-CH" baseline="0" dirty="0" err="1" smtClean="0"/>
              <a:t>for</a:t>
            </a:r>
            <a:r>
              <a:rPr lang="de-CH" baseline="0" dirty="0" smtClean="0"/>
              <a:t> </a:t>
            </a:r>
            <a:r>
              <a:rPr lang="de-CH" baseline="0" dirty="0" err="1" smtClean="0"/>
              <a:t>each</a:t>
            </a:r>
            <a:r>
              <a:rPr lang="de-CH" baseline="0" dirty="0" smtClean="0"/>
              <a:t> </a:t>
            </a:r>
            <a:r>
              <a:rPr lang="de-CH" baseline="0" dirty="0" err="1" smtClean="0"/>
              <a:t>level</a:t>
            </a:r>
            <a:r>
              <a:rPr lang="de-CH" baseline="0" dirty="0" smtClean="0"/>
              <a:t> A – E. </a:t>
            </a:r>
          </a:p>
          <a:p>
            <a:endParaRPr lang="de-CH" baseline="0" dirty="0" smtClean="0"/>
          </a:p>
          <a:p>
            <a:r>
              <a:rPr lang="de-CH" baseline="0" dirty="0" smtClean="0"/>
              <a:t>The TIP Matrix </a:t>
            </a:r>
            <a:r>
              <a:rPr lang="de-CH" baseline="0" dirty="0" err="1" smtClean="0"/>
              <a:t>reads</a:t>
            </a:r>
            <a:r>
              <a:rPr lang="de-CH" baseline="0" dirty="0" smtClean="0"/>
              <a:t> </a:t>
            </a:r>
            <a:r>
              <a:rPr lang="de-CH" baseline="0" dirty="0" err="1" smtClean="0"/>
              <a:t>as</a:t>
            </a:r>
            <a:r>
              <a:rPr lang="de-CH" baseline="0" dirty="0" smtClean="0"/>
              <a:t> </a:t>
            </a:r>
            <a:r>
              <a:rPr lang="de-CH" baseline="0" dirty="0" err="1" smtClean="0"/>
              <a:t>follows</a:t>
            </a:r>
            <a:r>
              <a:rPr lang="de-CH" baseline="0" dirty="0" smtClean="0"/>
              <a:t>:</a:t>
            </a:r>
          </a:p>
          <a:p>
            <a:endParaRPr lang="de-CH" baseline="0" dirty="0" smtClean="0"/>
          </a:p>
          <a:p>
            <a:r>
              <a:rPr lang="de-CH" baseline="0" dirty="0" err="1" smtClean="0"/>
              <a:t>What</a:t>
            </a:r>
            <a:r>
              <a:rPr lang="de-CH" baseline="0" dirty="0" smtClean="0"/>
              <a:t> </a:t>
            </a:r>
            <a:r>
              <a:rPr lang="de-CH" baseline="0" dirty="0" err="1" smtClean="0"/>
              <a:t>kind</a:t>
            </a:r>
            <a:r>
              <a:rPr lang="de-CH" baseline="0" dirty="0" smtClean="0"/>
              <a:t> </a:t>
            </a:r>
            <a:r>
              <a:rPr lang="de-CH" baseline="0" dirty="0" err="1" smtClean="0"/>
              <a:t>of</a:t>
            </a:r>
            <a:r>
              <a:rPr lang="de-CH" baseline="0" dirty="0" smtClean="0"/>
              <a:t> </a:t>
            </a:r>
            <a:r>
              <a:rPr lang="de-CH" baseline="0" dirty="0" err="1" smtClean="0"/>
              <a:t>tasks</a:t>
            </a:r>
            <a:r>
              <a:rPr lang="de-CH" baseline="0" dirty="0" smtClean="0"/>
              <a:t> </a:t>
            </a:r>
            <a:r>
              <a:rPr lang="de-CH" baseline="0" dirty="0" err="1" smtClean="0"/>
              <a:t>are</a:t>
            </a:r>
            <a:r>
              <a:rPr lang="de-CH" baseline="0" dirty="0" smtClean="0"/>
              <a:t> </a:t>
            </a:r>
            <a:r>
              <a:rPr lang="de-CH" baseline="0" dirty="0" err="1" smtClean="0"/>
              <a:t>needed</a:t>
            </a:r>
            <a:r>
              <a:rPr lang="de-CH" baseline="0" dirty="0" smtClean="0"/>
              <a:t> e.g. in </a:t>
            </a:r>
            <a:r>
              <a:rPr lang="de-CH" baseline="0" dirty="0" err="1" smtClean="0"/>
              <a:t>the</a:t>
            </a:r>
            <a:r>
              <a:rPr lang="de-CH" baseline="0" dirty="0" smtClean="0"/>
              <a:t> </a:t>
            </a:r>
            <a:r>
              <a:rPr lang="de-CH" baseline="0" dirty="0" err="1" smtClean="0"/>
              <a:t>phase</a:t>
            </a:r>
            <a:r>
              <a:rPr lang="de-CH" baseline="0" dirty="0" smtClean="0"/>
              <a:t> 2 on e.g. </a:t>
            </a:r>
            <a:r>
              <a:rPr lang="de-CH" baseline="0" dirty="0" err="1" smtClean="0"/>
              <a:t>the</a:t>
            </a:r>
            <a:r>
              <a:rPr lang="de-CH" baseline="0" dirty="0" smtClean="0"/>
              <a:t> </a:t>
            </a:r>
            <a:r>
              <a:rPr lang="de-CH" baseline="0" dirty="0" err="1" smtClean="0"/>
              <a:t>strategic</a:t>
            </a:r>
            <a:r>
              <a:rPr lang="de-CH" baseline="0" dirty="0" smtClean="0"/>
              <a:t> </a:t>
            </a:r>
            <a:r>
              <a:rPr lang="de-CH" baseline="0" dirty="0" err="1" smtClean="0"/>
              <a:t>level</a:t>
            </a:r>
            <a:r>
              <a:rPr lang="de-CH" baseline="0" dirty="0" smtClean="0"/>
              <a:t>?</a:t>
            </a:r>
          </a:p>
          <a:p>
            <a:endParaRPr lang="de-CH" baseline="0" dirty="0" smtClean="0"/>
          </a:p>
          <a:p>
            <a:r>
              <a:rPr lang="de-CH" baseline="0" dirty="0" smtClean="0"/>
              <a:t>As </a:t>
            </a:r>
            <a:r>
              <a:rPr lang="de-CH" baseline="0" dirty="0" err="1" smtClean="0"/>
              <a:t>the</a:t>
            </a:r>
            <a:r>
              <a:rPr lang="de-CH" baseline="0" dirty="0" smtClean="0"/>
              <a:t> </a:t>
            </a:r>
            <a:r>
              <a:rPr lang="de-CH" baseline="0" dirty="0" err="1" smtClean="0"/>
              <a:t>generic</a:t>
            </a:r>
            <a:r>
              <a:rPr lang="de-CH" baseline="0" dirty="0" smtClean="0"/>
              <a:t> TIP Matrix </a:t>
            </a:r>
            <a:r>
              <a:rPr lang="de-CH" baseline="0" dirty="0" err="1" smtClean="0"/>
              <a:t>exists</a:t>
            </a:r>
            <a:r>
              <a:rPr lang="de-CH" baseline="0" dirty="0" smtClean="0"/>
              <a:t> (Annex 2), </a:t>
            </a:r>
            <a:r>
              <a:rPr lang="de-CH" baseline="0" dirty="0" err="1" smtClean="0"/>
              <a:t>the</a:t>
            </a:r>
            <a:r>
              <a:rPr lang="de-CH" baseline="0" dirty="0" smtClean="0"/>
              <a:t> </a:t>
            </a:r>
            <a:r>
              <a:rPr lang="de-CH" baseline="0" dirty="0" err="1" smtClean="0"/>
              <a:t>country</a:t>
            </a:r>
            <a:r>
              <a:rPr lang="de-CH" baseline="0" dirty="0" smtClean="0"/>
              <a:t> </a:t>
            </a:r>
            <a:r>
              <a:rPr lang="de-CH" baseline="0" dirty="0" err="1" smtClean="0"/>
              <a:t>teams</a:t>
            </a:r>
            <a:r>
              <a:rPr lang="de-CH" baseline="0" dirty="0" smtClean="0"/>
              <a:t> </a:t>
            </a:r>
            <a:r>
              <a:rPr lang="de-CH" baseline="0" dirty="0" err="1" smtClean="0"/>
              <a:t>can</a:t>
            </a:r>
            <a:r>
              <a:rPr lang="de-CH" baseline="0" dirty="0" smtClean="0"/>
              <a:t> pick </a:t>
            </a:r>
            <a:r>
              <a:rPr lang="de-CH" baseline="0" dirty="0" err="1" smtClean="0"/>
              <a:t>the</a:t>
            </a:r>
            <a:r>
              <a:rPr lang="de-CH" baseline="0" dirty="0" smtClean="0"/>
              <a:t> </a:t>
            </a:r>
            <a:r>
              <a:rPr lang="de-CH" baseline="0" dirty="0" err="1" smtClean="0"/>
              <a:t>information</a:t>
            </a:r>
            <a:r>
              <a:rPr lang="de-CH" baseline="0" dirty="0" smtClean="0"/>
              <a:t> </a:t>
            </a:r>
            <a:r>
              <a:rPr lang="de-CH" baseline="0" dirty="0" err="1" smtClean="0"/>
              <a:t>from</a:t>
            </a:r>
            <a:r>
              <a:rPr lang="de-CH" baseline="0" dirty="0" smtClean="0"/>
              <a:t> </a:t>
            </a:r>
            <a:r>
              <a:rPr lang="de-CH" baseline="0" dirty="0" err="1" smtClean="0"/>
              <a:t>there</a:t>
            </a:r>
            <a:r>
              <a:rPr lang="de-CH" baseline="0" dirty="0" smtClean="0"/>
              <a:t> </a:t>
            </a:r>
            <a:r>
              <a:rPr lang="de-CH" baseline="0" dirty="0" err="1" smtClean="0"/>
              <a:t>and</a:t>
            </a:r>
            <a:r>
              <a:rPr lang="de-CH" baseline="0" dirty="0" smtClean="0"/>
              <a:t> </a:t>
            </a:r>
            <a:r>
              <a:rPr lang="de-CH" baseline="0" dirty="0" err="1" smtClean="0"/>
              <a:t>compare</a:t>
            </a:r>
            <a:r>
              <a:rPr lang="de-CH" baseline="0" dirty="0" smtClean="0"/>
              <a:t> </a:t>
            </a:r>
            <a:r>
              <a:rPr lang="de-CH" baseline="0" dirty="0" err="1" smtClean="0"/>
              <a:t>it</a:t>
            </a:r>
            <a:r>
              <a:rPr lang="de-CH" baseline="0" dirty="0" smtClean="0"/>
              <a:t> </a:t>
            </a:r>
            <a:r>
              <a:rPr lang="de-CH" baseline="0" dirty="0" err="1" smtClean="0"/>
              <a:t>with</a:t>
            </a:r>
            <a:r>
              <a:rPr lang="de-CH" baseline="0" dirty="0" smtClean="0"/>
              <a:t> </a:t>
            </a:r>
            <a:r>
              <a:rPr lang="de-CH" baseline="0" dirty="0" err="1" smtClean="0"/>
              <a:t>their</a:t>
            </a:r>
            <a:r>
              <a:rPr lang="de-CH" baseline="0" dirty="0" smtClean="0"/>
              <a:t> </a:t>
            </a:r>
            <a:r>
              <a:rPr lang="de-CH" baseline="0" dirty="0" err="1" smtClean="0"/>
              <a:t>understanding</a:t>
            </a:r>
            <a:r>
              <a:rPr lang="de-CH" baseline="0" dirty="0" smtClean="0"/>
              <a:t> </a:t>
            </a:r>
            <a:r>
              <a:rPr lang="de-CH" baseline="0" dirty="0" err="1" smtClean="0"/>
              <a:t>and</a:t>
            </a:r>
            <a:r>
              <a:rPr lang="de-CH" baseline="0" dirty="0" smtClean="0"/>
              <a:t> </a:t>
            </a:r>
            <a:r>
              <a:rPr lang="de-CH" baseline="0" dirty="0" err="1" smtClean="0"/>
              <a:t>the</a:t>
            </a:r>
            <a:r>
              <a:rPr lang="de-CH" baseline="0" dirty="0" smtClean="0"/>
              <a:t> </a:t>
            </a:r>
            <a:r>
              <a:rPr lang="de-CH" baseline="0" dirty="0" err="1" smtClean="0"/>
              <a:t>informaton</a:t>
            </a:r>
            <a:r>
              <a:rPr lang="de-CH" baseline="0" dirty="0" smtClean="0"/>
              <a:t> in </a:t>
            </a:r>
            <a:r>
              <a:rPr lang="de-CH" baseline="0" dirty="0" err="1" smtClean="0"/>
              <a:t>the</a:t>
            </a:r>
            <a:r>
              <a:rPr lang="de-CH" baseline="0" dirty="0" smtClean="0"/>
              <a:t> </a:t>
            </a:r>
            <a:r>
              <a:rPr lang="de-CH" baseline="0" dirty="0" err="1" smtClean="0"/>
              <a:t>existing</a:t>
            </a:r>
            <a:r>
              <a:rPr lang="de-CH" baseline="0" dirty="0" smtClean="0"/>
              <a:t> </a:t>
            </a:r>
            <a:r>
              <a:rPr lang="de-CH" baseline="0" dirty="0" err="1" smtClean="0"/>
              <a:t>guidelines</a:t>
            </a:r>
            <a:r>
              <a:rPr lang="de-CH" baseline="0" dirty="0" smtClean="0"/>
              <a:t>.</a:t>
            </a:r>
          </a:p>
          <a:p>
            <a:endParaRPr lang="de-CH" baseline="0" dirty="0" smtClean="0"/>
          </a:p>
          <a:p>
            <a:endParaRPr lang="de-CH" baseline="0" dirty="0" smtClean="0"/>
          </a:p>
          <a:p>
            <a:endParaRPr lang="de-CH" baseline="0" dirty="0" smtClean="0"/>
          </a:p>
          <a:p>
            <a:r>
              <a:rPr lang="de-CH" baseline="0" dirty="0" smtClean="0"/>
              <a:t>In </a:t>
            </a:r>
            <a:r>
              <a:rPr lang="de-CH" baseline="0" dirty="0" err="1" smtClean="0"/>
              <a:t>the</a:t>
            </a:r>
            <a:r>
              <a:rPr lang="de-CH" baseline="0" dirty="0" smtClean="0"/>
              <a:t> GTIP a </a:t>
            </a:r>
            <a:r>
              <a:rPr lang="de-CH" baseline="0" dirty="0" err="1" smtClean="0"/>
              <a:t>draft</a:t>
            </a:r>
            <a:r>
              <a:rPr lang="de-CH" baseline="0" dirty="0" smtClean="0"/>
              <a:t> </a:t>
            </a:r>
            <a:r>
              <a:rPr lang="de-CH" baseline="0" dirty="0" err="1" smtClean="0"/>
              <a:t>generic</a:t>
            </a:r>
            <a:r>
              <a:rPr lang="de-CH" baseline="0" dirty="0" smtClean="0"/>
              <a:t> TIP Matrix </a:t>
            </a:r>
            <a:r>
              <a:rPr lang="de-CH" baseline="0" dirty="0" err="1" smtClean="0"/>
              <a:t>is</a:t>
            </a:r>
            <a:r>
              <a:rPr lang="de-CH" baseline="0" dirty="0" smtClean="0"/>
              <a:t> </a:t>
            </a:r>
            <a:r>
              <a:rPr lang="de-CH" baseline="0" dirty="0" err="1" smtClean="0"/>
              <a:t>presented</a:t>
            </a:r>
            <a:r>
              <a:rPr lang="de-CH" baseline="0" dirty="0" smtClean="0"/>
              <a:t> (Annex 2) </a:t>
            </a:r>
            <a:r>
              <a:rPr lang="de-CH" baseline="0" dirty="0" err="1" smtClean="0"/>
              <a:t>that</a:t>
            </a:r>
            <a:r>
              <a:rPr lang="de-CH" baseline="0" dirty="0" smtClean="0"/>
              <a:t> </a:t>
            </a:r>
            <a:r>
              <a:rPr lang="de-CH" baseline="0" dirty="0" err="1" smtClean="0"/>
              <a:t>can</a:t>
            </a:r>
            <a:r>
              <a:rPr lang="de-CH" baseline="0" dirty="0" smtClean="0"/>
              <a:t> </a:t>
            </a:r>
            <a:r>
              <a:rPr lang="de-CH" baseline="0" dirty="0" err="1" smtClean="0"/>
              <a:t>be</a:t>
            </a:r>
            <a:r>
              <a:rPr lang="de-CH" baseline="0" dirty="0" smtClean="0"/>
              <a:t> </a:t>
            </a:r>
            <a:r>
              <a:rPr lang="de-CH" baseline="0" dirty="0" err="1" smtClean="0"/>
              <a:t>used</a:t>
            </a:r>
            <a:r>
              <a:rPr lang="de-CH" baseline="0" dirty="0" smtClean="0"/>
              <a:t> </a:t>
            </a:r>
            <a:r>
              <a:rPr lang="de-CH" baseline="0" dirty="0" err="1" smtClean="0"/>
              <a:t>by</a:t>
            </a:r>
            <a:r>
              <a:rPr lang="de-CH" baseline="0" dirty="0" smtClean="0"/>
              <a:t> </a:t>
            </a:r>
            <a:r>
              <a:rPr lang="de-CH" baseline="0" dirty="0" err="1" smtClean="0"/>
              <a:t>any</a:t>
            </a:r>
            <a:r>
              <a:rPr lang="de-CH" baseline="0" dirty="0" smtClean="0"/>
              <a:t> </a:t>
            </a:r>
            <a:r>
              <a:rPr lang="de-CH" baseline="0" dirty="0" err="1" smtClean="0"/>
              <a:t>sector</a:t>
            </a:r>
            <a:r>
              <a:rPr lang="de-CH" baseline="0" dirty="0" smtClean="0"/>
              <a:t> </a:t>
            </a:r>
            <a:r>
              <a:rPr lang="de-CH" baseline="0" dirty="0" err="1" smtClean="0"/>
              <a:t>as</a:t>
            </a:r>
            <a:r>
              <a:rPr lang="de-CH" baseline="0" dirty="0" smtClean="0"/>
              <a:t> </a:t>
            </a:r>
            <a:r>
              <a:rPr lang="de-CH" baseline="0" dirty="0" err="1" smtClean="0"/>
              <a:t>guidance</a:t>
            </a:r>
            <a:r>
              <a:rPr lang="de-CH" baseline="0" dirty="0" smtClean="0"/>
              <a:t> </a:t>
            </a:r>
            <a:r>
              <a:rPr lang="de-CH" baseline="0" dirty="0" err="1" smtClean="0"/>
              <a:t>to</a:t>
            </a:r>
            <a:r>
              <a:rPr lang="de-CH" baseline="0" dirty="0" smtClean="0"/>
              <a:t> </a:t>
            </a:r>
            <a:r>
              <a:rPr lang="de-CH" baseline="0" dirty="0" err="1" smtClean="0"/>
              <a:t>develop</a:t>
            </a:r>
            <a:r>
              <a:rPr lang="de-CH" baseline="0" dirty="0" smtClean="0"/>
              <a:t> </a:t>
            </a:r>
            <a:r>
              <a:rPr lang="de-CH" baseline="0" dirty="0" err="1" smtClean="0"/>
              <a:t>its</a:t>
            </a:r>
            <a:r>
              <a:rPr lang="de-CH" baseline="0" dirty="0" smtClean="0"/>
              <a:t> </a:t>
            </a:r>
            <a:r>
              <a:rPr lang="de-CH" baseline="0" dirty="0" err="1" smtClean="0"/>
              <a:t>own</a:t>
            </a:r>
            <a:r>
              <a:rPr lang="de-CH" baseline="0" dirty="0" smtClean="0"/>
              <a:t> </a:t>
            </a:r>
            <a:r>
              <a:rPr lang="de-CH" baseline="0" dirty="0" err="1" smtClean="0"/>
              <a:t>definition</a:t>
            </a:r>
            <a:r>
              <a:rPr lang="de-CH" baseline="0" dirty="0" smtClean="0"/>
              <a:t> /</a:t>
            </a:r>
            <a:r>
              <a:rPr lang="de-CH" baseline="0" dirty="0" err="1" smtClean="0"/>
              <a:t>description</a:t>
            </a:r>
            <a:r>
              <a:rPr lang="de-CH" baseline="0" dirty="0" smtClean="0"/>
              <a:t> </a:t>
            </a:r>
            <a:r>
              <a:rPr lang="de-CH" baseline="0" dirty="0" err="1" smtClean="0"/>
              <a:t>of</a:t>
            </a:r>
            <a:r>
              <a:rPr lang="de-CH" baseline="0" dirty="0" smtClean="0"/>
              <a:t> </a:t>
            </a:r>
            <a:r>
              <a:rPr lang="de-CH" baseline="0" dirty="0" err="1" smtClean="0"/>
              <a:t>tasks</a:t>
            </a:r>
            <a:r>
              <a:rPr lang="de-CH" baseline="0" dirty="0" smtClean="0"/>
              <a:t> </a:t>
            </a:r>
            <a:r>
              <a:rPr lang="de-CH" baseline="0" dirty="0" err="1" smtClean="0"/>
              <a:t>and</a:t>
            </a:r>
            <a:r>
              <a:rPr lang="de-CH" baseline="0" dirty="0" smtClean="0"/>
              <a:t> </a:t>
            </a:r>
            <a:r>
              <a:rPr lang="de-CH" baseline="0" dirty="0" err="1" smtClean="0"/>
              <a:t>responsibilities</a:t>
            </a:r>
            <a:r>
              <a:rPr lang="de-CH" baseline="0" dirty="0" smtClean="0"/>
              <a:t>.</a:t>
            </a:r>
          </a:p>
          <a:p>
            <a:endParaRPr lang="de-CH" baseline="0" dirty="0" smtClean="0"/>
          </a:p>
          <a:p>
            <a:r>
              <a:rPr lang="de-CH" baseline="0" dirty="0" err="1" smtClean="0"/>
              <a:t>When</a:t>
            </a:r>
            <a:r>
              <a:rPr lang="de-CH" baseline="0" dirty="0" smtClean="0"/>
              <a:t> </a:t>
            </a:r>
            <a:r>
              <a:rPr lang="de-CH" baseline="0" dirty="0" err="1" smtClean="0"/>
              <a:t>developing</a:t>
            </a:r>
            <a:r>
              <a:rPr lang="de-CH" baseline="0" dirty="0" smtClean="0"/>
              <a:t> </a:t>
            </a:r>
            <a:r>
              <a:rPr lang="de-CH" baseline="0" dirty="0" err="1" smtClean="0"/>
              <a:t>the</a:t>
            </a:r>
            <a:r>
              <a:rPr lang="de-CH" baseline="0" dirty="0" smtClean="0"/>
              <a:t> </a:t>
            </a:r>
            <a:r>
              <a:rPr lang="de-CH" baseline="0" dirty="0" err="1" smtClean="0"/>
              <a:t>country</a:t>
            </a:r>
            <a:r>
              <a:rPr lang="de-CH" baseline="0" dirty="0" smtClean="0"/>
              <a:t> </a:t>
            </a:r>
            <a:r>
              <a:rPr lang="de-CH" baseline="0" dirty="0" err="1" smtClean="0"/>
              <a:t>specific</a:t>
            </a:r>
            <a:r>
              <a:rPr lang="de-CH" baseline="0" dirty="0" smtClean="0"/>
              <a:t> </a:t>
            </a:r>
            <a:r>
              <a:rPr lang="de-CH" baseline="0" dirty="0" err="1" smtClean="0"/>
              <a:t>Matrixes</a:t>
            </a:r>
            <a:r>
              <a:rPr lang="de-CH" baseline="0" dirty="0" smtClean="0"/>
              <a:t> </a:t>
            </a:r>
            <a:r>
              <a:rPr lang="de-CH" baseline="0" dirty="0" err="1" smtClean="0"/>
              <a:t>it</a:t>
            </a:r>
            <a:r>
              <a:rPr lang="de-CH" baseline="0" dirty="0" smtClean="0"/>
              <a:t> </a:t>
            </a:r>
            <a:r>
              <a:rPr lang="de-CH" baseline="0" dirty="0" err="1" smtClean="0"/>
              <a:t>is</a:t>
            </a:r>
            <a:r>
              <a:rPr lang="de-CH" baseline="0" dirty="0" smtClean="0"/>
              <a:t> </a:t>
            </a:r>
            <a:r>
              <a:rPr lang="de-CH" baseline="0" dirty="0" err="1" smtClean="0"/>
              <a:t>important</a:t>
            </a:r>
            <a:r>
              <a:rPr lang="de-CH" baseline="0" dirty="0" smtClean="0"/>
              <a:t> </a:t>
            </a:r>
            <a:r>
              <a:rPr lang="de-CH" baseline="0" dirty="0" err="1" smtClean="0"/>
              <a:t>to</a:t>
            </a:r>
            <a:r>
              <a:rPr lang="de-CH" baseline="0" dirty="0" smtClean="0"/>
              <a:t> </a:t>
            </a:r>
            <a:r>
              <a:rPr lang="de-CH" baseline="0" dirty="0" err="1" smtClean="0"/>
              <a:t>consider</a:t>
            </a:r>
            <a:r>
              <a:rPr lang="de-CH" baseline="0" dirty="0" smtClean="0"/>
              <a:t> </a:t>
            </a:r>
            <a:r>
              <a:rPr lang="de-CH" baseline="0" dirty="0" err="1" smtClean="0"/>
              <a:t>which</a:t>
            </a:r>
            <a:r>
              <a:rPr lang="de-CH" baseline="0" dirty="0" smtClean="0"/>
              <a:t> </a:t>
            </a:r>
            <a:r>
              <a:rPr lang="de-CH" baseline="0" dirty="0" err="1" smtClean="0"/>
              <a:t>cost</a:t>
            </a:r>
            <a:r>
              <a:rPr lang="de-CH" baseline="0" dirty="0" smtClean="0"/>
              <a:t>-/</a:t>
            </a:r>
            <a:r>
              <a:rPr lang="de-CH" baseline="0" dirty="0" err="1" smtClean="0"/>
              <a:t>investment</a:t>
            </a:r>
            <a:r>
              <a:rPr lang="de-CH" baseline="0" dirty="0" smtClean="0"/>
              <a:t> </a:t>
            </a:r>
            <a:r>
              <a:rPr lang="de-CH" baseline="0" dirty="0" err="1" smtClean="0"/>
              <a:t>model</a:t>
            </a:r>
            <a:r>
              <a:rPr lang="de-CH" baseline="0" dirty="0" smtClean="0"/>
              <a:t> </a:t>
            </a:r>
            <a:r>
              <a:rPr lang="de-CH" baseline="0" dirty="0" err="1" smtClean="0"/>
              <a:t>shoudl</a:t>
            </a:r>
            <a:r>
              <a:rPr lang="de-CH" baseline="0" dirty="0" smtClean="0"/>
              <a:t> </a:t>
            </a:r>
            <a:r>
              <a:rPr lang="de-CH" baseline="0" dirty="0" err="1" smtClean="0"/>
              <a:t>be</a:t>
            </a:r>
            <a:r>
              <a:rPr lang="de-CH" baseline="0" dirty="0" smtClean="0"/>
              <a:t> </a:t>
            </a:r>
            <a:r>
              <a:rPr lang="de-CH" baseline="0" dirty="0" err="1" smtClean="0"/>
              <a:t>used</a:t>
            </a:r>
            <a:r>
              <a:rPr lang="de-CH" baseline="0" dirty="0" smtClean="0"/>
              <a:t> </a:t>
            </a:r>
            <a:r>
              <a:rPr lang="de-CH" baseline="0" dirty="0" err="1" smtClean="0"/>
              <a:t>for</a:t>
            </a:r>
            <a:r>
              <a:rPr lang="de-CH" baseline="0" dirty="0" smtClean="0"/>
              <a:t> </a:t>
            </a:r>
            <a:r>
              <a:rPr lang="de-CH" baseline="0" dirty="0" err="1" smtClean="0"/>
              <a:t>the</a:t>
            </a:r>
            <a:r>
              <a:rPr lang="de-CH" baseline="0" dirty="0" smtClean="0"/>
              <a:t> </a:t>
            </a:r>
            <a:r>
              <a:rPr lang="de-CH" baseline="0" dirty="0" err="1" smtClean="0"/>
              <a:t>introduciotn</a:t>
            </a:r>
            <a:r>
              <a:rPr lang="de-CH" baseline="0" dirty="0" smtClean="0"/>
              <a:t> </a:t>
            </a:r>
            <a:r>
              <a:rPr lang="de-CH" baseline="0" dirty="0" err="1" smtClean="0"/>
              <a:t>of</a:t>
            </a:r>
            <a:r>
              <a:rPr lang="de-CH" baseline="0" dirty="0" smtClean="0"/>
              <a:t> a </a:t>
            </a:r>
            <a:r>
              <a:rPr lang="de-CH" baseline="0" dirty="0" err="1" smtClean="0"/>
              <a:t>specific</a:t>
            </a:r>
            <a:r>
              <a:rPr lang="de-CH" baseline="0" dirty="0" smtClean="0"/>
              <a:t> </a:t>
            </a:r>
            <a:r>
              <a:rPr lang="de-CH" baseline="0" dirty="0" err="1" smtClean="0"/>
              <a:t>technology</a:t>
            </a:r>
            <a:r>
              <a:rPr lang="de-CH" baseline="0" dirty="0" smtClean="0"/>
              <a:t>. Do </a:t>
            </a:r>
            <a:r>
              <a:rPr lang="de-CH" baseline="0" dirty="0" err="1" smtClean="0"/>
              <a:t>you</a:t>
            </a:r>
            <a:r>
              <a:rPr lang="de-CH" baseline="0" dirty="0" smtClean="0"/>
              <a:t> plan </a:t>
            </a:r>
            <a:r>
              <a:rPr lang="de-CH" baseline="0" dirty="0" err="1" smtClean="0"/>
              <a:t>to</a:t>
            </a:r>
            <a:r>
              <a:rPr lang="de-CH" baseline="0" dirty="0" smtClean="0"/>
              <a:t> </a:t>
            </a:r>
            <a:r>
              <a:rPr lang="de-CH" baseline="0" dirty="0" err="1" smtClean="0"/>
              <a:t>provide</a:t>
            </a:r>
            <a:r>
              <a:rPr lang="de-CH" baseline="0" dirty="0" smtClean="0"/>
              <a:t> </a:t>
            </a:r>
            <a:r>
              <a:rPr lang="de-CH" baseline="0" dirty="0" err="1" smtClean="0"/>
              <a:t>subsidies</a:t>
            </a:r>
            <a:r>
              <a:rPr lang="de-CH" baseline="0" dirty="0" smtClean="0"/>
              <a:t> </a:t>
            </a:r>
            <a:r>
              <a:rPr lang="de-CH" baseline="0" dirty="0" err="1" smtClean="0"/>
              <a:t>for</a:t>
            </a:r>
            <a:r>
              <a:rPr lang="de-CH" baseline="0" dirty="0" smtClean="0"/>
              <a:t> </a:t>
            </a:r>
            <a:r>
              <a:rPr lang="de-CH" baseline="0" dirty="0" err="1" smtClean="0"/>
              <a:t>CapEx</a:t>
            </a:r>
            <a:r>
              <a:rPr lang="de-CH" baseline="0" dirty="0" smtClean="0"/>
              <a:t> , </a:t>
            </a:r>
            <a:r>
              <a:rPr lang="de-CH" baseline="0" dirty="0" err="1" smtClean="0"/>
              <a:t>yes</a:t>
            </a:r>
            <a:r>
              <a:rPr lang="de-CH" baseline="0" dirty="0" smtClean="0"/>
              <a:t> </a:t>
            </a:r>
            <a:r>
              <a:rPr lang="de-CH" baseline="0" dirty="0" err="1" smtClean="0"/>
              <a:t>or</a:t>
            </a:r>
            <a:r>
              <a:rPr lang="de-CH" baseline="0" dirty="0" smtClean="0"/>
              <a:t> </a:t>
            </a:r>
            <a:r>
              <a:rPr lang="de-CH" baseline="0" dirty="0" err="1" smtClean="0"/>
              <a:t>no</a:t>
            </a:r>
            <a:r>
              <a:rPr lang="de-CH" baseline="0" dirty="0" smtClean="0"/>
              <a:t>? </a:t>
            </a:r>
            <a:r>
              <a:rPr lang="de-CH" baseline="0" dirty="0" err="1" smtClean="0"/>
              <a:t>Based</a:t>
            </a:r>
            <a:r>
              <a:rPr lang="de-CH" baseline="0" dirty="0" smtClean="0"/>
              <a:t> on </a:t>
            </a:r>
            <a:r>
              <a:rPr lang="de-CH" baseline="0" dirty="0" err="1" smtClean="0"/>
              <a:t>this</a:t>
            </a:r>
            <a:r>
              <a:rPr lang="de-CH" baseline="0" dirty="0" smtClean="0"/>
              <a:t> </a:t>
            </a:r>
            <a:r>
              <a:rPr lang="de-CH" baseline="0" dirty="0" err="1" smtClean="0"/>
              <a:t>decision</a:t>
            </a:r>
            <a:r>
              <a:rPr lang="de-CH" baseline="0" dirty="0" smtClean="0"/>
              <a:t> </a:t>
            </a:r>
            <a:r>
              <a:rPr lang="de-CH" baseline="0" dirty="0" err="1" smtClean="0"/>
              <a:t>the</a:t>
            </a:r>
            <a:r>
              <a:rPr lang="de-CH" baseline="0" dirty="0" smtClean="0"/>
              <a:t> </a:t>
            </a:r>
            <a:r>
              <a:rPr lang="de-CH" baseline="0" dirty="0" err="1" smtClean="0"/>
              <a:t>allocation</a:t>
            </a:r>
            <a:r>
              <a:rPr lang="de-CH" baseline="0" dirty="0" smtClean="0"/>
              <a:t> </a:t>
            </a:r>
            <a:r>
              <a:rPr lang="de-CH" baseline="0" dirty="0" err="1" smtClean="0"/>
              <a:t>of</a:t>
            </a:r>
            <a:r>
              <a:rPr lang="de-CH" baseline="0" dirty="0" smtClean="0"/>
              <a:t> </a:t>
            </a:r>
            <a:r>
              <a:rPr lang="de-CH" baseline="0" dirty="0" err="1" smtClean="0"/>
              <a:t>the</a:t>
            </a:r>
            <a:r>
              <a:rPr lang="de-CH" baseline="0" dirty="0" smtClean="0"/>
              <a:t> </a:t>
            </a:r>
            <a:r>
              <a:rPr lang="de-CH" baseline="0" dirty="0" err="1" smtClean="0"/>
              <a:t>tasks</a:t>
            </a:r>
            <a:r>
              <a:rPr lang="de-CH" baseline="0" dirty="0" smtClean="0"/>
              <a:t> </a:t>
            </a:r>
            <a:r>
              <a:rPr lang="de-CH" baseline="0" dirty="0" err="1" smtClean="0"/>
              <a:t>tospecific</a:t>
            </a:r>
            <a:r>
              <a:rPr lang="de-CH" baseline="0" dirty="0" smtClean="0"/>
              <a:t> </a:t>
            </a:r>
            <a:r>
              <a:rPr lang="de-CH" baseline="0" dirty="0" err="1" smtClean="0"/>
              <a:t>actors</a:t>
            </a:r>
            <a:r>
              <a:rPr lang="de-CH" baseline="0" dirty="0" smtClean="0"/>
              <a:t> will </a:t>
            </a:r>
            <a:r>
              <a:rPr lang="de-CH" baseline="0" dirty="0" err="1" smtClean="0"/>
              <a:t>differ</a:t>
            </a:r>
            <a:r>
              <a:rPr lang="de-CH" baseline="0" dirty="0" smtClean="0"/>
              <a:t>.</a:t>
            </a:r>
          </a:p>
          <a:p>
            <a:endParaRPr lang="de-CH" baseline="0" dirty="0" smtClean="0"/>
          </a:p>
          <a:p>
            <a:r>
              <a:rPr lang="de-CH" baseline="0" dirty="0" err="1" smtClean="0"/>
              <a:t>To</a:t>
            </a:r>
            <a:r>
              <a:rPr lang="de-CH" baseline="0" dirty="0" smtClean="0"/>
              <a:t> </a:t>
            </a:r>
            <a:r>
              <a:rPr lang="de-CH" baseline="0" dirty="0" err="1" smtClean="0"/>
              <a:t>support</a:t>
            </a:r>
            <a:r>
              <a:rPr lang="de-CH" baseline="0" dirty="0" smtClean="0"/>
              <a:t> </a:t>
            </a:r>
            <a:r>
              <a:rPr lang="de-CH" baseline="0" dirty="0" err="1" smtClean="0"/>
              <a:t>the</a:t>
            </a:r>
            <a:r>
              <a:rPr lang="de-CH" baseline="0" dirty="0" smtClean="0"/>
              <a:t> </a:t>
            </a:r>
            <a:r>
              <a:rPr lang="de-CH" baseline="0" dirty="0" err="1" smtClean="0"/>
              <a:t>country</a:t>
            </a:r>
            <a:r>
              <a:rPr lang="de-CH" baseline="0" dirty="0" smtClean="0"/>
              <a:t> </a:t>
            </a:r>
            <a:r>
              <a:rPr lang="de-CH" baseline="0" dirty="0" err="1" smtClean="0"/>
              <a:t>teams</a:t>
            </a:r>
            <a:r>
              <a:rPr lang="de-CH" baseline="0" dirty="0" smtClean="0"/>
              <a:t> </a:t>
            </a:r>
            <a:r>
              <a:rPr lang="de-CH" baseline="0" dirty="0" err="1" smtClean="0"/>
              <a:t>already</a:t>
            </a:r>
            <a:r>
              <a:rPr lang="de-CH" baseline="0" dirty="0" smtClean="0"/>
              <a:t> </a:t>
            </a:r>
            <a:r>
              <a:rPr lang="de-CH" baseline="0" dirty="0" err="1" smtClean="0"/>
              <a:t>two</a:t>
            </a:r>
            <a:r>
              <a:rPr lang="de-CH" baseline="0" dirty="0" smtClean="0"/>
              <a:t> TIP </a:t>
            </a:r>
            <a:r>
              <a:rPr lang="de-CH" baseline="0" dirty="0" err="1" smtClean="0"/>
              <a:t>Matrixes</a:t>
            </a:r>
            <a:r>
              <a:rPr lang="de-CH" baseline="0" dirty="0" smtClean="0"/>
              <a:t> </a:t>
            </a:r>
            <a:r>
              <a:rPr lang="de-CH" baseline="0" dirty="0" err="1" smtClean="0"/>
              <a:t>have</a:t>
            </a:r>
            <a:r>
              <a:rPr lang="de-CH" baseline="0" dirty="0" smtClean="0"/>
              <a:t> </a:t>
            </a:r>
            <a:r>
              <a:rPr lang="de-CH" baseline="0" dirty="0" err="1" smtClean="0"/>
              <a:t>been</a:t>
            </a:r>
            <a:r>
              <a:rPr lang="de-CH" baseline="0" dirty="0" smtClean="0"/>
              <a:t> </a:t>
            </a:r>
            <a:r>
              <a:rPr lang="de-CH" baseline="0" dirty="0" err="1" smtClean="0"/>
              <a:t>developed</a:t>
            </a:r>
            <a:r>
              <a:rPr lang="de-CH" baseline="0" dirty="0" smtClean="0"/>
              <a:t> </a:t>
            </a:r>
            <a:r>
              <a:rPr lang="de-CH" baseline="0" dirty="0" err="1" smtClean="0"/>
              <a:t>as</a:t>
            </a:r>
            <a:r>
              <a:rPr lang="de-CH" baseline="0" dirty="0" smtClean="0"/>
              <a:t> a </a:t>
            </a:r>
            <a:r>
              <a:rPr lang="de-CH" baseline="0" dirty="0" err="1" smtClean="0"/>
              <a:t>draft</a:t>
            </a:r>
            <a:r>
              <a:rPr lang="de-CH" baseline="0" dirty="0" smtClean="0"/>
              <a:t> </a:t>
            </a:r>
            <a:r>
              <a:rPr lang="de-CH" baseline="0" dirty="0" err="1" smtClean="0"/>
              <a:t>for</a:t>
            </a:r>
            <a:r>
              <a:rPr lang="de-CH" baseline="0" dirty="0" smtClean="0"/>
              <a:t> </a:t>
            </a:r>
            <a:r>
              <a:rPr lang="de-CH" baseline="0" dirty="0" err="1" smtClean="0"/>
              <a:t>two</a:t>
            </a:r>
            <a:r>
              <a:rPr lang="de-CH" baseline="0" dirty="0" smtClean="0"/>
              <a:t> </a:t>
            </a:r>
            <a:r>
              <a:rPr lang="de-CH" baseline="0" dirty="0" err="1" smtClean="0"/>
              <a:t>relevan</a:t>
            </a:r>
            <a:r>
              <a:rPr lang="de-CH" baseline="0" dirty="0" smtClean="0"/>
              <a:t> </a:t>
            </a:r>
            <a:r>
              <a:rPr lang="de-CH" baseline="0" dirty="0" err="1" smtClean="0"/>
              <a:t>tcost</a:t>
            </a:r>
            <a:r>
              <a:rPr lang="de-CH" baseline="0" dirty="0" smtClean="0"/>
              <a:t> </a:t>
            </a:r>
            <a:r>
              <a:rPr lang="de-CH" baseline="0" dirty="0" err="1" smtClean="0"/>
              <a:t>mdoels</a:t>
            </a:r>
            <a:r>
              <a:rPr lang="de-CH" baseline="0" dirty="0" smtClean="0"/>
              <a:t>:</a:t>
            </a:r>
          </a:p>
          <a:p>
            <a:pPr marL="171450" indent="-171450">
              <a:buFontTx/>
              <a:buChar char="-"/>
            </a:pPr>
            <a:r>
              <a:rPr lang="de-CH" baseline="0" dirty="0" smtClean="0"/>
              <a:t>100% </a:t>
            </a:r>
            <a:r>
              <a:rPr lang="de-CH" baseline="0" dirty="0" err="1" smtClean="0"/>
              <a:t>subsidy</a:t>
            </a:r>
            <a:r>
              <a:rPr lang="de-CH" baseline="0" dirty="0" smtClean="0"/>
              <a:t> </a:t>
            </a:r>
            <a:r>
              <a:rPr lang="de-CH" baseline="0" dirty="0" err="1" smtClean="0"/>
              <a:t>for</a:t>
            </a:r>
            <a:r>
              <a:rPr lang="de-CH" baseline="0" dirty="0" smtClean="0"/>
              <a:t> </a:t>
            </a:r>
            <a:r>
              <a:rPr lang="de-CH" baseline="0" dirty="0" err="1" smtClean="0"/>
              <a:t>CapEx</a:t>
            </a:r>
            <a:endParaRPr lang="de-CH" baseline="0" dirty="0" smtClean="0"/>
          </a:p>
          <a:p>
            <a:pPr marL="171450" indent="-171450">
              <a:buFontTx/>
              <a:buChar char="-"/>
            </a:pPr>
            <a:r>
              <a:rPr lang="de-CH" baseline="0" dirty="0" smtClean="0"/>
              <a:t>0% </a:t>
            </a:r>
            <a:r>
              <a:rPr lang="de-CH" baseline="0" dirty="0" err="1" smtClean="0"/>
              <a:t>subsidy</a:t>
            </a:r>
            <a:r>
              <a:rPr lang="de-CH" baseline="0" dirty="0" smtClean="0"/>
              <a:t> (Market </a:t>
            </a:r>
            <a:r>
              <a:rPr lang="de-CH" baseline="0" dirty="0" err="1" smtClean="0"/>
              <a:t>based</a:t>
            </a:r>
            <a:r>
              <a:rPr lang="de-CH" baseline="0" dirty="0" smtClean="0"/>
              <a:t> </a:t>
            </a:r>
            <a:r>
              <a:rPr lang="de-CH" baseline="0" dirty="0" err="1" smtClean="0"/>
              <a:t>approach</a:t>
            </a:r>
            <a:r>
              <a:rPr lang="de-CH" baseline="0" dirty="0" smtClean="0"/>
              <a:t>)</a:t>
            </a:r>
          </a:p>
          <a:p>
            <a:pPr marL="171450" indent="-171450">
              <a:buFontTx/>
              <a:buChar char="-"/>
            </a:pPr>
            <a:endParaRPr lang="de-CH" baseline="0" dirty="0" smtClean="0"/>
          </a:p>
          <a:p>
            <a:pPr marL="0" indent="0">
              <a:buFontTx/>
              <a:buNone/>
            </a:pPr>
            <a:r>
              <a:rPr lang="de-CH" baseline="0" dirty="0" smtClean="0"/>
              <a:t>These </a:t>
            </a:r>
            <a:r>
              <a:rPr lang="de-CH" baseline="0" dirty="0" err="1" smtClean="0"/>
              <a:t>two</a:t>
            </a:r>
            <a:r>
              <a:rPr lang="de-CH" baseline="0" dirty="0" smtClean="0"/>
              <a:t> </a:t>
            </a:r>
            <a:r>
              <a:rPr lang="de-CH" baseline="0" dirty="0" err="1" smtClean="0"/>
              <a:t>Matrixes</a:t>
            </a:r>
            <a:r>
              <a:rPr lang="de-CH" baseline="0" dirty="0" smtClean="0"/>
              <a:t> </a:t>
            </a:r>
            <a:r>
              <a:rPr lang="de-CH" baseline="0" dirty="0" err="1" smtClean="0"/>
              <a:t>are</a:t>
            </a:r>
            <a:r>
              <a:rPr lang="de-CH" baseline="0" dirty="0" smtClean="0"/>
              <a:t> </a:t>
            </a:r>
            <a:r>
              <a:rPr lang="de-CH" baseline="0" dirty="0" err="1" smtClean="0"/>
              <a:t>included</a:t>
            </a:r>
            <a:r>
              <a:rPr lang="de-CH" baseline="0" dirty="0" smtClean="0"/>
              <a:t> in Annex 9 </a:t>
            </a:r>
            <a:r>
              <a:rPr lang="de-CH" baseline="0" dirty="0" err="1" smtClean="0"/>
              <a:t>and</a:t>
            </a:r>
            <a:r>
              <a:rPr lang="de-CH" baseline="0" dirty="0" smtClean="0"/>
              <a:t> 10 </a:t>
            </a:r>
            <a:r>
              <a:rPr lang="de-CH" baseline="0" dirty="0" err="1" smtClean="0"/>
              <a:t>of</a:t>
            </a:r>
            <a:r>
              <a:rPr lang="de-CH" baseline="0" dirty="0" smtClean="0"/>
              <a:t> </a:t>
            </a:r>
            <a:r>
              <a:rPr lang="de-CH" baseline="0" dirty="0" err="1" smtClean="0"/>
              <a:t>the</a:t>
            </a:r>
            <a:r>
              <a:rPr lang="de-CH" baseline="0" dirty="0" smtClean="0"/>
              <a:t> V1.0.  </a:t>
            </a:r>
            <a:r>
              <a:rPr lang="de-CH" baseline="0" dirty="0" err="1" smtClean="0"/>
              <a:t>They</a:t>
            </a:r>
            <a:r>
              <a:rPr lang="de-CH" baseline="0" dirty="0" smtClean="0"/>
              <a:t> </a:t>
            </a:r>
            <a:r>
              <a:rPr lang="de-CH" baseline="0" dirty="0" err="1" smtClean="0"/>
              <a:t>should</a:t>
            </a:r>
            <a:r>
              <a:rPr lang="de-CH" baseline="0" dirty="0" smtClean="0"/>
              <a:t> </a:t>
            </a:r>
            <a:r>
              <a:rPr lang="de-CH" baseline="0" dirty="0" err="1" smtClean="0"/>
              <a:t>be</a:t>
            </a:r>
            <a:r>
              <a:rPr lang="de-CH" baseline="0" dirty="0" smtClean="0"/>
              <a:t> </a:t>
            </a:r>
            <a:r>
              <a:rPr lang="de-CH" baseline="0" dirty="0" err="1" smtClean="0"/>
              <a:t>further</a:t>
            </a:r>
            <a:r>
              <a:rPr lang="de-CH" baseline="0" dirty="0" smtClean="0"/>
              <a:t> </a:t>
            </a:r>
            <a:r>
              <a:rPr lang="de-CH" baseline="0" dirty="0" err="1" smtClean="0"/>
              <a:t>developed</a:t>
            </a:r>
            <a:r>
              <a:rPr lang="de-CH" baseline="0" dirty="0" smtClean="0"/>
              <a:t> </a:t>
            </a:r>
            <a:r>
              <a:rPr lang="de-CH" baseline="0" dirty="0" err="1" smtClean="0"/>
              <a:t>by</a:t>
            </a:r>
            <a:r>
              <a:rPr lang="de-CH" baseline="0" dirty="0" smtClean="0"/>
              <a:t> </a:t>
            </a:r>
            <a:r>
              <a:rPr lang="de-CH" baseline="0" dirty="0" err="1" smtClean="0"/>
              <a:t>the</a:t>
            </a:r>
            <a:r>
              <a:rPr lang="de-CH" baseline="0" dirty="0" smtClean="0"/>
              <a:t> countries </a:t>
            </a:r>
            <a:r>
              <a:rPr lang="de-CH" baseline="0" dirty="0" err="1" smtClean="0"/>
              <a:t>to</a:t>
            </a:r>
            <a:r>
              <a:rPr lang="de-CH" baseline="0" dirty="0" smtClean="0"/>
              <a:t> fit </a:t>
            </a:r>
            <a:r>
              <a:rPr lang="de-CH" baseline="0" dirty="0" err="1" smtClean="0"/>
              <a:t>to</a:t>
            </a:r>
            <a:r>
              <a:rPr lang="de-CH" baseline="0" dirty="0" smtClean="0"/>
              <a:t> </a:t>
            </a:r>
            <a:r>
              <a:rPr lang="de-CH" baseline="0" dirty="0" err="1" smtClean="0"/>
              <a:t>their</a:t>
            </a:r>
            <a:r>
              <a:rPr lang="de-CH" baseline="0" dirty="0" smtClean="0"/>
              <a:t> </a:t>
            </a:r>
            <a:r>
              <a:rPr lang="de-CH" baseline="0" dirty="0" err="1" smtClean="0"/>
              <a:t>purposes</a:t>
            </a:r>
            <a:r>
              <a:rPr lang="de-CH" baseline="0" dirty="0" smtClean="0"/>
              <a:t>. Also </a:t>
            </a:r>
            <a:r>
              <a:rPr lang="de-CH" baseline="0" dirty="0" err="1" smtClean="0"/>
              <a:t>the</a:t>
            </a:r>
            <a:r>
              <a:rPr lang="de-CH" baseline="0" dirty="0" smtClean="0"/>
              <a:t> </a:t>
            </a:r>
            <a:r>
              <a:rPr lang="de-CH" baseline="0" dirty="0" err="1" smtClean="0"/>
              <a:t>particular</a:t>
            </a:r>
            <a:r>
              <a:rPr lang="de-CH" baseline="0" dirty="0" smtClean="0"/>
              <a:t> </a:t>
            </a:r>
            <a:r>
              <a:rPr lang="de-CH" baseline="0" dirty="0" err="1" smtClean="0"/>
              <a:t>name</a:t>
            </a:r>
            <a:r>
              <a:rPr lang="de-CH" baseline="0" dirty="0" smtClean="0"/>
              <a:t> </a:t>
            </a:r>
            <a:r>
              <a:rPr lang="de-CH" baseline="0" dirty="0" err="1" smtClean="0"/>
              <a:t>of</a:t>
            </a:r>
            <a:r>
              <a:rPr lang="de-CH" baseline="0" dirty="0" smtClean="0"/>
              <a:t> </a:t>
            </a:r>
            <a:r>
              <a:rPr lang="de-CH" baseline="0" dirty="0" err="1" smtClean="0"/>
              <a:t>the</a:t>
            </a:r>
            <a:r>
              <a:rPr lang="de-CH" baseline="0" dirty="0" smtClean="0"/>
              <a:t> </a:t>
            </a:r>
            <a:r>
              <a:rPr lang="de-CH" baseline="0" dirty="0" err="1" smtClean="0"/>
              <a:t>institutional</a:t>
            </a:r>
            <a:r>
              <a:rPr lang="de-CH" baseline="0" dirty="0" smtClean="0"/>
              <a:t> </a:t>
            </a:r>
            <a:r>
              <a:rPr lang="de-CH" baseline="0" dirty="0" err="1" smtClean="0"/>
              <a:t>body</a:t>
            </a:r>
            <a:r>
              <a:rPr lang="de-CH" baseline="0" dirty="0" smtClean="0"/>
              <a:t> </a:t>
            </a:r>
            <a:r>
              <a:rPr lang="de-CH" baseline="0" dirty="0" err="1" smtClean="0"/>
              <a:t>responsible</a:t>
            </a:r>
            <a:r>
              <a:rPr lang="de-CH" baseline="0" dirty="0" smtClean="0"/>
              <a:t> </a:t>
            </a:r>
            <a:r>
              <a:rPr lang="de-CH" baseline="0" dirty="0" err="1" smtClean="0"/>
              <a:t>for</a:t>
            </a:r>
            <a:r>
              <a:rPr lang="de-CH" baseline="0" dirty="0" smtClean="0"/>
              <a:t> </a:t>
            </a:r>
            <a:r>
              <a:rPr lang="de-CH" baseline="0" dirty="0" err="1" smtClean="0"/>
              <a:t>the</a:t>
            </a:r>
            <a:r>
              <a:rPr lang="de-CH" baseline="0" dirty="0" smtClean="0"/>
              <a:t> </a:t>
            </a:r>
            <a:r>
              <a:rPr lang="de-CH" baseline="0" dirty="0" err="1" smtClean="0"/>
              <a:t>tasks</a:t>
            </a:r>
            <a:r>
              <a:rPr lang="de-CH" baseline="0" dirty="0" smtClean="0"/>
              <a:t> </a:t>
            </a:r>
            <a:r>
              <a:rPr lang="de-CH" baseline="0" dirty="0" err="1" smtClean="0"/>
              <a:t>should</a:t>
            </a:r>
            <a:r>
              <a:rPr lang="de-CH" baseline="0" dirty="0" smtClean="0"/>
              <a:t> </a:t>
            </a:r>
            <a:r>
              <a:rPr lang="de-CH" baseline="0" dirty="0" err="1" smtClean="0"/>
              <a:t>be</a:t>
            </a:r>
            <a:r>
              <a:rPr lang="de-CH" baseline="0" dirty="0" smtClean="0"/>
              <a:t> </a:t>
            </a:r>
            <a:r>
              <a:rPr lang="de-CH" baseline="0" dirty="0" err="1" smtClean="0"/>
              <a:t>added</a:t>
            </a:r>
            <a:r>
              <a:rPr lang="de-CH" baseline="0" dirty="0" smtClean="0"/>
              <a:t>.</a:t>
            </a:r>
            <a:endParaRPr lang="de-CH" dirty="0"/>
          </a:p>
        </p:txBody>
      </p:sp>
      <p:sp>
        <p:nvSpPr>
          <p:cNvPr id="4" name="Slide Number Placeholder 3"/>
          <p:cNvSpPr>
            <a:spLocks noGrp="1"/>
          </p:cNvSpPr>
          <p:nvPr>
            <p:ph type="sldNum" sz="quarter" idx="10"/>
          </p:nvPr>
        </p:nvSpPr>
        <p:spPr/>
        <p:txBody>
          <a:bodyPr/>
          <a:lstStyle/>
          <a:p>
            <a:fld id="{AFF87874-687D-42D1-AA47-8A92CE7B4E8C}" type="slidenum">
              <a:rPr lang="de-CH" smtClean="0"/>
              <a:pPr/>
              <a:t>21</a:t>
            </a:fld>
            <a:endParaRPr lang="de-CH"/>
          </a:p>
        </p:txBody>
      </p:sp>
    </p:spTree>
    <p:extLst>
      <p:ext uri="{BB962C8B-B14F-4D97-AF65-F5344CB8AC3E}">
        <p14:creationId xmlns="" xmlns:p14="http://schemas.microsoft.com/office/powerpoint/2010/main" val="2230898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B9AE55-90D9-4C74-9256-50B762012458}" type="slidenum">
              <a:rPr lang="de-CH" smtClean="0"/>
              <a:pPr/>
              <a:t>22</a:t>
            </a:fld>
            <a:endParaRPr lang="de-CH"/>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B9AE55-90D9-4C74-9256-50B762012458}" type="slidenum">
              <a:rPr lang="de-CH" smtClean="0"/>
              <a:pPr/>
              <a:t>23</a:t>
            </a:fld>
            <a:endParaRPr lang="de-CH"/>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B9AE55-90D9-4C74-9256-50B762012458}" type="slidenum">
              <a:rPr lang="de-CH" smtClean="0"/>
              <a:pPr/>
              <a:t>24</a:t>
            </a:fld>
            <a:endParaRPr lang="de-CH"/>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B9AE55-90D9-4C74-9256-50B762012458}" type="slidenum">
              <a:rPr lang="de-CH" smtClean="0"/>
              <a:pPr/>
              <a:t>25</a:t>
            </a:fld>
            <a:endParaRPr lang="de-CH"/>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B9AE55-90D9-4C74-9256-50B762012458}" type="slidenum">
              <a:rPr lang="de-CH" smtClean="0"/>
              <a:pPr/>
              <a:t>26</a:t>
            </a:fld>
            <a:endParaRPr lang="de-CH"/>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B9AE55-90D9-4C74-9256-50B762012458}" type="slidenum">
              <a:rPr lang="de-CH" smtClean="0"/>
              <a:pPr/>
              <a:t>27</a:t>
            </a:fld>
            <a:endParaRPr lang="de-C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B9AE55-90D9-4C74-9256-50B762012458}" type="slidenum">
              <a:rPr lang="de-CH" smtClean="0"/>
              <a:pPr/>
              <a:t>3</a:t>
            </a:fld>
            <a:endParaRPr lang="de-C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B9AE55-90D9-4C74-9256-50B762012458}" type="slidenum">
              <a:rPr lang="de-CH" smtClean="0"/>
              <a:pPr/>
              <a:t>4</a:t>
            </a:fld>
            <a:endParaRPr lang="de-C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Ultimate goal: </a:t>
            </a:r>
            <a:r>
              <a:rPr lang="en-US" dirty="0" err="1" smtClean="0"/>
              <a:t>sust</a:t>
            </a:r>
            <a:r>
              <a:rPr lang="en-US" dirty="0" smtClean="0"/>
              <a:t>. Wash services; based on needs and policies (see context); but no services without technologies that are introduced correctly.</a:t>
            </a:r>
          </a:p>
          <a:p>
            <a:endParaRPr lang="en-US" dirty="0" smtClean="0"/>
          </a:p>
          <a:p>
            <a:r>
              <a:rPr lang="en-US" dirty="0" smtClean="0"/>
              <a:t>Now monitoring often focus on single inputs or outcomes. </a:t>
            </a:r>
          </a:p>
          <a:p>
            <a:endParaRPr lang="en-US" dirty="0" smtClean="0"/>
          </a:p>
          <a:p>
            <a:r>
              <a:rPr lang="en-US" dirty="0" smtClean="0"/>
              <a:t>Often feedback between actors involved missing. </a:t>
            </a:r>
          </a:p>
          <a:p>
            <a:endParaRPr lang="en-US" dirty="0" smtClean="0"/>
          </a:p>
          <a:p>
            <a:r>
              <a:rPr lang="en-US" dirty="0" smtClean="0"/>
              <a:t>Link to objectives in TAF</a:t>
            </a:r>
            <a:endParaRPr lang="en-US" dirty="0"/>
          </a:p>
        </p:txBody>
      </p:sp>
      <p:sp>
        <p:nvSpPr>
          <p:cNvPr id="4" name="Slide Number Placeholder 3"/>
          <p:cNvSpPr>
            <a:spLocks noGrp="1"/>
          </p:cNvSpPr>
          <p:nvPr>
            <p:ph type="sldNum" sz="quarter" idx="10"/>
          </p:nvPr>
        </p:nvSpPr>
        <p:spPr/>
        <p:txBody>
          <a:bodyPr/>
          <a:lstStyle/>
          <a:p>
            <a:fld id="{02B9AE55-90D9-4C74-9256-50B762012458}" type="slidenum">
              <a:rPr lang="de-CH" smtClean="0"/>
              <a:pPr/>
              <a:t>5</a:t>
            </a:fld>
            <a:endParaRPr lang="de-C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different actors involved – different roles </a:t>
            </a:r>
            <a:r>
              <a:rPr lang="en-US" dirty="0" smtClean="0">
                <a:sym typeface="Wingdings" pitchFamily="2" charset="2"/>
              </a:rPr>
              <a:t> consideration on methodology</a:t>
            </a:r>
          </a:p>
          <a:p>
            <a:endParaRPr lang="en-US" dirty="0" smtClean="0">
              <a:sym typeface="Wingdings" pitchFamily="2" charset="2"/>
            </a:endParaRPr>
          </a:p>
          <a:p>
            <a:r>
              <a:rPr lang="en-US" dirty="0" smtClean="0">
                <a:sym typeface="Wingdings" pitchFamily="2" charset="2"/>
              </a:rPr>
              <a:t>Interaction and linkages between relevant levels such as context level (policy, or technology) to introduction process (O&amp;M, subsidies) or to service delivery level (user </a:t>
            </a:r>
            <a:r>
              <a:rPr lang="en-US" smtClean="0">
                <a:sym typeface="Wingdings" pitchFamily="2" charset="2"/>
              </a:rPr>
              <a:t>satisfaction,sustainability) very </a:t>
            </a:r>
            <a:r>
              <a:rPr lang="en-US" dirty="0" smtClean="0">
                <a:sym typeface="Wingdings" pitchFamily="2" charset="2"/>
              </a:rPr>
              <a:t>weak</a:t>
            </a:r>
            <a:r>
              <a:rPr lang="en-US" baseline="0" dirty="0" smtClean="0">
                <a:sym typeface="Wingdings" pitchFamily="2" charset="2"/>
              </a:rPr>
              <a:t>  feedback mechanisms needed</a:t>
            </a:r>
            <a:endParaRPr lang="en-US" dirty="0"/>
          </a:p>
        </p:txBody>
      </p:sp>
      <p:sp>
        <p:nvSpPr>
          <p:cNvPr id="4" name="Slide Number Placeholder 3"/>
          <p:cNvSpPr>
            <a:spLocks noGrp="1"/>
          </p:cNvSpPr>
          <p:nvPr>
            <p:ph type="sldNum" sz="quarter" idx="10"/>
          </p:nvPr>
        </p:nvSpPr>
        <p:spPr/>
        <p:txBody>
          <a:bodyPr/>
          <a:lstStyle/>
          <a:p>
            <a:fld id="{02B9AE55-90D9-4C74-9256-50B762012458}" type="slidenum">
              <a:rPr lang="de-CH" smtClean="0"/>
              <a:pPr/>
              <a:t>6</a:t>
            </a:fld>
            <a:endParaRPr lang="de-C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B9AE55-90D9-4C74-9256-50B762012458}" type="slidenum">
              <a:rPr lang="de-CH" smtClean="0"/>
              <a:pPr/>
              <a:t>7</a:t>
            </a:fld>
            <a:endParaRPr lang="de-C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B9AE55-90D9-4C74-9256-50B762012458}" type="slidenum">
              <a:rPr lang="de-CH" smtClean="0"/>
              <a:pPr/>
              <a:t>8</a:t>
            </a:fld>
            <a:endParaRPr lang="de-CH"/>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B9AE55-90D9-4C74-9256-50B762012458}" type="slidenum">
              <a:rPr lang="de-CH" smtClean="0"/>
              <a:pPr/>
              <a:t>9</a:t>
            </a:fld>
            <a:endParaRPr lang="de-CH"/>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6"/>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3" descr="WASHTECH final Logo converted.emf"/>
          <p:cNvPicPr>
            <a:picLocks noChangeAspect="1" noChangeArrowheads="1"/>
          </p:cNvPicPr>
          <p:nvPr userDrawn="1"/>
        </p:nvPicPr>
        <p:blipFill>
          <a:blip r:embed="rId3" cstate="print"/>
          <a:srcRect/>
          <a:stretch>
            <a:fillRect/>
          </a:stretch>
        </p:blipFill>
        <p:spPr bwMode="auto">
          <a:xfrm>
            <a:off x="395288" y="5589588"/>
            <a:ext cx="5040312" cy="1079500"/>
          </a:xfrm>
          <a:prstGeom prst="rect">
            <a:avLst/>
          </a:prstGeom>
          <a:noFill/>
          <a:ln w="9525">
            <a:noFill/>
            <a:miter lim="800000"/>
            <a:headEnd/>
            <a:tailEnd/>
          </a:ln>
        </p:spPr>
      </p:pic>
      <p:pic>
        <p:nvPicPr>
          <p:cNvPr id="12" name="Picture 24" descr="FP7-converted.emf"/>
          <p:cNvPicPr>
            <a:picLocks noChangeAspect="1"/>
          </p:cNvPicPr>
          <p:nvPr userDrawn="1"/>
        </p:nvPicPr>
        <p:blipFill>
          <a:blip r:embed="rId4" cstate="print"/>
          <a:srcRect/>
          <a:stretch>
            <a:fillRect/>
          </a:stretch>
        </p:blipFill>
        <p:spPr bwMode="auto">
          <a:xfrm>
            <a:off x="7451725" y="260350"/>
            <a:ext cx="1304925" cy="1081088"/>
          </a:xfrm>
          <a:prstGeom prst="rect">
            <a:avLst/>
          </a:prstGeom>
          <a:noFill/>
          <a:ln w="9525">
            <a:noFill/>
            <a:miter lim="800000"/>
            <a:headEnd/>
            <a:tailEnd/>
          </a:ln>
        </p:spPr>
      </p:pic>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3" name="Date Placeholder 29"/>
          <p:cNvSpPr>
            <a:spLocks noGrp="1"/>
          </p:cNvSpPr>
          <p:nvPr>
            <p:ph type="dt" sz="half" idx="10"/>
          </p:nvPr>
        </p:nvSpPr>
        <p:spPr/>
        <p:txBody>
          <a:bodyPr/>
          <a:lstStyle>
            <a:lvl1pPr>
              <a:defRPr>
                <a:solidFill>
                  <a:srgbClr val="FFFFFF"/>
                </a:solidFill>
              </a:defRPr>
            </a:lvl1pPr>
          </a:lstStyle>
          <a:p>
            <a:pPr>
              <a:defRPr/>
            </a:pPr>
            <a:fld id="{01B2919E-327F-4C7C-BBDA-A8A940FFC9FA}" type="datetimeFigureOut">
              <a:rPr lang="en-GB"/>
              <a:pPr>
                <a:defRPr/>
              </a:pPr>
              <a:t>24/07/2013</a:t>
            </a:fld>
            <a:endParaRPr lang="en-GB"/>
          </a:p>
        </p:txBody>
      </p:sp>
      <p:sp>
        <p:nvSpPr>
          <p:cNvPr id="14" name="Footer Placeholder 18"/>
          <p:cNvSpPr>
            <a:spLocks noGrp="1"/>
          </p:cNvSpPr>
          <p:nvPr>
            <p:ph type="ftr" sz="quarter" idx="11"/>
          </p:nvPr>
        </p:nvSpPr>
        <p:spPr/>
        <p:txBody>
          <a:bodyPr/>
          <a:lstStyle>
            <a:lvl1pPr>
              <a:defRPr>
                <a:solidFill>
                  <a:schemeClr val="accent1">
                    <a:tint val="20000"/>
                  </a:schemeClr>
                </a:solidFill>
              </a:defRPr>
            </a:lvl1pPr>
          </a:lstStyle>
          <a:p>
            <a:pPr>
              <a:defRPr/>
            </a:pPr>
            <a:endParaRPr lang="en-GB"/>
          </a:p>
        </p:txBody>
      </p:sp>
      <p:sp>
        <p:nvSpPr>
          <p:cNvPr id="15" name="Slide Number Placeholder 26"/>
          <p:cNvSpPr>
            <a:spLocks noGrp="1"/>
          </p:cNvSpPr>
          <p:nvPr>
            <p:ph type="sldNum" sz="quarter" idx="12"/>
          </p:nvPr>
        </p:nvSpPr>
        <p:spPr/>
        <p:txBody>
          <a:bodyPr/>
          <a:lstStyle>
            <a:lvl1pPr>
              <a:defRPr>
                <a:solidFill>
                  <a:srgbClr val="FFFFFF"/>
                </a:solidFill>
              </a:defRPr>
            </a:lvl1pPr>
          </a:lstStyle>
          <a:p>
            <a:pPr>
              <a:defRPr/>
            </a:pPr>
            <a:fld id="{F5C34C9A-3081-4C96-817C-E71CEAF23026}" type="slidenum">
              <a:rPr lang="en-GB"/>
              <a:pPr>
                <a:defRPr/>
              </a:pPr>
              <a:t>‹#›</a:t>
            </a:fld>
            <a:endParaRPr lang="en-GB"/>
          </a:p>
        </p:txBody>
      </p:sp>
      <p:pic>
        <p:nvPicPr>
          <p:cNvPr id="16" name="Picture 68" descr="skat-logo_02"/>
          <p:cNvPicPr>
            <a:picLocks noChangeAspect="1" noChangeArrowheads="1"/>
          </p:cNvPicPr>
          <p:nvPr userDrawn="1"/>
        </p:nvPicPr>
        <p:blipFill>
          <a:blip r:embed="rId5" cstate="print"/>
          <a:srcRect/>
          <a:stretch>
            <a:fillRect/>
          </a:stretch>
        </p:blipFill>
        <p:spPr bwMode="auto">
          <a:xfrm>
            <a:off x="0" y="0"/>
            <a:ext cx="2549525" cy="366713"/>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0FDBF8E-7B1A-4AA5-9308-8DA3F862F6A3}" type="datetimeFigureOut">
              <a:rPr lang="en-GB"/>
              <a:pPr>
                <a:defRPr/>
              </a:pPr>
              <a:t>24/07/2013</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9CD0FBB6-10AF-4E87-ABE8-8CD3AF569E8D}"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272FAAD-541F-4036-B2AD-B36CD225C767}" type="datetimeFigureOut">
              <a:rPr lang="en-GB"/>
              <a:pPr>
                <a:defRPr/>
              </a:pPr>
              <a:t>24/07/2013</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37A42188-B8E4-46AC-8E43-1658265796F4}"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EE70EFA1-8D05-4FDA-B589-52BF04B39DD2}" type="datetimeFigureOut">
              <a:rPr lang="en-GB"/>
              <a:pPr>
                <a:defRPr/>
              </a:pPr>
              <a:t>24/07/2013</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00DE72B1-CA15-459B-B3EB-B74CEFD7154A}"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pic>
        <p:nvPicPr>
          <p:cNvPr id="6" name="Picture 18" descr="FP7-converted.emf"/>
          <p:cNvPicPr>
            <a:picLocks noChangeAspect="1"/>
          </p:cNvPicPr>
          <p:nvPr userDrawn="1"/>
        </p:nvPicPr>
        <p:blipFill>
          <a:blip r:embed="rId2" cstate="print"/>
          <a:srcRect/>
          <a:stretch>
            <a:fillRect/>
          </a:stretch>
        </p:blipFill>
        <p:spPr bwMode="auto">
          <a:xfrm>
            <a:off x="7804150" y="185738"/>
            <a:ext cx="871538" cy="722312"/>
          </a:xfrm>
          <a:prstGeom prst="rect">
            <a:avLst/>
          </a:prstGeom>
          <a:noFill/>
          <a:ln w="9525">
            <a:noFill/>
            <a:miter lim="800000"/>
            <a:headEnd/>
            <a:tailEnd/>
          </a:ln>
        </p:spPr>
      </p:pic>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296E1DDD-96B2-4D4A-A108-7C1C195C38F6}" type="datetimeFigureOut">
              <a:rPr lang="en-GB"/>
              <a:pPr>
                <a:defRPr/>
              </a:pPr>
              <a:t>24/07/2013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85D973D0-5088-4DFE-8613-B900EC9B2D33}" type="slidenum">
              <a:rPr lang="en-GB"/>
              <a:pPr>
                <a:defRPr/>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fld id="{1EE7EBC7-0CA3-45B2-BA6E-099A4834BD96}" type="datetimeFigureOut">
              <a:rPr lang="en-GB"/>
              <a:pPr>
                <a:defRPr/>
              </a:pPr>
              <a:t>24/07/2013</a:t>
            </a:fld>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4D66A869-A917-4CCA-9D40-F6A2BD7A437F}" type="slidenum">
              <a:rPr lang="en-GB"/>
              <a:pPr>
                <a:defRPr/>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9C56B911-A55E-468F-BA53-A34232986151}" type="datetimeFigureOut">
              <a:rPr lang="en-GB"/>
              <a:pPr>
                <a:defRPr/>
              </a:pPr>
              <a:t>24/07/2013</a:t>
            </a:fld>
            <a:endParaRPr lang="en-GB"/>
          </a:p>
        </p:txBody>
      </p:sp>
      <p:sp>
        <p:nvSpPr>
          <p:cNvPr id="8" name="Footer Placeholder 7"/>
          <p:cNvSpPr>
            <a:spLocks noGrp="1"/>
          </p:cNvSpPr>
          <p:nvPr>
            <p:ph type="ftr" sz="quarter" idx="11"/>
          </p:nvPr>
        </p:nvSpPr>
        <p:spPr/>
        <p:txBody>
          <a:bodyPr/>
          <a:lstStyle>
            <a:lvl1pPr>
              <a:defRPr/>
            </a:lvl1pPr>
          </a:lstStyle>
          <a:p>
            <a:pPr>
              <a:defRPr/>
            </a:pPr>
            <a:endParaRPr lang="en-GB"/>
          </a:p>
        </p:txBody>
      </p:sp>
      <p:sp>
        <p:nvSpPr>
          <p:cNvPr id="9" name="Slide Number Placeholder 8"/>
          <p:cNvSpPr>
            <a:spLocks noGrp="1"/>
          </p:cNvSpPr>
          <p:nvPr>
            <p:ph type="sldNum" sz="quarter" idx="12"/>
          </p:nvPr>
        </p:nvSpPr>
        <p:spPr/>
        <p:txBody>
          <a:bodyPr/>
          <a:lstStyle>
            <a:lvl1pPr>
              <a:defRPr/>
            </a:lvl1pPr>
          </a:lstStyle>
          <a:p>
            <a:pPr>
              <a:defRPr/>
            </a:pPr>
            <a:fld id="{515974B2-1367-4835-94E8-B90118939E33}" type="slidenum">
              <a:rPr lang="en-GB"/>
              <a:pPr>
                <a:defRPr/>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37DB962-E7D5-46C2-BFEE-C671ADDA1D84}" type="datetimeFigureOut">
              <a:rPr lang="en-GB"/>
              <a:pPr>
                <a:defRPr/>
              </a:pPr>
              <a:t>24/07/2013</a:t>
            </a:fld>
            <a:endParaRPr lang="en-GB"/>
          </a:p>
        </p:txBody>
      </p:sp>
      <p:sp>
        <p:nvSpPr>
          <p:cNvPr id="4" name="Footer Placeholder 3"/>
          <p:cNvSpPr>
            <a:spLocks noGrp="1"/>
          </p:cNvSpPr>
          <p:nvPr>
            <p:ph type="ftr" sz="quarter" idx="11"/>
          </p:nvPr>
        </p:nvSpPr>
        <p:spPr/>
        <p:txBody>
          <a:bodyPr/>
          <a:lstStyle>
            <a:lvl1pPr>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pPr>
              <a:defRPr/>
            </a:pPr>
            <a:fld id="{78A738F1-42C9-4DD3-B291-E9A5B2A9ED5F}"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6BA8C20-D534-491B-9748-A30BA4D4C16C}" type="datetimeFigureOut">
              <a:rPr lang="en-GB"/>
              <a:pPr>
                <a:defRPr/>
              </a:pPr>
              <a:t>24/07/2013</a:t>
            </a:fld>
            <a:endParaRPr lang="en-GB"/>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pPr>
              <a:defRPr/>
            </a:pPr>
            <a:fld id="{5FD63425-EA7F-4B1B-9D1E-0965A3507D1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normAutofit/>
          </a:bodyPr>
          <a:lstStyle>
            <a:lvl1pPr>
              <a:defRPr sz="4000"/>
            </a:lvl1pPr>
            <a:lvl2pPr>
              <a:defRPr sz="3600"/>
            </a:lvl2pPr>
            <a:lvl3pPr>
              <a:defRPr sz="3200"/>
            </a:lvl3pPr>
            <a:lvl4pPr>
              <a:defRPr sz="2800"/>
            </a:lvl4pPr>
            <a:lvl5pPr>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1C7D70F5-67C1-429A-9261-F058EE20502B}" type="datetimeFigureOut">
              <a:rPr lang="en-GB"/>
              <a:pPr>
                <a:defRPr/>
              </a:pPr>
              <a:t>24/07/2013</a:t>
            </a:fld>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FC12100A-D83E-470C-81B9-2C44F0C13CC2}" type="slidenum">
              <a:rPr lang="en-GB"/>
              <a:pPr>
                <a:defRPr/>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lstStyle>
          <a:p>
            <a:pPr>
              <a:defRPr/>
            </a:pPr>
            <a:fld id="{13D45866-D367-4291-90AC-7B33E8CC33B6}" type="datetimeFigureOut">
              <a:rPr lang="en-GB"/>
              <a:pPr>
                <a:defRPr/>
              </a:pPr>
              <a:t>24/07/2013</a:t>
            </a:fld>
            <a:endParaRPr lang="en-GB"/>
          </a:p>
        </p:txBody>
      </p:sp>
      <p:sp>
        <p:nvSpPr>
          <p:cNvPr id="12" name="Footer Placeholder 5"/>
          <p:cNvSpPr>
            <a:spLocks noGrp="1"/>
          </p:cNvSpPr>
          <p:nvPr>
            <p:ph type="ftr" sz="quarter" idx="11"/>
          </p:nvPr>
        </p:nvSpPr>
        <p:spPr/>
        <p:txBody>
          <a:bodyPr/>
          <a:lstStyle>
            <a:lvl1pPr>
              <a:defRPr>
                <a:solidFill>
                  <a:schemeClr val="tx1"/>
                </a:solidFill>
              </a:defRPr>
            </a:lvl1pPr>
          </a:lstStyle>
          <a:p>
            <a:pPr>
              <a:defRPr/>
            </a:pPr>
            <a:endParaRPr lang="en-GB"/>
          </a:p>
        </p:txBody>
      </p:sp>
      <p:sp>
        <p:nvSpPr>
          <p:cNvPr id="13" name="Slide Number Placeholder 6"/>
          <p:cNvSpPr>
            <a:spLocks noGrp="1"/>
          </p:cNvSpPr>
          <p:nvPr>
            <p:ph type="sldNum" sz="quarter" idx="12"/>
          </p:nvPr>
        </p:nvSpPr>
        <p:spPr/>
        <p:txBody>
          <a:bodyPr/>
          <a:lstStyle>
            <a:lvl1pPr>
              <a:defRPr>
                <a:solidFill>
                  <a:schemeClr val="tx1"/>
                </a:solidFill>
              </a:defRPr>
            </a:lvl1pPr>
          </a:lstStyle>
          <a:p>
            <a:pPr>
              <a:defRPr/>
            </a:pPr>
            <a:fld id="{A14637E1-F9DF-450F-9B5D-891B66E4CA0E}"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lstStyle>
          <a:p>
            <a:pPr>
              <a:defRPr/>
            </a:pPr>
            <a:fld id="{82569C71-D416-4634-8CE4-5621A24C07F5}" type="datetimeFigureOut">
              <a:rPr lang="en-GB"/>
              <a:pPr>
                <a:defRPr/>
              </a:pPr>
              <a:t>24/07/2013</a:t>
            </a:fld>
            <a:endParaRPr lang="en-GB"/>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endParaRPr lang="en-GB"/>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lstStyle>
          <a:p>
            <a:pPr>
              <a:defRPr/>
            </a:pPr>
            <a:fld id="{7F5E2F0A-E95D-4DE4-85D5-0DB2205F766B}" type="slidenum">
              <a:rPr lang="en-GB"/>
              <a:pPr>
                <a:defRPr/>
              </a:pPr>
              <a:t>‹#›</a:t>
            </a:fld>
            <a:endParaRPr lang="en-GB"/>
          </a:p>
        </p:txBody>
      </p:sp>
      <p:pic>
        <p:nvPicPr>
          <p:cNvPr id="1037" name="Picture 10" descr="WASHTECH final Logo converted.emf"/>
          <p:cNvPicPr>
            <a:picLocks noChangeAspect="1" noChangeArrowheads="1"/>
          </p:cNvPicPr>
          <p:nvPr/>
        </p:nvPicPr>
        <p:blipFill>
          <a:blip r:embed="rId14" cstate="print"/>
          <a:srcRect/>
          <a:stretch>
            <a:fillRect/>
          </a:stretch>
        </p:blipFill>
        <p:spPr bwMode="auto">
          <a:xfrm>
            <a:off x="6516688" y="6067425"/>
            <a:ext cx="2159000" cy="463550"/>
          </a:xfrm>
          <a:prstGeom prst="rect">
            <a:avLst/>
          </a:prstGeom>
          <a:noFill/>
          <a:ln w="9525">
            <a:noFill/>
            <a:miter lim="800000"/>
            <a:headEnd/>
            <a:tailEnd/>
          </a:ln>
        </p:spPr>
      </p:pic>
      <p:pic>
        <p:nvPicPr>
          <p:cNvPr id="16" name="Picture 68" descr="skat-logo_02"/>
          <p:cNvPicPr>
            <a:picLocks noChangeAspect="1" noChangeArrowheads="1"/>
          </p:cNvPicPr>
          <p:nvPr/>
        </p:nvPicPr>
        <p:blipFill>
          <a:blip r:embed="rId15" cstate="print"/>
          <a:srcRect/>
          <a:stretch>
            <a:fillRect/>
          </a:stretch>
        </p:blipFill>
        <p:spPr bwMode="auto">
          <a:xfrm>
            <a:off x="1" y="0"/>
            <a:ext cx="1812125" cy="2606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5" r:id="rId1"/>
    <p:sldLayoutId id="2147483751" r:id="rId2"/>
    <p:sldLayoutId id="2147483756" r:id="rId3"/>
    <p:sldLayoutId id="2147483757" r:id="rId4"/>
    <p:sldLayoutId id="2147483758" r:id="rId5"/>
    <p:sldLayoutId id="2147483759" r:id="rId6"/>
    <p:sldLayoutId id="2147483752" r:id="rId7"/>
    <p:sldLayoutId id="2147483760" r:id="rId8"/>
    <p:sldLayoutId id="2147483761" r:id="rId9"/>
    <p:sldLayoutId id="2147483753" r:id="rId10"/>
    <p:sldLayoutId id="2147483754" r:id="rId11"/>
  </p:sldLayoutIdLst>
  <p:timing>
    <p:tnLst>
      <p:par>
        <p:cTn id="1" dur="indefinite" restart="never" nodeType="tmRoot"/>
      </p:par>
    </p:tnLst>
  </p:timing>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Arial" charset="0"/>
        </a:defRPr>
      </a:lvl2pPr>
      <a:lvl3pPr algn="l" rtl="0" eaLnBrk="0" fontAlgn="base" hangingPunct="0">
        <a:spcBef>
          <a:spcPct val="0"/>
        </a:spcBef>
        <a:spcAft>
          <a:spcPct val="0"/>
        </a:spcAft>
        <a:defRPr sz="4100" b="1">
          <a:solidFill>
            <a:schemeClr val="tx2"/>
          </a:solidFill>
          <a:latin typeface="Arial" charset="0"/>
        </a:defRPr>
      </a:lvl3pPr>
      <a:lvl4pPr algn="l" rtl="0" eaLnBrk="0" fontAlgn="base" hangingPunct="0">
        <a:spcBef>
          <a:spcPct val="0"/>
        </a:spcBef>
        <a:spcAft>
          <a:spcPct val="0"/>
        </a:spcAft>
        <a:defRPr sz="4100" b="1">
          <a:solidFill>
            <a:schemeClr val="tx2"/>
          </a:solidFill>
          <a:latin typeface="Arial" charset="0"/>
        </a:defRPr>
      </a:lvl4pPr>
      <a:lvl5pPr algn="l" rtl="0" eaLnBrk="0" fontAlgn="base" hangingPunct="0">
        <a:spcBef>
          <a:spcPct val="0"/>
        </a:spcBef>
        <a:spcAft>
          <a:spcPct val="0"/>
        </a:spcAft>
        <a:defRPr sz="4100" b="1">
          <a:solidFill>
            <a:schemeClr val="tx2"/>
          </a:solidFill>
          <a:latin typeface="Arial" charset="0"/>
        </a:defRPr>
      </a:lvl5pPr>
      <a:lvl6pPr marL="457200" algn="l" rtl="0" fontAlgn="base">
        <a:spcBef>
          <a:spcPct val="0"/>
        </a:spcBef>
        <a:spcAft>
          <a:spcPct val="0"/>
        </a:spcAft>
        <a:defRPr sz="4100" b="1">
          <a:solidFill>
            <a:schemeClr val="tx2"/>
          </a:solidFill>
          <a:latin typeface="Arial" charset="0"/>
        </a:defRPr>
      </a:lvl6pPr>
      <a:lvl7pPr marL="914400" algn="l" rtl="0" fontAlgn="base">
        <a:spcBef>
          <a:spcPct val="0"/>
        </a:spcBef>
        <a:spcAft>
          <a:spcPct val="0"/>
        </a:spcAft>
        <a:defRPr sz="4100" b="1">
          <a:solidFill>
            <a:schemeClr val="tx2"/>
          </a:solidFill>
          <a:latin typeface="Arial" charset="0"/>
        </a:defRPr>
      </a:lvl7pPr>
      <a:lvl8pPr marL="1371600" algn="l" rtl="0" fontAlgn="base">
        <a:spcBef>
          <a:spcPct val="0"/>
        </a:spcBef>
        <a:spcAft>
          <a:spcPct val="0"/>
        </a:spcAft>
        <a:defRPr sz="4100" b="1">
          <a:solidFill>
            <a:schemeClr val="tx2"/>
          </a:solidFill>
          <a:latin typeface="Arial" charset="0"/>
        </a:defRPr>
      </a:lvl8pPr>
      <a:lvl9pPr marL="1828800" algn="l" rtl="0" fontAlgn="base">
        <a:spcBef>
          <a:spcPct val="0"/>
        </a:spcBef>
        <a:spcAft>
          <a:spcPct val="0"/>
        </a:spcAft>
        <a:defRPr sz="4100" b="1">
          <a:solidFill>
            <a:schemeClr val="tx2"/>
          </a:solidFill>
          <a:latin typeface="Arial" charset="0"/>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36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32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32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28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8.wmf"/><Relationship Id="rId3" Type="http://schemas.openxmlformats.org/officeDocument/2006/relationships/image" Target="../media/image13.png"/><Relationship Id="rId7" Type="http://schemas.openxmlformats.org/officeDocument/2006/relationships/image" Target="../media/image15.png"/><Relationship Id="rId12" Type="http://schemas.microsoft.com/office/2007/relationships/hdphoto" Target="../media/hdphoto5.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7.png"/><Relationship Id="rId5" Type="http://schemas.openxmlformats.org/officeDocument/2006/relationships/image" Target="../media/image14.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6.png"/><Relationship Id="rId14" Type="http://schemas.openxmlformats.org/officeDocument/2006/relationships/image" Target="../media/image19.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akvo.org/wiki/index.php/File:RopePumpBicycle.jpg" TargetMode="Externa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mailto:btuffuor@gmail.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washghana.net/" TargetMode="External"/><Relationship Id="rId5" Type="http://schemas.openxmlformats.org/officeDocument/2006/relationships/hyperlink" Target="mailto:WASHTech@irc.nl" TargetMode="External"/><Relationship Id="rId4" Type="http://schemas.openxmlformats.org/officeDocument/2006/relationships/hyperlink" Target="http://washtechafrica.wordpress.com/"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628801"/>
            <a:ext cx="7774632" cy="1584176"/>
          </a:xfrm>
        </p:spPr>
        <p:txBody>
          <a:bodyPr>
            <a:normAutofit fontScale="90000"/>
          </a:bodyPr>
          <a:lstStyle/>
          <a:p>
            <a:pPr>
              <a:defRPr/>
            </a:pPr>
            <a:r>
              <a:rPr lang="de-CH" dirty="0" smtClean="0">
                <a:solidFill>
                  <a:srgbClr val="516273"/>
                </a:solidFill>
                <a:effectLst>
                  <a:outerShdw blurRad="38100" dist="38100" dir="2700000" algn="tl">
                    <a:srgbClr val="C0C0C0"/>
                  </a:outerShdw>
                </a:effectLst>
                <a:latin typeface="Arial" charset="0"/>
              </a:rPr>
              <a:t/>
            </a:r>
            <a:br>
              <a:rPr lang="de-CH" dirty="0" smtClean="0">
                <a:solidFill>
                  <a:srgbClr val="516273"/>
                </a:solidFill>
                <a:effectLst>
                  <a:outerShdw blurRad="38100" dist="38100" dir="2700000" algn="tl">
                    <a:srgbClr val="C0C0C0"/>
                  </a:outerShdw>
                </a:effectLst>
                <a:latin typeface="Arial" charset="0"/>
              </a:rPr>
            </a:br>
            <a:r>
              <a:rPr lang="de-CH" sz="6600" dirty="0" smtClean="0">
                <a:solidFill>
                  <a:srgbClr val="516273"/>
                </a:solidFill>
                <a:effectLst>
                  <a:outerShdw blurRad="38100" dist="38100" dir="2700000" algn="tl">
                    <a:srgbClr val="C0C0C0"/>
                  </a:outerShdw>
                </a:effectLst>
                <a:latin typeface="Arial" charset="0"/>
              </a:rPr>
              <a:t/>
            </a:r>
            <a:br>
              <a:rPr lang="de-CH" sz="6600" dirty="0" smtClean="0">
                <a:solidFill>
                  <a:srgbClr val="516273"/>
                </a:solidFill>
                <a:effectLst>
                  <a:outerShdw blurRad="38100" dist="38100" dir="2700000" algn="tl">
                    <a:srgbClr val="C0C0C0"/>
                  </a:outerShdw>
                </a:effectLst>
                <a:latin typeface="Arial" charset="0"/>
              </a:rPr>
            </a:br>
            <a:r>
              <a:rPr lang="en-GB" sz="2900" dirty="0">
                <a:solidFill>
                  <a:schemeClr val="tx1"/>
                </a:solidFill>
              </a:rPr>
              <a:t>Technology Applicability Framework (TAF) –</a:t>
            </a:r>
            <a:br>
              <a:rPr lang="en-GB" sz="2900" dirty="0">
                <a:solidFill>
                  <a:schemeClr val="tx1"/>
                </a:solidFill>
              </a:rPr>
            </a:br>
            <a:r>
              <a:rPr lang="en-GB" sz="2900" dirty="0">
                <a:solidFill>
                  <a:schemeClr val="tx1"/>
                </a:solidFill>
              </a:rPr>
              <a:t>a </a:t>
            </a:r>
            <a:r>
              <a:rPr lang="en-GB" sz="2900" dirty="0" smtClean="0">
                <a:solidFill>
                  <a:schemeClr val="tx1"/>
                </a:solidFill>
              </a:rPr>
              <a:t>tool for assessing applicability and scalability of WASH Technologies for providing sustainable </a:t>
            </a:r>
            <a:r>
              <a:rPr lang="en-GB" sz="2900" dirty="0">
                <a:solidFill>
                  <a:schemeClr val="tx1"/>
                </a:solidFill>
              </a:rPr>
              <a:t>service delivery</a:t>
            </a:r>
          </a:p>
        </p:txBody>
      </p:sp>
      <p:sp>
        <p:nvSpPr>
          <p:cNvPr id="9219" name="Subtitle 2"/>
          <p:cNvSpPr>
            <a:spLocks noGrp="1"/>
          </p:cNvSpPr>
          <p:nvPr>
            <p:ph type="subTitle" idx="1"/>
          </p:nvPr>
        </p:nvSpPr>
        <p:spPr>
          <a:xfrm>
            <a:off x="3491880" y="3789040"/>
            <a:ext cx="4966320" cy="1041573"/>
          </a:xfrm>
        </p:spPr>
        <p:txBody>
          <a:bodyPr/>
          <a:lstStyle/>
          <a:p>
            <a:pPr marR="0" eaLnBrk="1" hangingPunct="1"/>
            <a:r>
              <a:rPr lang="nl-NL" sz="2400" dirty="0" smtClean="0">
                <a:solidFill>
                  <a:schemeClr val="tx1"/>
                </a:solidFill>
              </a:rPr>
              <a:t>Benedict Tuffuor – </a:t>
            </a:r>
            <a:r>
              <a:rPr lang="en-GB" sz="2400" dirty="0" smtClean="0">
                <a:solidFill>
                  <a:schemeClr val="tx1"/>
                </a:solidFill>
              </a:rPr>
              <a:t>TREND</a:t>
            </a:r>
          </a:p>
          <a:p>
            <a:pPr marR="0" eaLnBrk="1" hangingPunct="1"/>
            <a:r>
              <a:rPr lang="en-GB" sz="2400" dirty="0" smtClean="0">
                <a:solidFill>
                  <a:schemeClr val="tx1"/>
                </a:solidFill>
              </a:rPr>
              <a:t>Regional LA, Ho – 24</a:t>
            </a:r>
            <a:r>
              <a:rPr lang="en-GB" sz="2400" baseline="30000" dirty="0" smtClean="0">
                <a:solidFill>
                  <a:schemeClr val="tx1"/>
                </a:solidFill>
              </a:rPr>
              <a:t>th</a:t>
            </a:r>
            <a:r>
              <a:rPr lang="en-GB" sz="2400" dirty="0" smtClean="0">
                <a:solidFill>
                  <a:schemeClr val="tx1"/>
                </a:solidFill>
              </a:rPr>
              <a:t> July, 2013</a:t>
            </a:r>
          </a:p>
        </p:txBody>
      </p:sp>
      <p:pic>
        <p:nvPicPr>
          <p:cNvPr id="4" name="Picture 3"/>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6136" y="5085184"/>
            <a:ext cx="3347864" cy="1772816"/>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099" y="5589240"/>
            <a:ext cx="8907389"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Title 2"/>
          <p:cNvSpPr>
            <a:spLocks noGrp="1"/>
          </p:cNvSpPr>
          <p:nvPr>
            <p:ph type="title"/>
          </p:nvPr>
        </p:nvSpPr>
        <p:spPr>
          <a:xfrm>
            <a:off x="457200" y="116632"/>
            <a:ext cx="8229600" cy="576064"/>
          </a:xfrm>
        </p:spPr>
        <p:txBody>
          <a:bodyPr>
            <a:noAutofit/>
          </a:bodyPr>
          <a:lstStyle/>
          <a:p>
            <a:pPr marL="363538" indent="-363538" algn="ctr">
              <a:spcBef>
                <a:spcPts val="600"/>
              </a:spcBef>
              <a:tabLst>
                <a:tab pos="363538" algn="l"/>
              </a:tabLst>
            </a:pPr>
            <a:r>
              <a:rPr lang="en-GB" sz="3200" dirty="0" smtClean="0">
                <a:solidFill>
                  <a:schemeClr val="tx1"/>
                </a:solidFill>
              </a:rPr>
              <a:t>TAF components</a:t>
            </a:r>
            <a:endParaRPr lang="de-CH" sz="3200" dirty="0">
              <a:solidFill>
                <a:schemeClr val="tx1"/>
              </a:solidFill>
            </a:endParaRPr>
          </a:p>
        </p:txBody>
      </p:sp>
      <p:sp>
        <p:nvSpPr>
          <p:cNvPr id="5" name="Pentagon 4"/>
          <p:cNvSpPr/>
          <p:nvPr/>
        </p:nvSpPr>
        <p:spPr>
          <a:xfrm>
            <a:off x="57099" y="1378104"/>
            <a:ext cx="5185148" cy="1660358"/>
          </a:xfrm>
          <a:prstGeom prst="homePlate">
            <a:avLst>
              <a:gd name="adj" fmla="val 35026"/>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eaLnBrk="1" hangingPunct="1">
              <a:defRPr/>
            </a:pPr>
            <a:r>
              <a:rPr lang="en-GB" sz="2000" dirty="0" smtClean="0">
                <a:latin typeface="Arial" pitchFamily="34" charset="0"/>
                <a:cs typeface="Arial" pitchFamily="34" charset="0"/>
              </a:rPr>
              <a:t>TAF uses multiple </a:t>
            </a:r>
            <a:r>
              <a:rPr lang="en-GB" sz="2000" dirty="0">
                <a:latin typeface="Arial" pitchFamily="34" charset="0"/>
                <a:cs typeface="Arial" pitchFamily="34" charset="0"/>
              </a:rPr>
              <a:t>entry points to </a:t>
            </a:r>
            <a:r>
              <a:rPr lang="en-GB" sz="2000" dirty="0" smtClean="0">
                <a:latin typeface="Arial" pitchFamily="34" charset="0"/>
                <a:cs typeface="Arial" pitchFamily="34" charset="0"/>
              </a:rPr>
              <a:t>address critical factors concerning applicability and scalability of the technology and of sustainability of services provided by a specific WASH technology</a:t>
            </a:r>
            <a:endParaRPr lang="en-GB" sz="2000" dirty="0">
              <a:latin typeface="Arial" pitchFamily="34" charset="0"/>
              <a:cs typeface="Arial" pitchFamily="34" charset="0"/>
            </a:endParaRPr>
          </a:p>
        </p:txBody>
      </p:sp>
      <p:sp>
        <p:nvSpPr>
          <p:cNvPr id="8" name="Footer Placeholder 5"/>
          <p:cNvSpPr>
            <a:spLocks noGrp="1"/>
          </p:cNvSpPr>
          <p:nvPr>
            <p:ph type="ftr" sz="quarter" idx="11"/>
          </p:nvPr>
        </p:nvSpPr>
        <p:spPr>
          <a:xfrm>
            <a:off x="4379913" y="6408738"/>
            <a:ext cx="4296543" cy="365125"/>
          </a:xfrm>
        </p:spPr>
        <p:txBody>
          <a:bodyPr/>
          <a:lstStyle/>
          <a:p>
            <a:pPr>
              <a:defRPr/>
            </a:pPr>
            <a:r>
              <a:rPr lang="en-US" dirty="0" smtClean="0">
                <a:latin typeface="Arial" pitchFamily="34" charset="0"/>
                <a:cs typeface="Arial" pitchFamily="34" charset="0"/>
              </a:rPr>
              <a:t>July 2013</a:t>
            </a:r>
            <a:endParaRPr lang="en-GB" dirty="0">
              <a:latin typeface="Arial" pitchFamily="34" charset="0"/>
              <a:cs typeface="Arial" pitchFamily="34" charset="0"/>
            </a:endParaRPr>
          </a:p>
        </p:txBody>
      </p:sp>
      <p:sp>
        <p:nvSpPr>
          <p:cNvPr id="7" name="Rounded Rectangle 6"/>
          <p:cNvSpPr/>
          <p:nvPr/>
        </p:nvSpPr>
        <p:spPr>
          <a:xfrm>
            <a:off x="179512" y="3501008"/>
            <a:ext cx="5023792" cy="2649999"/>
          </a:xfrm>
          <a:prstGeom prst="roundRect">
            <a:avLst>
              <a:gd name="adj" fmla="val 8712"/>
            </a:avLst>
          </a:prstGeom>
          <a:solidFill>
            <a:srgbClr val="99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2400" b="1" dirty="0" err="1" smtClean="0">
                <a:solidFill>
                  <a:schemeClr val="tx1"/>
                </a:solidFill>
                <a:latin typeface="Arial" pitchFamily="34" charset="0"/>
                <a:cs typeface="Arial" pitchFamily="34" charset="0"/>
              </a:rPr>
              <a:t>Sustainability</a:t>
            </a:r>
            <a:r>
              <a:rPr lang="de-CH" sz="2400" b="1" dirty="0" smtClean="0">
                <a:solidFill>
                  <a:schemeClr val="tx1"/>
                </a:solidFill>
                <a:latin typeface="Arial" pitchFamily="34" charset="0"/>
                <a:cs typeface="Arial" pitchFamily="34" charset="0"/>
              </a:rPr>
              <a:t> </a:t>
            </a:r>
            <a:r>
              <a:rPr lang="de-CH" sz="2400" b="1" dirty="0" err="1" smtClean="0">
                <a:solidFill>
                  <a:schemeClr val="tx1"/>
                </a:solidFill>
                <a:latin typeface="Arial" pitchFamily="34" charset="0"/>
                <a:cs typeface="Arial" pitchFamily="34" charset="0"/>
              </a:rPr>
              <a:t>Dimensions</a:t>
            </a:r>
            <a:endParaRPr lang="de-CH" sz="2400" b="1" dirty="0" smtClean="0">
              <a:solidFill>
                <a:schemeClr val="tx1"/>
              </a:solidFill>
              <a:latin typeface="Arial" pitchFamily="34" charset="0"/>
              <a:cs typeface="Arial" pitchFamily="34" charset="0"/>
            </a:endParaRPr>
          </a:p>
          <a:p>
            <a:pPr>
              <a:tabLst>
                <a:tab pos="87313" algn="l"/>
              </a:tabLst>
            </a:pPr>
            <a:r>
              <a:rPr lang="de-CH" sz="2400" dirty="0" smtClean="0">
                <a:solidFill>
                  <a:schemeClr val="tx1"/>
                </a:solidFill>
                <a:latin typeface="Arial" pitchFamily="34" charset="0"/>
                <a:cs typeface="Arial" pitchFamily="34" charset="0"/>
              </a:rPr>
              <a:t>- </a:t>
            </a:r>
            <a:r>
              <a:rPr lang="de-CH" sz="2400" dirty="0" err="1" smtClean="0">
                <a:solidFill>
                  <a:schemeClr val="tx1"/>
                </a:solidFill>
                <a:latin typeface="Arial" pitchFamily="34" charset="0"/>
                <a:cs typeface="Arial" pitchFamily="34" charset="0"/>
              </a:rPr>
              <a:t>Social</a:t>
            </a:r>
            <a:r>
              <a:rPr lang="de-CH" sz="2400" dirty="0" smtClean="0">
                <a:solidFill>
                  <a:schemeClr val="tx1"/>
                </a:solidFill>
                <a:latin typeface="Arial" pitchFamily="34" charset="0"/>
                <a:cs typeface="Arial" pitchFamily="34" charset="0"/>
              </a:rPr>
              <a:t> </a:t>
            </a:r>
          </a:p>
          <a:p>
            <a:pPr>
              <a:tabLst>
                <a:tab pos="87313" algn="l"/>
              </a:tabLst>
            </a:pPr>
            <a:r>
              <a:rPr lang="de-CH" sz="2400" dirty="0" smtClean="0">
                <a:solidFill>
                  <a:schemeClr val="tx1"/>
                </a:solidFill>
                <a:latin typeface="Arial" pitchFamily="34" charset="0"/>
                <a:cs typeface="Arial" pitchFamily="34" charset="0"/>
              </a:rPr>
              <a:t>- </a:t>
            </a:r>
            <a:r>
              <a:rPr lang="de-CH" sz="2400" dirty="0" err="1" smtClean="0">
                <a:solidFill>
                  <a:schemeClr val="tx1"/>
                </a:solidFill>
                <a:latin typeface="Arial" pitchFamily="34" charset="0"/>
                <a:cs typeface="Arial" pitchFamily="34" charset="0"/>
              </a:rPr>
              <a:t>Economic</a:t>
            </a:r>
            <a:endParaRPr lang="de-CH" sz="2400" dirty="0" smtClean="0">
              <a:solidFill>
                <a:schemeClr val="tx1"/>
              </a:solidFill>
              <a:latin typeface="Arial" pitchFamily="34" charset="0"/>
              <a:cs typeface="Arial" pitchFamily="34" charset="0"/>
            </a:endParaRPr>
          </a:p>
          <a:p>
            <a:pPr>
              <a:tabLst>
                <a:tab pos="87313" algn="l"/>
              </a:tabLst>
            </a:pPr>
            <a:r>
              <a:rPr lang="de-CH" sz="2400" dirty="0" smtClean="0">
                <a:solidFill>
                  <a:schemeClr val="tx1"/>
                </a:solidFill>
                <a:latin typeface="Arial" pitchFamily="34" charset="0"/>
                <a:cs typeface="Arial" pitchFamily="34" charset="0"/>
              </a:rPr>
              <a:t>- Environmental</a:t>
            </a:r>
          </a:p>
          <a:p>
            <a:pPr>
              <a:tabLst>
                <a:tab pos="87313" algn="l"/>
              </a:tabLst>
            </a:pPr>
            <a:r>
              <a:rPr lang="de-CH" sz="2400" dirty="0" smtClean="0">
                <a:solidFill>
                  <a:schemeClr val="tx1"/>
                </a:solidFill>
                <a:latin typeface="Arial" pitchFamily="34" charset="0"/>
                <a:cs typeface="Arial" pitchFamily="34" charset="0"/>
              </a:rPr>
              <a:t>- Organisational, legal, </a:t>
            </a:r>
            <a:r>
              <a:rPr lang="de-CH" sz="2400" dirty="0" err="1" smtClean="0">
                <a:solidFill>
                  <a:schemeClr val="tx1"/>
                </a:solidFill>
                <a:latin typeface="Arial" pitchFamily="34" charset="0"/>
                <a:cs typeface="Arial" pitchFamily="34" charset="0"/>
              </a:rPr>
              <a:t>institutional</a:t>
            </a:r>
            <a:endParaRPr lang="de-CH" sz="2400" dirty="0" smtClean="0">
              <a:solidFill>
                <a:schemeClr val="tx1"/>
              </a:solidFill>
              <a:latin typeface="Arial" pitchFamily="34" charset="0"/>
              <a:cs typeface="Arial" pitchFamily="34" charset="0"/>
            </a:endParaRPr>
          </a:p>
          <a:p>
            <a:pPr>
              <a:tabLst>
                <a:tab pos="87313" algn="l"/>
              </a:tabLst>
            </a:pPr>
            <a:r>
              <a:rPr lang="de-CH" sz="2400" dirty="0" smtClean="0">
                <a:solidFill>
                  <a:schemeClr val="tx1"/>
                </a:solidFill>
                <a:latin typeface="Arial" pitchFamily="34" charset="0"/>
                <a:cs typeface="Arial" pitchFamily="34" charset="0"/>
              </a:rPr>
              <a:t>- Skills </a:t>
            </a:r>
            <a:r>
              <a:rPr lang="de-CH" sz="2400" dirty="0" err="1" smtClean="0">
                <a:solidFill>
                  <a:schemeClr val="tx1"/>
                </a:solidFill>
                <a:latin typeface="Arial" pitchFamily="34" charset="0"/>
                <a:cs typeface="Arial" pitchFamily="34" charset="0"/>
              </a:rPr>
              <a:t>and</a:t>
            </a:r>
            <a:r>
              <a:rPr lang="de-CH" sz="2400" dirty="0" smtClean="0">
                <a:solidFill>
                  <a:schemeClr val="tx1"/>
                </a:solidFill>
                <a:latin typeface="Arial" pitchFamily="34" charset="0"/>
                <a:cs typeface="Arial" pitchFamily="34" charset="0"/>
              </a:rPr>
              <a:t> Knowhow</a:t>
            </a:r>
          </a:p>
          <a:p>
            <a:pPr>
              <a:tabLst>
                <a:tab pos="87313" algn="l"/>
              </a:tabLst>
            </a:pPr>
            <a:r>
              <a:rPr lang="de-CH" sz="2400" dirty="0" smtClean="0">
                <a:solidFill>
                  <a:schemeClr val="tx1"/>
                </a:solidFill>
                <a:latin typeface="Arial" pitchFamily="34" charset="0"/>
                <a:cs typeface="Arial" pitchFamily="34" charset="0"/>
              </a:rPr>
              <a:t>- Technological</a:t>
            </a:r>
          </a:p>
          <a:p>
            <a:endParaRPr lang="de-CH" dirty="0">
              <a:latin typeface="Arial" pitchFamily="34" charset="0"/>
              <a:cs typeface="Arial" pitchFamily="34" charset="0"/>
            </a:endParaRPr>
          </a:p>
        </p:txBody>
      </p:sp>
      <p:sp>
        <p:nvSpPr>
          <p:cNvPr id="9" name="Rounded Rectangle 8"/>
          <p:cNvSpPr/>
          <p:nvPr/>
        </p:nvSpPr>
        <p:spPr>
          <a:xfrm>
            <a:off x="5269698" y="692696"/>
            <a:ext cx="3694790" cy="2448272"/>
          </a:xfrm>
          <a:prstGeom prst="roundRect">
            <a:avLst>
              <a:gd name="adj" fmla="val 7969"/>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200">
              <a:latin typeface="Arial" pitchFamily="34" charset="0"/>
              <a:cs typeface="Arial" pitchFamily="34" charset="0"/>
            </a:endParaRPr>
          </a:p>
        </p:txBody>
      </p:sp>
      <p:sp>
        <p:nvSpPr>
          <p:cNvPr id="10" name="Rounded Rectangle 9"/>
          <p:cNvSpPr/>
          <p:nvPr/>
        </p:nvSpPr>
        <p:spPr>
          <a:xfrm>
            <a:off x="5743710" y="1462137"/>
            <a:ext cx="864096" cy="1606823"/>
          </a:xfrm>
          <a:prstGeom prst="roundRect">
            <a:avLst/>
          </a:prstGeom>
          <a:solidFill>
            <a:schemeClr val="bg1">
              <a:lumMod val="6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CH" sz="2200" dirty="0" smtClean="0">
                <a:solidFill>
                  <a:schemeClr val="tx1"/>
                </a:solidFill>
                <a:latin typeface="Arial" pitchFamily="34" charset="0"/>
                <a:cs typeface="Arial" pitchFamily="34" charset="0"/>
              </a:rPr>
              <a:t>User, </a:t>
            </a:r>
            <a:r>
              <a:rPr lang="de-CH" sz="2200" dirty="0" err="1" smtClean="0">
                <a:solidFill>
                  <a:schemeClr val="tx1"/>
                </a:solidFill>
                <a:latin typeface="Arial" pitchFamily="34" charset="0"/>
                <a:cs typeface="Arial" pitchFamily="34" charset="0"/>
              </a:rPr>
              <a:t>Buyer</a:t>
            </a:r>
            <a:endParaRPr lang="de-CH" sz="2200" dirty="0">
              <a:solidFill>
                <a:schemeClr val="tx1"/>
              </a:solidFill>
              <a:latin typeface="Arial" pitchFamily="34" charset="0"/>
              <a:cs typeface="Arial" pitchFamily="34" charset="0"/>
            </a:endParaRPr>
          </a:p>
        </p:txBody>
      </p:sp>
      <p:sp>
        <p:nvSpPr>
          <p:cNvPr id="11" name="Rounded Rectangle 10"/>
          <p:cNvSpPr/>
          <p:nvPr/>
        </p:nvSpPr>
        <p:spPr>
          <a:xfrm>
            <a:off x="6760206" y="1462137"/>
            <a:ext cx="864096" cy="1582054"/>
          </a:xfrm>
          <a:prstGeom prst="roundRect">
            <a:avLst/>
          </a:prstGeom>
          <a:solidFill>
            <a:schemeClr val="bg1">
              <a:lumMod val="6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CH" sz="2200" dirty="0">
                <a:solidFill>
                  <a:schemeClr val="tx1"/>
                </a:solidFill>
                <a:latin typeface="Arial" pitchFamily="34" charset="0"/>
                <a:cs typeface="Arial" pitchFamily="34" charset="0"/>
              </a:rPr>
              <a:t>Producer, Provider</a:t>
            </a:r>
          </a:p>
        </p:txBody>
      </p:sp>
      <p:sp>
        <p:nvSpPr>
          <p:cNvPr id="12" name="Rounded Rectangle 11"/>
          <p:cNvSpPr/>
          <p:nvPr/>
        </p:nvSpPr>
        <p:spPr>
          <a:xfrm>
            <a:off x="7776702" y="1462137"/>
            <a:ext cx="902170" cy="1606823"/>
          </a:xfrm>
          <a:prstGeom prst="roundRect">
            <a:avLst/>
          </a:prstGeom>
          <a:solidFill>
            <a:schemeClr val="bg1">
              <a:lumMod val="6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CH" sz="2200" dirty="0" smtClean="0">
                <a:solidFill>
                  <a:schemeClr val="tx1"/>
                </a:solidFill>
                <a:latin typeface="Arial" pitchFamily="34" charset="0"/>
                <a:cs typeface="Arial" pitchFamily="34" charset="0"/>
              </a:rPr>
              <a:t>Regulator, Investor, </a:t>
            </a:r>
            <a:r>
              <a:rPr lang="de-CH" sz="2200" dirty="0" err="1" smtClean="0">
                <a:solidFill>
                  <a:schemeClr val="tx1"/>
                </a:solidFill>
                <a:latin typeface="Arial" pitchFamily="34" charset="0"/>
                <a:cs typeface="Arial" pitchFamily="34" charset="0"/>
              </a:rPr>
              <a:t>Facilitator</a:t>
            </a:r>
            <a:endParaRPr lang="de-CH" sz="2200" dirty="0">
              <a:solidFill>
                <a:schemeClr val="tx1"/>
              </a:solidFill>
              <a:latin typeface="Arial" pitchFamily="34" charset="0"/>
              <a:cs typeface="Arial" pitchFamily="34" charset="0"/>
            </a:endParaRPr>
          </a:p>
        </p:txBody>
      </p:sp>
      <p:sp>
        <p:nvSpPr>
          <p:cNvPr id="13" name="Right Brace 12"/>
          <p:cNvSpPr/>
          <p:nvPr/>
        </p:nvSpPr>
        <p:spPr>
          <a:xfrm>
            <a:off x="5225076" y="3789040"/>
            <a:ext cx="216024" cy="2376264"/>
          </a:xfrm>
          <a:prstGeom prst="rightBrac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latin typeface="Arial" pitchFamily="34" charset="0"/>
              <a:cs typeface="Arial" pitchFamily="34" charset="0"/>
            </a:endParaRPr>
          </a:p>
        </p:txBody>
      </p:sp>
      <p:sp>
        <p:nvSpPr>
          <p:cNvPr id="14" name="Right Brace 13"/>
          <p:cNvSpPr/>
          <p:nvPr/>
        </p:nvSpPr>
        <p:spPr>
          <a:xfrm rot="5400000">
            <a:off x="6040743" y="2858232"/>
            <a:ext cx="216024" cy="954106"/>
          </a:xfrm>
          <a:prstGeom prst="rightBrac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sz="2200">
              <a:latin typeface="Arial" pitchFamily="34" charset="0"/>
              <a:cs typeface="Arial" pitchFamily="34" charset="0"/>
            </a:endParaRPr>
          </a:p>
        </p:txBody>
      </p:sp>
      <p:sp>
        <p:nvSpPr>
          <p:cNvPr id="15" name="Right Brace 14"/>
          <p:cNvSpPr/>
          <p:nvPr/>
        </p:nvSpPr>
        <p:spPr>
          <a:xfrm rot="5400000">
            <a:off x="7138865" y="2843935"/>
            <a:ext cx="216024" cy="954106"/>
          </a:xfrm>
          <a:prstGeom prst="rightBrac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sz="2200">
              <a:latin typeface="Arial" pitchFamily="34" charset="0"/>
              <a:cs typeface="Arial" pitchFamily="34" charset="0"/>
            </a:endParaRPr>
          </a:p>
        </p:txBody>
      </p:sp>
      <p:sp>
        <p:nvSpPr>
          <p:cNvPr id="16" name="Right Brace 15"/>
          <p:cNvSpPr/>
          <p:nvPr/>
        </p:nvSpPr>
        <p:spPr>
          <a:xfrm rot="5400000">
            <a:off x="8128975" y="2843935"/>
            <a:ext cx="216024" cy="954106"/>
          </a:xfrm>
          <a:prstGeom prst="rightBrac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sz="2200">
              <a:latin typeface="Arial" pitchFamily="34" charset="0"/>
              <a:cs typeface="Arial"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xmlns="" val="2814708634"/>
              </p:ext>
            </p:extLst>
          </p:nvPr>
        </p:nvGraphicFramePr>
        <p:xfrm>
          <a:off x="5524238" y="3573015"/>
          <a:ext cx="3404592" cy="2376264"/>
        </p:xfrm>
        <a:graphic>
          <a:graphicData uri="http://schemas.openxmlformats.org/drawingml/2006/table">
            <a:tbl>
              <a:tblPr bandRow="1">
                <a:tableStyleId>{616DA210-FB5B-4158-B5E0-FEB733F419BA}</a:tableStyleId>
              </a:tblPr>
              <a:tblGrid>
                <a:gridCol w="1134864"/>
                <a:gridCol w="1134864"/>
                <a:gridCol w="1134864"/>
              </a:tblGrid>
              <a:tr h="396044">
                <a:tc>
                  <a:txBody>
                    <a:bodyPr/>
                    <a:lstStyle/>
                    <a:p>
                      <a:pPr algn="ctr">
                        <a:lnSpc>
                          <a:spcPts val="1600"/>
                        </a:lnSpc>
                      </a:pPr>
                      <a:r>
                        <a:rPr lang="de-CH" dirty="0" smtClean="0"/>
                        <a:t>1</a:t>
                      </a:r>
                      <a:endParaRPr lang="de-CH"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de-CH" dirty="0" smtClean="0"/>
                        <a:t>2</a:t>
                      </a:r>
                      <a:endParaRPr lang="de-CH"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de-CH" dirty="0" smtClean="0"/>
                        <a:t>3</a:t>
                      </a:r>
                      <a:endParaRPr lang="de-CH"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044">
                <a:tc>
                  <a:txBody>
                    <a:bodyPr/>
                    <a:lstStyle/>
                    <a:p>
                      <a:pPr algn="ctr">
                        <a:lnSpc>
                          <a:spcPts val="1600"/>
                        </a:lnSpc>
                      </a:pPr>
                      <a:r>
                        <a:rPr lang="de-CH" dirty="0" smtClean="0"/>
                        <a:t>4</a:t>
                      </a:r>
                      <a:endParaRPr lang="de-CH"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de-CH" dirty="0" smtClean="0"/>
                        <a:t>5</a:t>
                      </a:r>
                      <a:endParaRPr lang="de-CH"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de-CH" dirty="0" smtClean="0"/>
                        <a:t>6</a:t>
                      </a:r>
                      <a:endParaRPr lang="de-CH"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044">
                <a:tc>
                  <a:txBody>
                    <a:bodyPr/>
                    <a:lstStyle/>
                    <a:p>
                      <a:pPr algn="ctr">
                        <a:lnSpc>
                          <a:spcPts val="1600"/>
                        </a:lnSpc>
                      </a:pPr>
                      <a:r>
                        <a:rPr lang="de-CH" dirty="0" smtClean="0"/>
                        <a:t>7</a:t>
                      </a:r>
                      <a:endParaRPr lang="de-CH"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de-CH" dirty="0" smtClean="0"/>
                        <a:t>8</a:t>
                      </a:r>
                      <a:endParaRPr lang="de-CH"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de-CH" dirty="0" smtClean="0"/>
                        <a:t>9</a:t>
                      </a:r>
                      <a:endParaRPr lang="de-CH"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044">
                <a:tc>
                  <a:txBody>
                    <a:bodyPr/>
                    <a:lstStyle/>
                    <a:p>
                      <a:pPr algn="ctr">
                        <a:lnSpc>
                          <a:spcPts val="1600"/>
                        </a:lnSpc>
                      </a:pPr>
                      <a:r>
                        <a:rPr lang="de-CH" dirty="0" smtClean="0"/>
                        <a:t>10</a:t>
                      </a:r>
                      <a:endParaRPr lang="de-CH"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de-CH" dirty="0" smtClean="0"/>
                        <a:t>11</a:t>
                      </a:r>
                      <a:endParaRPr lang="de-CH"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de-CH" dirty="0" smtClean="0"/>
                        <a:t>12</a:t>
                      </a:r>
                      <a:endParaRPr lang="de-CH"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044">
                <a:tc>
                  <a:txBody>
                    <a:bodyPr/>
                    <a:lstStyle/>
                    <a:p>
                      <a:pPr algn="ctr">
                        <a:lnSpc>
                          <a:spcPts val="1600"/>
                        </a:lnSpc>
                      </a:pPr>
                      <a:r>
                        <a:rPr lang="de-CH" dirty="0" smtClean="0"/>
                        <a:t>13</a:t>
                      </a:r>
                      <a:endParaRPr lang="de-CH"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de-CH" dirty="0" smtClean="0"/>
                        <a:t>14</a:t>
                      </a:r>
                      <a:endParaRPr lang="de-CH"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de-CH" dirty="0" smtClean="0"/>
                        <a:t>15</a:t>
                      </a:r>
                      <a:endParaRPr lang="de-CH"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044">
                <a:tc>
                  <a:txBody>
                    <a:bodyPr/>
                    <a:lstStyle/>
                    <a:p>
                      <a:pPr algn="ctr">
                        <a:lnSpc>
                          <a:spcPts val="1600"/>
                        </a:lnSpc>
                      </a:pPr>
                      <a:r>
                        <a:rPr lang="de-CH" dirty="0" smtClean="0"/>
                        <a:t>16</a:t>
                      </a:r>
                      <a:endParaRPr lang="de-CH"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de-CH" dirty="0" smtClean="0"/>
                        <a:t>17</a:t>
                      </a:r>
                      <a:endParaRPr lang="de-CH"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de-CH" dirty="0" smtClean="0"/>
                        <a:t>18</a:t>
                      </a:r>
                      <a:endParaRPr lang="de-CH"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8" name="TextBox 17"/>
          <p:cNvSpPr txBox="1"/>
          <p:nvPr/>
        </p:nvSpPr>
        <p:spPr>
          <a:xfrm>
            <a:off x="5269698" y="692696"/>
            <a:ext cx="3910814" cy="769441"/>
          </a:xfrm>
          <a:prstGeom prst="rect">
            <a:avLst/>
          </a:prstGeom>
          <a:noFill/>
        </p:spPr>
        <p:txBody>
          <a:bodyPr wrap="none" rtlCol="0">
            <a:spAutoFit/>
          </a:bodyPr>
          <a:lstStyle/>
          <a:p>
            <a:r>
              <a:rPr lang="de-CH" sz="2200" b="1" dirty="0" err="1" smtClean="0">
                <a:latin typeface="Arial" pitchFamily="34" charset="0"/>
                <a:cs typeface="Arial" pitchFamily="34" charset="0"/>
              </a:rPr>
              <a:t>Perspectives</a:t>
            </a:r>
            <a:r>
              <a:rPr lang="de-CH" sz="2200" b="1" dirty="0" smtClean="0">
                <a:latin typeface="Arial" pitchFamily="34" charset="0"/>
                <a:cs typeface="Arial" pitchFamily="34" charset="0"/>
              </a:rPr>
              <a:t> </a:t>
            </a:r>
            <a:r>
              <a:rPr lang="de-CH" sz="2200" b="1" dirty="0" err="1" smtClean="0">
                <a:latin typeface="Arial" pitchFamily="34" charset="0"/>
                <a:cs typeface="Arial" pitchFamily="34" charset="0"/>
              </a:rPr>
              <a:t>of</a:t>
            </a:r>
            <a:r>
              <a:rPr lang="de-CH" sz="2200" b="1" dirty="0" smtClean="0">
                <a:latin typeface="Arial" pitchFamily="34" charset="0"/>
                <a:cs typeface="Arial" pitchFamily="34" charset="0"/>
              </a:rPr>
              <a:t> Key </a:t>
            </a:r>
            <a:r>
              <a:rPr lang="de-CH" sz="2200" b="1" dirty="0" err="1" smtClean="0">
                <a:latin typeface="Arial" pitchFamily="34" charset="0"/>
                <a:cs typeface="Arial" pitchFamily="34" charset="0"/>
              </a:rPr>
              <a:t>Actors</a:t>
            </a:r>
            <a:r>
              <a:rPr lang="de-CH" sz="2200" b="1" dirty="0" smtClean="0">
                <a:latin typeface="Arial" pitchFamily="34" charset="0"/>
                <a:cs typeface="Arial" pitchFamily="34" charset="0"/>
              </a:rPr>
              <a:t> </a:t>
            </a:r>
          </a:p>
          <a:p>
            <a:r>
              <a:rPr lang="de-CH" sz="2200" b="1" dirty="0" smtClean="0">
                <a:latin typeface="Arial" pitchFamily="34" charset="0"/>
                <a:cs typeface="Arial" pitchFamily="34" charset="0"/>
              </a:rPr>
              <a:t>in </a:t>
            </a:r>
            <a:r>
              <a:rPr lang="de-CH" sz="2200" b="1" dirty="0" err="1" smtClean="0">
                <a:latin typeface="Arial" pitchFamily="34" charset="0"/>
                <a:cs typeface="Arial" pitchFamily="34" charset="0"/>
              </a:rPr>
              <a:t>Introduction</a:t>
            </a:r>
            <a:r>
              <a:rPr lang="de-CH" sz="2200" b="1" dirty="0" smtClean="0">
                <a:latin typeface="Arial" pitchFamily="34" charset="0"/>
                <a:cs typeface="Arial" pitchFamily="34" charset="0"/>
              </a:rPr>
              <a:t> </a:t>
            </a:r>
            <a:r>
              <a:rPr lang="de-CH" sz="2200" b="1" dirty="0" err="1" smtClean="0">
                <a:latin typeface="Arial" pitchFamily="34" charset="0"/>
                <a:cs typeface="Arial" pitchFamily="34" charset="0"/>
              </a:rPr>
              <a:t>Process</a:t>
            </a:r>
            <a:endParaRPr lang="de-CH" sz="2200" b="1" dirty="0">
              <a:latin typeface="Arial" pitchFamily="34" charset="0"/>
              <a:cs typeface="Arial" pitchFamily="34" charset="0"/>
            </a:endParaRPr>
          </a:p>
        </p:txBody>
      </p:sp>
      <p:sp>
        <p:nvSpPr>
          <p:cNvPr id="19" name="Down Arrow 18"/>
          <p:cNvSpPr/>
          <p:nvPr/>
        </p:nvSpPr>
        <p:spPr>
          <a:xfrm>
            <a:off x="6769824" y="3789040"/>
            <a:ext cx="702078" cy="1872208"/>
          </a:xfrm>
          <a:prstGeom prst="downArrow">
            <a:avLst/>
          </a:prstGeom>
          <a:solidFill>
            <a:srgbClr val="99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Down Arrow 19"/>
          <p:cNvSpPr/>
          <p:nvPr/>
        </p:nvSpPr>
        <p:spPr>
          <a:xfrm rot="16200000">
            <a:off x="6787826" y="3753036"/>
            <a:ext cx="648071" cy="1872208"/>
          </a:xfrm>
          <a:prstGeom prst="downArrow">
            <a:avLst/>
          </a:prstGeom>
          <a:solidFill>
            <a:srgbClr val="99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200"/>
          </a:p>
        </p:txBody>
      </p:sp>
      <p:sp>
        <p:nvSpPr>
          <p:cNvPr id="21" name="TextBox 20"/>
          <p:cNvSpPr txBox="1"/>
          <p:nvPr/>
        </p:nvSpPr>
        <p:spPr>
          <a:xfrm>
            <a:off x="5671702" y="5949280"/>
            <a:ext cx="3007170" cy="461665"/>
          </a:xfrm>
          <a:prstGeom prst="rect">
            <a:avLst/>
          </a:prstGeom>
          <a:solidFill>
            <a:schemeClr val="bg1"/>
          </a:solidFill>
        </p:spPr>
        <p:txBody>
          <a:bodyPr wrap="none" rtlCol="0">
            <a:spAutoFit/>
          </a:bodyPr>
          <a:lstStyle/>
          <a:p>
            <a:r>
              <a:rPr lang="de-CH" sz="2400" b="1" dirty="0" smtClean="0">
                <a:latin typeface="Arial" pitchFamily="34" charset="0"/>
                <a:cs typeface="Arial" pitchFamily="34" charset="0"/>
              </a:rPr>
              <a:t>= 18 TAF </a:t>
            </a:r>
            <a:r>
              <a:rPr lang="de-CH" sz="2400" b="1" dirty="0" err="1" smtClean="0">
                <a:latin typeface="Arial" pitchFamily="34" charset="0"/>
                <a:cs typeface="Arial" pitchFamily="34" charset="0"/>
              </a:rPr>
              <a:t>Indicators</a:t>
            </a:r>
            <a:endParaRPr lang="de-CH" sz="2400" b="1" dirty="0">
              <a:latin typeface="Arial" pitchFamily="34" charset="0"/>
              <a:cs typeface="Arial" pitchFamily="34" charset="0"/>
            </a:endParaRPr>
          </a:p>
        </p:txBody>
      </p:sp>
    </p:spTree>
    <p:extLst>
      <p:ext uri="{BB962C8B-B14F-4D97-AF65-F5344CB8AC3E}">
        <p14:creationId xmlns:p14="http://schemas.microsoft.com/office/powerpoint/2010/main" xmlns="" val="423909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additive="base">
                                        <p:cTn id="69" dur="500" fill="hold"/>
                                        <p:tgtEl>
                                          <p:spTgt spid="5"/>
                                        </p:tgtEl>
                                        <p:attrNameLst>
                                          <p:attrName>ppt_x</p:attrName>
                                        </p:attrNameLst>
                                      </p:cBhvr>
                                      <p:tavLst>
                                        <p:tav tm="0">
                                          <p:val>
                                            <p:strVal val="#ppt_x"/>
                                          </p:val>
                                        </p:tav>
                                        <p:tav tm="100000">
                                          <p:val>
                                            <p:strVal val="#ppt_x"/>
                                          </p:val>
                                        </p:tav>
                                      </p:tavLst>
                                    </p:anim>
                                    <p:anim calcmode="lin" valueType="num">
                                      <p:cBhvr additive="base">
                                        <p:cTn id="7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2" grpId="0" animBg="1"/>
      <p:bldP spid="13" grpId="0" animBg="1"/>
      <p:bldP spid="14" grpId="0" animBg="1"/>
      <p:bldP spid="15" grpId="0" animBg="1"/>
      <p:bldP spid="16" grpId="0" animBg="1"/>
      <p:bldP spid="18" grpId="0"/>
      <p:bldP spid="19"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27784" y="116632"/>
            <a:ext cx="3528392" cy="576064"/>
          </a:xfrm>
        </p:spPr>
        <p:txBody>
          <a:bodyPr>
            <a:normAutofit fontScale="90000"/>
          </a:bodyPr>
          <a:lstStyle/>
          <a:p>
            <a:pPr marL="363538" indent="-363538">
              <a:spcBef>
                <a:spcPts val="600"/>
              </a:spcBef>
              <a:tabLst>
                <a:tab pos="363538" algn="l"/>
              </a:tabLst>
            </a:pPr>
            <a:r>
              <a:rPr lang="en-GB" sz="3600" dirty="0" smtClean="0">
                <a:solidFill>
                  <a:schemeClr val="tx1"/>
                </a:solidFill>
              </a:rPr>
              <a:t>The TAF</a:t>
            </a:r>
            <a:r>
              <a:rPr lang="en-GB" sz="3600" dirty="0" smtClean="0">
                <a:solidFill>
                  <a:schemeClr val="tx1"/>
                </a:solidFill>
                <a:latin typeface="Arial" pitchFamily="34" charset="0"/>
                <a:cs typeface="Arial" pitchFamily="34" charset="0"/>
              </a:rPr>
              <a:t> </a:t>
            </a:r>
            <a:r>
              <a:rPr lang="en-GB" sz="3600" dirty="0" smtClean="0">
                <a:solidFill>
                  <a:schemeClr val="tx1"/>
                </a:solidFill>
              </a:rPr>
              <a:t>Process</a:t>
            </a:r>
            <a:endParaRPr lang="de-CH" dirty="0">
              <a:solidFill>
                <a:schemeClr val="tx1"/>
              </a:solidFill>
            </a:endParaRPr>
          </a:p>
        </p:txBody>
      </p:sp>
      <p:pic>
        <p:nvPicPr>
          <p:cNvPr id="4" name="Picture 3"/>
          <p:cNvPicPr>
            <a:picLocks noChangeAspect="1"/>
          </p:cNvPicPr>
          <p:nvPr/>
        </p:nvPicPr>
        <p:blipFill>
          <a:blip r:embed="rId3" cstate="print"/>
          <a:stretch>
            <a:fillRect/>
          </a:stretch>
        </p:blipFill>
        <p:spPr>
          <a:xfrm>
            <a:off x="366911" y="900466"/>
            <a:ext cx="2965828" cy="5286547"/>
          </a:xfrm>
          <a:prstGeom prst="rect">
            <a:avLst/>
          </a:prstGeom>
        </p:spPr>
      </p:pic>
      <p:sp>
        <p:nvSpPr>
          <p:cNvPr id="5" name="Content Placeholder 2"/>
          <p:cNvSpPr txBox="1">
            <a:spLocks/>
          </p:cNvSpPr>
          <p:nvPr/>
        </p:nvSpPr>
        <p:spPr bwMode="auto">
          <a:xfrm>
            <a:off x="3332740" y="1234740"/>
            <a:ext cx="5690944" cy="52906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pitchFamily="-1" charset="-128"/>
                <a:cs typeface="ヒラギノ角ゴ Pro W3" pitchFamily="-65" charset="-128"/>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pitchFamily="-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975" indent="-180975">
              <a:buFont typeface="Arial" pitchFamily="34" charset="0"/>
              <a:buChar char="•"/>
              <a:defRPr/>
            </a:pPr>
            <a:r>
              <a:rPr lang="en-GB" sz="2400" dirty="0"/>
              <a:t>TAF follows stepwise procedure in </a:t>
            </a:r>
            <a:r>
              <a:rPr lang="en-GB" sz="2400" b="1" dirty="0"/>
              <a:t>4 </a:t>
            </a:r>
            <a:r>
              <a:rPr lang="en-GB" sz="2400" b="1" dirty="0" smtClean="0"/>
              <a:t>steps</a:t>
            </a:r>
          </a:p>
          <a:p>
            <a:pPr marL="180975" indent="-180975">
              <a:buFont typeface="Arial" pitchFamily="34" charset="0"/>
              <a:buChar char="•"/>
              <a:defRPr/>
            </a:pPr>
            <a:r>
              <a:rPr lang="en-GB" sz="2400" dirty="0" smtClean="0"/>
              <a:t>TAF process is based on desk work, </a:t>
            </a:r>
            <a:r>
              <a:rPr lang="en-GB" sz="2400" b="1" dirty="0" smtClean="0"/>
              <a:t>field visits </a:t>
            </a:r>
            <a:r>
              <a:rPr lang="en-GB" sz="2400" dirty="0" smtClean="0"/>
              <a:t>&amp; workshops</a:t>
            </a:r>
            <a:endParaRPr lang="en-GB" sz="2400" dirty="0"/>
          </a:p>
          <a:p>
            <a:pPr marL="180975" indent="-180975">
              <a:buFont typeface="Arial" pitchFamily="34" charset="0"/>
              <a:buChar char="•"/>
              <a:defRPr/>
            </a:pPr>
            <a:r>
              <a:rPr lang="en-GB" sz="2400" b="1" dirty="0" smtClean="0"/>
              <a:t>All actors </a:t>
            </a:r>
            <a:r>
              <a:rPr lang="en-GB" sz="2400" dirty="0" smtClean="0"/>
              <a:t>are involved in field visits, workshops and interpretation!</a:t>
            </a:r>
          </a:p>
          <a:p>
            <a:pPr marL="180975" indent="-180975">
              <a:buFont typeface="Arial" pitchFamily="34" charset="0"/>
              <a:buChar char="•"/>
              <a:defRPr/>
            </a:pPr>
            <a:r>
              <a:rPr lang="en-GB" sz="2400" dirty="0" smtClean="0"/>
              <a:t>TAF process supports </a:t>
            </a:r>
            <a:r>
              <a:rPr lang="en-GB" sz="2400" b="1" dirty="0" smtClean="0"/>
              <a:t>sharing of experiences, accountability and governance.</a:t>
            </a:r>
          </a:p>
          <a:p>
            <a:pPr marL="180975" indent="-180975">
              <a:buFont typeface="Arial" pitchFamily="34" charset="0"/>
              <a:buChar char="•"/>
              <a:defRPr/>
            </a:pPr>
            <a:r>
              <a:rPr lang="en-GB" sz="2400" dirty="0" smtClean="0"/>
              <a:t>Structured TAF process is easy to use, involvement of all actors fosters </a:t>
            </a:r>
            <a:r>
              <a:rPr lang="en-GB" sz="2400" b="1" dirty="0" smtClean="0"/>
              <a:t>transparency and inclusiveness.</a:t>
            </a:r>
            <a:endParaRPr lang="en-GB" sz="2400" b="1" dirty="0"/>
          </a:p>
        </p:txBody>
      </p:sp>
      <p:sp>
        <p:nvSpPr>
          <p:cNvPr id="7" name="Footer Placeholder 5"/>
          <p:cNvSpPr>
            <a:spLocks noGrp="1"/>
          </p:cNvSpPr>
          <p:nvPr>
            <p:ph type="ftr" sz="quarter" idx="11"/>
          </p:nvPr>
        </p:nvSpPr>
        <p:spPr>
          <a:xfrm>
            <a:off x="4379913" y="6408738"/>
            <a:ext cx="4296543" cy="365125"/>
          </a:xfrm>
        </p:spPr>
        <p:txBody>
          <a:bodyPr/>
          <a:lstStyle/>
          <a:p>
            <a:pPr>
              <a:defRPr/>
            </a:pPr>
            <a:r>
              <a:rPr lang="en-US" dirty="0" smtClean="0">
                <a:latin typeface="Arial" pitchFamily="34" charset="0"/>
                <a:cs typeface="Arial" pitchFamily="34" charset="0"/>
              </a:rPr>
              <a:t>July 2013</a:t>
            </a:r>
            <a:endParaRPr lang="en-GB" dirty="0">
              <a:latin typeface="Arial" pitchFamily="34" charset="0"/>
              <a:cs typeface="Arial" pitchFamily="34" charset="0"/>
            </a:endParaRPr>
          </a:p>
        </p:txBody>
      </p:sp>
    </p:spTree>
    <p:extLst>
      <p:ext uri="{BB962C8B-B14F-4D97-AF65-F5344CB8AC3E}">
        <p14:creationId xmlns:p14="http://schemas.microsoft.com/office/powerpoint/2010/main" xmlns="" val="4239098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5616" y="332656"/>
            <a:ext cx="7632848" cy="576064"/>
          </a:xfrm>
        </p:spPr>
        <p:txBody>
          <a:bodyPr>
            <a:normAutofit fontScale="90000"/>
          </a:bodyPr>
          <a:lstStyle/>
          <a:p>
            <a:pPr marL="363538" indent="-363538">
              <a:spcBef>
                <a:spcPts val="600"/>
              </a:spcBef>
              <a:tabLst>
                <a:tab pos="363538" algn="l"/>
              </a:tabLst>
            </a:pPr>
            <a:r>
              <a:rPr lang="en-GB" sz="3600" dirty="0" smtClean="0"/>
              <a:t>Interpretation of </a:t>
            </a:r>
            <a:r>
              <a:rPr lang="en-GB" sz="3600" dirty="0"/>
              <a:t>possible TAF </a:t>
            </a:r>
            <a:r>
              <a:rPr lang="en-GB" sz="3600" dirty="0" smtClean="0"/>
              <a:t>results</a:t>
            </a:r>
            <a:endParaRPr lang="de-CH" sz="3600" dirty="0"/>
          </a:p>
        </p:txBody>
      </p:sp>
      <p:sp>
        <p:nvSpPr>
          <p:cNvPr id="9" name="TextBox 8"/>
          <p:cNvSpPr txBox="1"/>
          <p:nvPr/>
        </p:nvSpPr>
        <p:spPr>
          <a:xfrm>
            <a:off x="4360371" y="2122618"/>
            <a:ext cx="3829895" cy="430887"/>
          </a:xfrm>
          <a:prstGeom prst="rect">
            <a:avLst/>
          </a:prstGeom>
          <a:noFill/>
        </p:spPr>
        <p:txBody>
          <a:bodyPr wrap="none" rtlCol="0">
            <a:spAutoFit/>
          </a:bodyPr>
          <a:lstStyle/>
          <a:p>
            <a:r>
              <a:rPr lang="en-GB" sz="2200" dirty="0" smtClean="0">
                <a:solidFill>
                  <a:srgbClr val="FF0000"/>
                </a:solidFill>
              </a:rPr>
              <a:t>Interpretation per </a:t>
            </a:r>
            <a:r>
              <a:rPr lang="en-GB" sz="2200" b="1" dirty="0" smtClean="0">
                <a:solidFill>
                  <a:srgbClr val="FF0000"/>
                </a:solidFill>
              </a:rPr>
              <a:t>dimension</a:t>
            </a:r>
            <a:endParaRPr lang="en-GB" sz="2200" b="1" dirty="0">
              <a:solidFill>
                <a:srgbClr val="FF0000"/>
              </a:solidFill>
            </a:endParaRPr>
          </a:p>
        </p:txBody>
      </p:sp>
      <p:sp>
        <p:nvSpPr>
          <p:cNvPr id="11" name="TextBox 10"/>
          <p:cNvSpPr txBox="1"/>
          <p:nvPr/>
        </p:nvSpPr>
        <p:spPr>
          <a:xfrm>
            <a:off x="4462311" y="1040152"/>
            <a:ext cx="3357009" cy="430887"/>
          </a:xfrm>
          <a:prstGeom prst="rect">
            <a:avLst/>
          </a:prstGeom>
          <a:noFill/>
        </p:spPr>
        <p:txBody>
          <a:bodyPr wrap="none" rtlCol="0">
            <a:spAutoFit/>
          </a:bodyPr>
          <a:lstStyle/>
          <a:p>
            <a:r>
              <a:rPr lang="en-GB" sz="2200" dirty="0" smtClean="0">
                <a:solidFill>
                  <a:srgbClr val="FF0000"/>
                </a:solidFill>
              </a:rPr>
              <a:t>per particular perspective</a:t>
            </a:r>
            <a:endParaRPr lang="en-GB" sz="2200" dirty="0">
              <a:solidFill>
                <a:srgbClr val="FF0000"/>
              </a:solidFill>
            </a:endParaRPr>
          </a:p>
        </p:txBody>
      </p:sp>
      <p:sp>
        <p:nvSpPr>
          <p:cNvPr id="12" name="TextBox 11"/>
          <p:cNvSpPr txBox="1"/>
          <p:nvPr/>
        </p:nvSpPr>
        <p:spPr>
          <a:xfrm>
            <a:off x="4230626" y="4725144"/>
            <a:ext cx="2303836" cy="430887"/>
          </a:xfrm>
          <a:prstGeom prst="rect">
            <a:avLst/>
          </a:prstGeom>
          <a:noFill/>
        </p:spPr>
        <p:txBody>
          <a:bodyPr wrap="none" rtlCol="0">
            <a:spAutoFit/>
          </a:bodyPr>
          <a:lstStyle>
            <a:defPPr>
              <a:defRPr lang="en-US"/>
            </a:defPPr>
            <a:lvl1pPr>
              <a:defRPr sz="2200">
                <a:solidFill>
                  <a:srgbClr val="FF0000"/>
                </a:solidFill>
              </a:defRPr>
            </a:lvl1pPr>
          </a:lstStyle>
          <a:p>
            <a:r>
              <a:rPr lang="en-GB" dirty="0" smtClean="0"/>
              <a:t>As </a:t>
            </a:r>
            <a:r>
              <a:rPr lang="en-GB" b="1" dirty="0" smtClean="0"/>
              <a:t>entire profile</a:t>
            </a:r>
            <a:endParaRPr lang="en-GB" dirty="0" smtClean="0"/>
          </a:p>
        </p:txBody>
      </p:sp>
      <p:sp>
        <p:nvSpPr>
          <p:cNvPr id="2" name="Rectangle 1"/>
          <p:cNvSpPr/>
          <p:nvPr/>
        </p:nvSpPr>
        <p:spPr>
          <a:xfrm>
            <a:off x="0" y="5445224"/>
            <a:ext cx="3850105" cy="12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Rounded Rectangle 9"/>
          <p:cNvSpPr/>
          <p:nvPr/>
        </p:nvSpPr>
        <p:spPr>
          <a:xfrm>
            <a:off x="3463355" y="1471039"/>
            <a:ext cx="517534" cy="4930668"/>
          </a:xfrm>
          <a:prstGeom prst="round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8" name="Rounded Rectangle 7"/>
          <p:cNvSpPr/>
          <p:nvPr/>
        </p:nvSpPr>
        <p:spPr>
          <a:xfrm>
            <a:off x="497161" y="2561032"/>
            <a:ext cx="3476036" cy="668720"/>
          </a:xfrm>
          <a:prstGeom prst="round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14" name="TextBox 13"/>
          <p:cNvSpPr txBox="1"/>
          <p:nvPr/>
        </p:nvSpPr>
        <p:spPr>
          <a:xfrm>
            <a:off x="35496" y="3229752"/>
            <a:ext cx="430887" cy="2647520"/>
          </a:xfrm>
          <a:prstGeom prst="rect">
            <a:avLst/>
          </a:prstGeom>
          <a:noFill/>
          <a:ln>
            <a:noFill/>
          </a:ln>
        </p:spPr>
        <p:txBody>
          <a:bodyPr vert="vert270" wrap="none" rtlCol="0">
            <a:spAutoFit/>
          </a:bodyPr>
          <a:lstStyle/>
          <a:p>
            <a:r>
              <a:rPr lang="en-GB" sz="1600" b="1" dirty="0" smtClean="0">
                <a:latin typeface="Arial" pitchFamily="34" charset="0"/>
                <a:cs typeface="Arial" pitchFamily="34" charset="0"/>
              </a:rPr>
              <a:t>Sustainability</a:t>
            </a:r>
            <a:r>
              <a:rPr lang="de-CH" sz="1600" b="1" dirty="0" smtClean="0">
                <a:latin typeface="Arial" pitchFamily="34" charset="0"/>
                <a:cs typeface="Arial" pitchFamily="34" charset="0"/>
              </a:rPr>
              <a:t> </a:t>
            </a:r>
            <a:r>
              <a:rPr lang="en-GB" sz="1600" b="1" dirty="0" smtClean="0">
                <a:latin typeface="Arial" pitchFamily="34" charset="0"/>
                <a:cs typeface="Arial" pitchFamily="34" charset="0"/>
              </a:rPr>
              <a:t>Dimensions</a:t>
            </a:r>
            <a:endParaRPr lang="en-GB" sz="1600" b="1" dirty="0">
              <a:latin typeface="Arial" pitchFamily="34" charset="0"/>
              <a:cs typeface="Arial" pitchFamily="34" charset="0"/>
            </a:endParaRPr>
          </a:p>
        </p:txBody>
      </p:sp>
      <p:pic>
        <p:nvPicPr>
          <p:cNvPr id="15" name="Picture 2"/>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xmlns="">
                  <a14:imgLayer r:embed="rId4">
                    <a14:imgEffect>
                      <a14:saturation sat="0"/>
                    </a14:imgEffect>
                  </a14:imgLayer>
                </a14:imgProps>
              </a:ext>
            </a:extLst>
          </a:blip>
          <a:srcRect/>
          <a:stretch>
            <a:fillRect/>
          </a:stretch>
        </p:blipFill>
        <p:spPr bwMode="auto">
          <a:xfrm>
            <a:off x="1786610" y="3343208"/>
            <a:ext cx="472151" cy="460322"/>
          </a:xfrm>
          <a:prstGeom prst="rect">
            <a:avLst/>
          </a:prstGeom>
          <a:noFill/>
          <a:ln w="9525">
            <a:noFill/>
            <a:miter lim="800000"/>
            <a:headEnd/>
            <a:tailEnd/>
          </a:ln>
          <a:effectLst/>
        </p:spPr>
      </p:pic>
      <p:pic>
        <p:nvPicPr>
          <p:cNvPr id="16" name="Picture 8"/>
          <p:cNvPicPr>
            <a:picLocks noChangeAspect="1" noChangeArrowheads="1"/>
          </p:cNvPicPr>
          <p:nvPr/>
        </p:nvPicPr>
        <p:blipFill>
          <a:blip r:embed="rId5" cstate="print">
            <a:clrChange>
              <a:clrFrom>
                <a:srgbClr val="FEFEFE"/>
              </a:clrFrom>
              <a:clrTo>
                <a:srgbClr val="FEFEFE">
                  <a:alpha val="0"/>
                </a:srgbClr>
              </a:clrTo>
            </a:clrChange>
            <a:extLst>
              <a:ext uri="{BEBA8EAE-BF5A-486C-A8C5-ECC9F3942E4B}">
                <a14:imgProps xmlns:a14="http://schemas.microsoft.com/office/drawing/2010/main" xmlns="">
                  <a14:imgLayer r:embed="rId6">
                    <a14:imgEffect>
                      <a14:artisticMarker/>
                    </a14:imgEffect>
                    <a14:imgEffect>
                      <a14:saturation sat="0"/>
                    </a14:imgEffect>
                  </a14:imgLayer>
                </a14:imgProps>
              </a:ext>
            </a:extLst>
          </a:blip>
          <a:srcRect/>
          <a:stretch>
            <a:fillRect/>
          </a:stretch>
        </p:blipFill>
        <p:spPr bwMode="auto">
          <a:xfrm>
            <a:off x="1786610" y="4588243"/>
            <a:ext cx="458015" cy="474530"/>
          </a:xfrm>
          <a:prstGeom prst="rect">
            <a:avLst/>
          </a:prstGeom>
          <a:noFill/>
          <a:ln w="9525">
            <a:noFill/>
            <a:miter lim="800000"/>
            <a:headEnd/>
            <a:tailEnd/>
          </a:ln>
          <a:effectLst/>
        </p:spPr>
      </p:pic>
      <p:pic>
        <p:nvPicPr>
          <p:cNvPr id="17" name="Picture 11"/>
          <p:cNvPicPr>
            <a:picLocks noChangeAspect="1" noChangeArrowheads="1"/>
          </p:cNvPicPr>
          <p:nvPr/>
        </p:nvPicPr>
        <p:blipFill>
          <a:blip r:embed="rId7" cstate="print">
            <a:clrChange>
              <a:clrFrom>
                <a:srgbClr val="FFFFFF"/>
              </a:clrFrom>
              <a:clrTo>
                <a:srgbClr val="FFFFFF">
                  <a:alpha val="0"/>
                </a:srgbClr>
              </a:clrTo>
            </a:clrChange>
            <a:extLst>
              <a:ext uri="{BEBA8EAE-BF5A-486C-A8C5-ECC9F3942E4B}">
                <a14:imgProps xmlns:a14="http://schemas.microsoft.com/office/drawing/2010/main" xmlns="">
                  <a14:imgLayer r:embed="rId8">
                    <a14:imgEffect>
                      <a14:saturation sat="0"/>
                    </a14:imgEffect>
                  </a14:imgLayer>
                </a14:imgProps>
              </a:ext>
            </a:extLst>
          </a:blip>
          <a:srcRect/>
          <a:stretch>
            <a:fillRect/>
          </a:stretch>
        </p:blipFill>
        <p:spPr bwMode="auto">
          <a:xfrm>
            <a:off x="1786610" y="3964305"/>
            <a:ext cx="460843" cy="463164"/>
          </a:xfrm>
          <a:prstGeom prst="rect">
            <a:avLst/>
          </a:prstGeom>
          <a:noFill/>
          <a:ln w="9525">
            <a:noFill/>
            <a:miter lim="800000"/>
            <a:headEnd/>
            <a:tailEnd/>
          </a:ln>
          <a:effectLst/>
        </p:spPr>
      </p:pic>
      <p:grpSp>
        <p:nvGrpSpPr>
          <p:cNvPr id="18" name="Group 17"/>
          <p:cNvGrpSpPr/>
          <p:nvPr/>
        </p:nvGrpSpPr>
        <p:grpSpPr>
          <a:xfrm>
            <a:off x="1786610" y="5849681"/>
            <a:ext cx="454531" cy="454531"/>
            <a:chOff x="743988" y="4700999"/>
            <a:chExt cx="402240" cy="402240"/>
          </a:xfrm>
        </p:grpSpPr>
        <p:sp>
          <p:nvSpPr>
            <p:cNvPr id="19" name="Oval 18"/>
            <p:cNvSpPr/>
            <p:nvPr/>
          </p:nvSpPr>
          <p:spPr>
            <a:xfrm>
              <a:off x="743988" y="4700999"/>
              <a:ext cx="402240" cy="40224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2"/>
            <p:cNvPicPr>
              <a:picLocks noChangeAspect="1" noChangeArrowheads="1"/>
            </p:cNvPicPr>
            <p:nvPr/>
          </p:nvPicPr>
          <p:blipFill rotWithShape="1">
            <a:blip r:embed="rId9" cstate="print">
              <a:clrChange>
                <a:clrFrom>
                  <a:srgbClr val="FFFFFF"/>
                </a:clrFrom>
                <a:clrTo>
                  <a:srgbClr val="FFFFFF">
                    <a:alpha val="0"/>
                  </a:srgbClr>
                </a:clrTo>
              </a:clrChange>
              <a:extLst>
                <a:ext uri="{BEBA8EAE-BF5A-486C-A8C5-ECC9F3942E4B}">
                  <a14:imgProps xmlns:a14="http://schemas.microsoft.com/office/drawing/2010/main" xmlns="">
                    <a14:imgLayer r:embed="rId10">
                      <a14:imgEffect>
                        <a14:backgroundRemoval t="12245" b="86735" l="7071" r="88889">
                          <a14:backgroundMark x1="72727" y1="20408" x2="72727" y2="20408"/>
                          <a14:backgroundMark x1="23232" y1="27551" x2="23232" y2="27551"/>
                          <a14:backgroundMark x1="22222" y1="66327" x2="22222" y2="66327"/>
                          <a14:backgroundMark x1="65657" y1="69388" x2="65657" y2="69388"/>
                          <a14:backgroundMark x1="43434" y1="29592" x2="43434" y2="29592"/>
                          <a14:backgroundMark x1="42424" y1="67347" x2="42424" y2="67347"/>
                          <a14:backgroundMark x1="18182" y1="50000" x2="18182" y2="50000"/>
                          <a14:backgroundMark x1="42424" y1="45918" x2="42424" y2="45918"/>
                          <a14:backgroundMark x1="68687" y1="35714" x2="68687" y2="35714"/>
                        </a14:backgroundRemoval>
                      </a14:imgEffect>
                      <a14:imgEffect>
                        <a14:brightnessContrast bright="40000" contrast="40000"/>
                      </a14:imgEffect>
                    </a14:imgLayer>
                  </a14:imgProps>
                </a:ext>
                <a:ext uri="{28A0092B-C50C-407E-A947-70E740481C1C}">
                  <a14:useLocalDpi xmlns:a14="http://schemas.microsoft.com/office/drawing/2010/main" xmlns="" val="0"/>
                </a:ext>
              </a:extLst>
            </a:blip>
            <a:srcRect l="6197" t="11947" r="9466" b="11090"/>
            <a:stretch/>
          </p:blipFill>
          <p:spPr bwMode="auto">
            <a:xfrm>
              <a:off x="789284" y="4747363"/>
              <a:ext cx="345281" cy="311944"/>
            </a:xfrm>
            <a:prstGeom prst="rect">
              <a:avLst/>
            </a:prstGeom>
            <a:noFill/>
            <a:ln>
              <a:noFill/>
            </a:ln>
            <a:extLs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1" name="Picture 10"/>
          <p:cNvPicPr>
            <a:picLocks noChangeAspect="1" noChangeArrowheads="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xmlns="">
                  <a14:imgLayer r:embed="rId12">
                    <a14:imgEffect>
                      <a14:saturation sat="0"/>
                    </a14:imgEffect>
                  </a14:imgLayer>
                </a14:imgProps>
              </a:ext>
            </a:extLst>
          </a:blip>
          <a:srcRect/>
          <a:stretch>
            <a:fillRect/>
          </a:stretch>
        </p:blipFill>
        <p:spPr bwMode="auto">
          <a:xfrm>
            <a:off x="1786610" y="2733305"/>
            <a:ext cx="457844" cy="449129"/>
          </a:xfrm>
          <a:prstGeom prst="rect">
            <a:avLst/>
          </a:prstGeom>
          <a:noFill/>
          <a:ln w="9525">
            <a:noFill/>
            <a:miter lim="800000"/>
            <a:headEnd/>
            <a:tailEnd/>
          </a:ln>
          <a:effectLst/>
        </p:spPr>
      </p:pic>
      <p:sp>
        <p:nvSpPr>
          <p:cNvPr id="22" name="Right Brace 21"/>
          <p:cNvSpPr/>
          <p:nvPr/>
        </p:nvSpPr>
        <p:spPr>
          <a:xfrm flipH="1">
            <a:off x="447233" y="2541610"/>
            <a:ext cx="225454" cy="3860097"/>
          </a:xfrm>
          <a:prstGeom prst="rightBrac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23" name="TextBox 22"/>
          <p:cNvSpPr txBox="1"/>
          <p:nvPr/>
        </p:nvSpPr>
        <p:spPr>
          <a:xfrm>
            <a:off x="536582" y="5914147"/>
            <a:ext cx="1247586" cy="323165"/>
          </a:xfrm>
          <a:prstGeom prst="rect">
            <a:avLst/>
          </a:prstGeom>
          <a:noFill/>
          <a:ln>
            <a:noFill/>
          </a:ln>
        </p:spPr>
        <p:txBody>
          <a:bodyPr vert="horz" wrap="none" rtlCol="0">
            <a:spAutoFit/>
          </a:bodyPr>
          <a:lstStyle>
            <a:defPPr>
              <a:defRPr lang="en-US"/>
            </a:defPPr>
            <a:lvl1pPr>
              <a:defRPr b="1">
                <a:latin typeface="Arial" pitchFamily="34" charset="0"/>
                <a:cs typeface="Arial" pitchFamily="34" charset="0"/>
              </a:defRPr>
            </a:lvl1pPr>
          </a:lstStyle>
          <a:p>
            <a:r>
              <a:rPr lang="en-GB" sz="1500" dirty="0" smtClean="0"/>
              <a:t>Technology</a:t>
            </a:r>
            <a:endParaRPr lang="en-GB" sz="1500" dirty="0"/>
          </a:p>
        </p:txBody>
      </p:sp>
      <p:sp>
        <p:nvSpPr>
          <p:cNvPr id="24" name="TextBox 23"/>
          <p:cNvSpPr txBox="1"/>
          <p:nvPr/>
        </p:nvSpPr>
        <p:spPr>
          <a:xfrm>
            <a:off x="536582" y="5230941"/>
            <a:ext cx="1154483" cy="553998"/>
          </a:xfrm>
          <a:prstGeom prst="rect">
            <a:avLst/>
          </a:prstGeom>
          <a:noFill/>
          <a:ln>
            <a:noFill/>
          </a:ln>
        </p:spPr>
        <p:txBody>
          <a:bodyPr vert="horz" wrap="none" rtlCol="0">
            <a:spAutoFit/>
          </a:bodyPr>
          <a:lstStyle>
            <a:defPPr>
              <a:defRPr lang="en-US"/>
            </a:defPPr>
            <a:lvl1pPr>
              <a:defRPr b="1">
                <a:latin typeface="Arial" pitchFamily="34" charset="0"/>
                <a:cs typeface="Arial" pitchFamily="34" charset="0"/>
              </a:defRPr>
            </a:lvl1pPr>
          </a:lstStyle>
          <a:p>
            <a:r>
              <a:rPr lang="en-GB" sz="1500" dirty="0"/>
              <a:t>Skills &amp;</a:t>
            </a:r>
          </a:p>
          <a:p>
            <a:r>
              <a:rPr lang="en-GB" sz="1500" dirty="0"/>
              <a:t>Know-how</a:t>
            </a:r>
          </a:p>
        </p:txBody>
      </p:sp>
      <p:sp>
        <p:nvSpPr>
          <p:cNvPr id="25" name="TextBox 24"/>
          <p:cNvSpPr txBox="1"/>
          <p:nvPr/>
        </p:nvSpPr>
        <p:spPr>
          <a:xfrm>
            <a:off x="536582" y="4582869"/>
            <a:ext cx="1324402" cy="553998"/>
          </a:xfrm>
          <a:prstGeom prst="rect">
            <a:avLst/>
          </a:prstGeom>
          <a:noFill/>
          <a:ln>
            <a:noFill/>
          </a:ln>
        </p:spPr>
        <p:txBody>
          <a:bodyPr vert="horz" wrap="none" rtlCol="0">
            <a:spAutoFit/>
          </a:bodyPr>
          <a:lstStyle>
            <a:defPPr>
              <a:defRPr lang="en-US"/>
            </a:defPPr>
            <a:lvl1pPr>
              <a:defRPr b="1">
                <a:latin typeface="Arial" pitchFamily="34" charset="0"/>
                <a:cs typeface="Arial" pitchFamily="34" charset="0"/>
              </a:defRPr>
            </a:lvl1pPr>
          </a:lstStyle>
          <a:p>
            <a:r>
              <a:rPr lang="en-GB" sz="1500" dirty="0"/>
              <a:t>Institutional </a:t>
            </a:r>
            <a:br>
              <a:rPr lang="en-GB" sz="1500" dirty="0"/>
            </a:br>
            <a:r>
              <a:rPr lang="en-GB" sz="1500" dirty="0"/>
              <a:t>&amp; Legal</a:t>
            </a:r>
          </a:p>
        </p:txBody>
      </p:sp>
      <p:sp>
        <p:nvSpPr>
          <p:cNvPr id="26" name="TextBox 25"/>
          <p:cNvSpPr txBox="1"/>
          <p:nvPr/>
        </p:nvSpPr>
        <p:spPr>
          <a:xfrm>
            <a:off x="536582" y="3934797"/>
            <a:ext cx="963725" cy="553998"/>
          </a:xfrm>
          <a:prstGeom prst="rect">
            <a:avLst/>
          </a:prstGeom>
          <a:noFill/>
          <a:ln>
            <a:noFill/>
          </a:ln>
        </p:spPr>
        <p:txBody>
          <a:bodyPr vert="horz" wrap="none" rtlCol="0">
            <a:spAutoFit/>
          </a:bodyPr>
          <a:lstStyle>
            <a:defPPr>
              <a:defRPr lang="en-US"/>
            </a:defPPr>
            <a:lvl1pPr>
              <a:defRPr b="1">
                <a:latin typeface="Arial" pitchFamily="34" charset="0"/>
                <a:cs typeface="Arial" pitchFamily="34" charset="0"/>
              </a:defRPr>
            </a:lvl1pPr>
          </a:lstStyle>
          <a:p>
            <a:r>
              <a:rPr lang="en-GB" sz="1500" dirty="0"/>
              <a:t>Environ-</a:t>
            </a:r>
          </a:p>
          <a:p>
            <a:r>
              <a:rPr lang="en-GB" sz="1500" dirty="0"/>
              <a:t>mental</a:t>
            </a:r>
          </a:p>
        </p:txBody>
      </p:sp>
      <p:sp>
        <p:nvSpPr>
          <p:cNvPr id="27" name="TextBox 26"/>
          <p:cNvSpPr txBox="1"/>
          <p:nvPr/>
        </p:nvSpPr>
        <p:spPr>
          <a:xfrm>
            <a:off x="536582" y="3419708"/>
            <a:ext cx="1103187" cy="323165"/>
          </a:xfrm>
          <a:prstGeom prst="rect">
            <a:avLst/>
          </a:prstGeom>
          <a:noFill/>
          <a:ln>
            <a:noFill/>
          </a:ln>
        </p:spPr>
        <p:txBody>
          <a:bodyPr vert="horz" wrap="none" rtlCol="0">
            <a:spAutoFit/>
          </a:bodyPr>
          <a:lstStyle>
            <a:defPPr>
              <a:defRPr lang="en-US"/>
            </a:defPPr>
            <a:lvl1pPr>
              <a:defRPr b="1">
                <a:latin typeface="Arial" pitchFamily="34" charset="0"/>
                <a:cs typeface="Arial" pitchFamily="34" charset="0"/>
              </a:defRPr>
            </a:lvl1pPr>
          </a:lstStyle>
          <a:p>
            <a:r>
              <a:rPr lang="en-GB" sz="1500" dirty="0"/>
              <a:t>Economic</a:t>
            </a:r>
          </a:p>
        </p:txBody>
      </p:sp>
      <p:sp>
        <p:nvSpPr>
          <p:cNvPr id="28" name="TextBox 27"/>
          <p:cNvSpPr txBox="1"/>
          <p:nvPr/>
        </p:nvSpPr>
        <p:spPr>
          <a:xfrm>
            <a:off x="536582" y="2802414"/>
            <a:ext cx="750526" cy="323165"/>
          </a:xfrm>
          <a:prstGeom prst="rect">
            <a:avLst/>
          </a:prstGeom>
          <a:noFill/>
          <a:ln>
            <a:noFill/>
          </a:ln>
        </p:spPr>
        <p:txBody>
          <a:bodyPr vert="horz" wrap="none" rtlCol="0">
            <a:spAutoFit/>
          </a:bodyPr>
          <a:lstStyle/>
          <a:p>
            <a:r>
              <a:rPr lang="en-GB" sz="1500" b="1" dirty="0" smtClean="0">
                <a:latin typeface="Arial" pitchFamily="34" charset="0"/>
                <a:cs typeface="Arial" pitchFamily="34" charset="0"/>
              </a:rPr>
              <a:t>Social</a:t>
            </a:r>
            <a:endParaRPr lang="en-GB" sz="1500" b="1" dirty="0">
              <a:latin typeface="Arial" pitchFamily="34" charset="0"/>
              <a:cs typeface="Arial" pitchFamily="34" charset="0"/>
            </a:endParaRPr>
          </a:p>
        </p:txBody>
      </p:sp>
      <p:sp>
        <p:nvSpPr>
          <p:cNvPr id="29" name="TextBox 28"/>
          <p:cNvSpPr txBox="1"/>
          <p:nvPr/>
        </p:nvSpPr>
        <p:spPr>
          <a:xfrm>
            <a:off x="2480907" y="3150485"/>
            <a:ext cx="1435001" cy="278230"/>
          </a:xfrm>
          <a:prstGeom prst="rect">
            <a:avLst/>
          </a:prstGeom>
          <a:noFill/>
          <a:ln>
            <a:noFill/>
          </a:ln>
        </p:spPr>
        <p:txBody>
          <a:bodyPr wrap="none" rtlCol="0">
            <a:spAutoFit/>
          </a:bodyPr>
          <a:lstStyle/>
          <a:p>
            <a:r>
              <a:rPr lang="de-CH" sz="1000" dirty="0" smtClean="0"/>
              <a:t>(4)           (5)           (6)</a:t>
            </a:r>
            <a:endParaRPr lang="en-US" dirty="0"/>
          </a:p>
        </p:txBody>
      </p:sp>
      <p:sp>
        <p:nvSpPr>
          <p:cNvPr id="30" name="TextBox 29"/>
          <p:cNvSpPr txBox="1"/>
          <p:nvPr/>
        </p:nvSpPr>
        <p:spPr>
          <a:xfrm>
            <a:off x="2446277" y="3820342"/>
            <a:ext cx="1435001" cy="278230"/>
          </a:xfrm>
          <a:prstGeom prst="rect">
            <a:avLst/>
          </a:prstGeom>
          <a:noFill/>
          <a:ln>
            <a:noFill/>
          </a:ln>
        </p:spPr>
        <p:txBody>
          <a:bodyPr wrap="none" rtlCol="0">
            <a:spAutoFit/>
          </a:bodyPr>
          <a:lstStyle/>
          <a:p>
            <a:r>
              <a:rPr lang="de-CH" sz="1000" dirty="0" smtClean="0"/>
              <a:t> (7)           (8)           (9)</a:t>
            </a:r>
            <a:endParaRPr lang="en-US" sz="1000" dirty="0"/>
          </a:p>
        </p:txBody>
      </p:sp>
      <p:sp>
        <p:nvSpPr>
          <p:cNvPr id="31" name="TextBox 30"/>
          <p:cNvSpPr txBox="1"/>
          <p:nvPr/>
        </p:nvSpPr>
        <p:spPr>
          <a:xfrm>
            <a:off x="2446277" y="4449996"/>
            <a:ext cx="1526920" cy="278230"/>
          </a:xfrm>
          <a:prstGeom prst="rect">
            <a:avLst/>
          </a:prstGeom>
          <a:noFill/>
          <a:ln>
            <a:noFill/>
          </a:ln>
        </p:spPr>
        <p:txBody>
          <a:bodyPr wrap="none" rtlCol="0">
            <a:spAutoFit/>
          </a:bodyPr>
          <a:lstStyle/>
          <a:p>
            <a:r>
              <a:rPr lang="de-CH" sz="1000" dirty="0" smtClean="0"/>
              <a:t>(10)         (11)         (12)</a:t>
            </a:r>
            <a:endParaRPr lang="en-US" sz="1000" dirty="0"/>
          </a:p>
        </p:txBody>
      </p:sp>
      <p:sp>
        <p:nvSpPr>
          <p:cNvPr id="32" name="TextBox 31"/>
          <p:cNvSpPr txBox="1"/>
          <p:nvPr/>
        </p:nvSpPr>
        <p:spPr>
          <a:xfrm>
            <a:off x="2446277" y="5053824"/>
            <a:ext cx="1534612" cy="278230"/>
          </a:xfrm>
          <a:prstGeom prst="rect">
            <a:avLst/>
          </a:prstGeom>
          <a:noFill/>
          <a:ln>
            <a:noFill/>
          </a:ln>
        </p:spPr>
        <p:txBody>
          <a:bodyPr wrap="none" rtlCol="0">
            <a:spAutoFit/>
          </a:bodyPr>
          <a:lstStyle/>
          <a:p>
            <a:r>
              <a:rPr lang="de-CH" sz="1000" dirty="0" smtClean="0"/>
              <a:t>(13)         (14)         (15)</a:t>
            </a:r>
            <a:endParaRPr lang="en-US" sz="1000" dirty="0"/>
          </a:p>
        </p:txBody>
      </p:sp>
      <p:sp>
        <p:nvSpPr>
          <p:cNvPr id="33" name="TextBox 32"/>
          <p:cNvSpPr txBox="1"/>
          <p:nvPr/>
        </p:nvSpPr>
        <p:spPr>
          <a:xfrm>
            <a:off x="2446277" y="5709305"/>
            <a:ext cx="1526920" cy="278230"/>
          </a:xfrm>
          <a:prstGeom prst="rect">
            <a:avLst/>
          </a:prstGeom>
          <a:noFill/>
          <a:ln>
            <a:noFill/>
          </a:ln>
        </p:spPr>
        <p:txBody>
          <a:bodyPr wrap="none" rtlCol="0">
            <a:spAutoFit/>
          </a:bodyPr>
          <a:lstStyle/>
          <a:p>
            <a:r>
              <a:rPr lang="de-CH" sz="1000" dirty="0" smtClean="0"/>
              <a:t>(16)         (17)         (18)</a:t>
            </a:r>
            <a:endParaRPr lang="en-US" sz="1000" dirty="0"/>
          </a:p>
        </p:txBody>
      </p:sp>
      <p:grpSp>
        <p:nvGrpSpPr>
          <p:cNvPr id="34" name="Group 33"/>
          <p:cNvGrpSpPr/>
          <p:nvPr/>
        </p:nvGrpSpPr>
        <p:grpSpPr>
          <a:xfrm>
            <a:off x="2420342" y="2000887"/>
            <a:ext cx="474879" cy="487132"/>
            <a:chOff x="1207124" y="1348600"/>
            <a:chExt cx="420247" cy="431090"/>
          </a:xfrm>
        </p:grpSpPr>
        <p:sp>
          <p:nvSpPr>
            <p:cNvPr id="35" name="Freeform 34"/>
            <p:cNvSpPr/>
            <p:nvPr/>
          </p:nvSpPr>
          <p:spPr>
            <a:xfrm>
              <a:off x="1207124" y="1572002"/>
              <a:ext cx="212791" cy="205152"/>
            </a:xfrm>
            <a:custGeom>
              <a:avLst/>
              <a:gdLst>
                <a:gd name="connsiteX0" fmla="*/ 414337 w 445293"/>
                <a:gd name="connsiteY0" fmla="*/ 461962 h 461962"/>
                <a:gd name="connsiteX1" fmla="*/ 0 w 445293"/>
                <a:gd name="connsiteY1" fmla="*/ 316706 h 461962"/>
                <a:gd name="connsiteX2" fmla="*/ 126206 w 445293"/>
                <a:gd name="connsiteY2" fmla="*/ 100012 h 461962"/>
                <a:gd name="connsiteX3" fmla="*/ 307181 w 445293"/>
                <a:gd name="connsiteY3" fmla="*/ 0 h 461962"/>
                <a:gd name="connsiteX4" fmla="*/ 445293 w 445293"/>
                <a:gd name="connsiteY4" fmla="*/ 54769 h 461962"/>
                <a:gd name="connsiteX5" fmla="*/ 414337 w 445293"/>
                <a:gd name="connsiteY5" fmla="*/ 461962 h 461962"/>
                <a:gd name="connsiteX0" fmla="*/ 425246 w 456202"/>
                <a:gd name="connsiteY0" fmla="*/ 461962 h 461962"/>
                <a:gd name="connsiteX1" fmla="*/ 10909 w 456202"/>
                <a:gd name="connsiteY1" fmla="*/ 316706 h 461962"/>
                <a:gd name="connsiteX2" fmla="*/ 137115 w 456202"/>
                <a:gd name="connsiteY2" fmla="*/ 100012 h 461962"/>
                <a:gd name="connsiteX3" fmla="*/ 318090 w 456202"/>
                <a:gd name="connsiteY3" fmla="*/ 0 h 461962"/>
                <a:gd name="connsiteX4" fmla="*/ 456202 w 456202"/>
                <a:gd name="connsiteY4" fmla="*/ 54769 h 461962"/>
                <a:gd name="connsiteX5" fmla="*/ 425246 w 456202"/>
                <a:gd name="connsiteY5" fmla="*/ 461962 h 461962"/>
                <a:gd name="connsiteX0" fmla="*/ 425246 w 456202"/>
                <a:gd name="connsiteY0" fmla="*/ 461962 h 462758"/>
                <a:gd name="connsiteX1" fmla="*/ 10909 w 456202"/>
                <a:gd name="connsiteY1" fmla="*/ 316706 h 462758"/>
                <a:gd name="connsiteX2" fmla="*/ 137115 w 456202"/>
                <a:gd name="connsiteY2" fmla="*/ 100012 h 462758"/>
                <a:gd name="connsiteX3" fmla="*/ 318090 w 456202"/>
                <a:gd name="connsiteY3" fmla="*/ 0 h 462758"/>
                <a:gd name="connsiteX4" fmla="*/ 456202 w 456202"/>
                <a:gd name="connsiteY4" fmla="*/ 54769 h 462758"/>
                <a:gd name="connsiteX5" fmla="*/ 425246 w 456202"/>
                <a:gd name="connsiteY5" fmla="*/ 461962 h 462758"/>
                <a:gd name="connsiteX0" fmla="*/ 425246 w 456202"/>
                <a:gd name="connsiteY0" fmla="*/ 461962 h 462956"/>
                <a:gd name="connsiteX1" fmla="*/ 10909 w 456202"/>
                <a:gd name="connsiteY1" fmla="*/ 316706 h 462956"/>
                <a:gd name="connsiteX2" fmla="*/ 137115 w 456202"/>
                <a:gd name="connsiteY2" fmla="*/ 100012 h 462956"/>
                <a:gd name="connsiteX3" fmla="*/ 318090 w 456202"/>
                <a:gd name="connsiteY3" fmla="*/ 0 h 462956"/>
                <a:gd name="connsiteX4" fmla="*/ 456202 w 456202"/>
                <a:gd name="connsiteY4" fmla="*/ 54769 h 462956"/>
                <a:gd name="connsiteX5" fmla="*/ 425246 w 456202"/>
                <a:gd name="connsiteY5" fmla="*/ 461962 h 462956"/>
                <a:gd name="connsiteX0" fmla="*/ 425246 w 456202"/>
                <a:gd name="connsiteY0" fmla="*/ 461962 h 462956"/>
                <a:gd name="connsiteX1" fmla="*/ 10909 w 456202"/>
                <a:gd name="connsiteY1" fmla="*/ 316706 h 462956"/>
                <a:gd name="connsiteX2" fmla="*/ 137115 w 456202"/>
                <a:gd name="connsiteY2" fmla="*/ 100012 h 462956"/>
                <a:gd name="connsiteX3" fmla="*/ 318090 w 456202"/>
                <a:gd name="connsiteY3" fmla="*/ 0 h 462956"/>
                <a:gd name="connsiteX4" fmla="*/ 456202 w 456202"/>
                <a:gd name="connsiteY4" fmla="*/ 54769 h 462956"/>
                <a:gd name="connsiteX5" fmla="*/ 425246 w 456202"/>
                <a:gd name="connsiteY5" fmla="*/ 461962 h 462956"/>
                <a:gd name="connsiteX0" fmla="*/ 487158 w 487158"/>
                <a:gd name="connsiteY0" fmla="*/ 469106 h 470030"/>
                <a:gd name="connsiteX1" fmla="*/ 10909 w 487158"/>
                <a:gd name="connsiteY1" fmla="*/ 316706 h 470030"/>
                <a:gd name="connsiteX2" fmla="*/ 137115 w 487158"/>
                <a:gd name="connsiteY2" fmla="*/ 100012 h 470030"/>
                <a:gd name="connsiteX3" fmla="*/ 318090 w 487158"/>
                <a:gd name="connsiteY3" fmla="*/ 0 h 470030"/>
                <a:gd name="connsiteX4" fmla="*/ 456202 w 487158"/>
                <a:gd name="connsiteY4" fmla="*/ 54769 h 470030"/>
                <a:gd name="connsiteX5" fmla="*/ 487158 w 487158"/>
                <a:gd name="connsiteY5" fmla="*/ 469106 h 470030"/>
                <a:gd name="connsiteX0" fmla="*/ 487158 w 487158"/>
                <a:gd name="connsiteY0" fmla="*/ 469106 h 470030"/>
                <a:gd name="connsiteX1" fmla="*/ 10909 w 487158"/>
                <a:gd name="connsiteY1" fmla="*/ 316706 h 470030"/>
                <a:gd name="connsiteX2" fmla="*/ 137115 w 487158"/>
                <a:gd name="connsiteY2" fmla="*/ 100012 h 470030"/>
                <a:gd name="connsiteX3" fmla="*/ 318090 w 487158"/>
                <a:gd name="connsiteY3" fmla="*/ 0 h 470030"/>
                <a:gd name="connsiteX4" fmla="*/ 470490 w 487158"/>
                <a:gd name="connsiteY4" fmla="*/ 50007 h 470030"/>
                <a:gd name="connsiteX5" fmla="*/ 487158 w 487158"/>
                <a:gd name="connsiteY5" fmla="*/ 469106 h 470030"/>
                <a:gd name="connsiteX0" fmla="*/ 475252 w 475252"/>
                <a:gd name="connsiteY0" fmla="*/ 454818 h 455893"/>
                <a:gd name="connsiteX1" fmla="*/ 10909 w 475252"/>
                <a:gd name="connsiteY1" fmla="*/ 316706 h 455893"/>
                <a:gd name="connsiteX2" fmla="*/ 137115 w 475252"/>
                <a:gd name="connsiteY2" fmla="*/ 100012 h 455893"/>
                <a:gd name="connsiteX3" fmla="*/ 318090 w 475252"/>
                <a:gd name="connsiteY3" fmla="*/ 0 h 455893"/>
                <a:gd name="connsiteX4" fmla="*/ 470490 w 475252"/>
                <a:gd name="connsiteY4" fmla="*/ 50007 h 455893"/>
                <a:gd name="connsiteX5" fmla="*/ 475252 w 475252"/>
                <a:gd name="connsiteY5" fmla="*/ 454818 h 45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252" h="455893">
                  <a:moveTo>
                    <a:pt x="475252" y="454818"/>
                  </a:moveTo>
                  <a:cubicBezTo>
                    <a:pt x="246652" y="465930"/>
                    <a:pt x="22815" y="388938"/>
                    <a:pt x="10909" y="316706"/>
                  </a:cubicBezTo>
                  <a:cubicBezTo>
                    <a:pt x="-37113" y="256381"/>
                    <a:pt x="85918" y="152796"/>
                    <a:pt x="137115" y="100012"/>
                  </a:cubicBezTo>
                  <a:cubicBezTo>
                    <a:pt x="188312" y="47228"/>
                    <a:pt x="264909" y="7540"/>
                    <a:pt x="318090" y="0"/>
                  </a:cubicBezTo>
                  <a:cubicBezTo>
                    <a:pt x="373652" y="46831"/>
                    <a:pt x="424453" y="31751"/>
                    <a:pt x="470490" y="50007"/>
                  </a:cubicBezTo>
                  <a:cubicBezTo>
                    <a:pt x="472077" y="184944"/>
                    <a:pt x="473665" y="319881"/>
                    <a:pt x="475252" y="454818"/>
                  </a:cubicBezTo>
                  <a:close/>
                </a:path>
              </a:pathLst>
            </a:custGeom>
            <a:ln>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1"/>
            </a:p>
          </p:txBody>
        </p:sp>
        <p:sp>
          <p:nvSpPr>
            <p:cNvPr id="36" name="Freeform 35"/>
            <p:cNvSpPr/>
            <p:nvPr/>
          </p:nvSpPr>
          <p:spPr>
            <a:xfrm flipH="1">
              <a:off x="1414580" y="1573342"/>
              <a:ext cx="212791" cy="205152"/>
            </a:xfrm>
            <a:custGeom>
              <a:avLst/>
              <a:gdLst>
                <a:gd name="connsiteX0" fmla="*/ 414337 w 445293"/>
                <a:gd name="connsiteY0" fmla="*/ 461962 h 461962"/>
                <a:gd name="connsiteX1" fmla="*/ 0 w 445293"/>
                <a:gd name="connsiteY1" fmla="*/ 316706 h 461962"/>
                <a:gd name="connsiteX2" fmla="*/ 126206 w 445293"/>
                <a:gd name="connsiteY2" fmla="*/ 100012 h 461962"/>
                <a:gd name="connsiteX3" fmla="*/ 307181 w 445293"/>
                <a:gd name="connsiteY3" fmla="*/ 0 h 461962"/>
                <a:gd name="connsiteX4" fmla="*/ 445293 w 445293"/>
                <a:gd name="connsiteY4" fmla="*/ 54769 h 461962"/>
                <a:gd name="connsiteX5" fmla="*/ 414337 w 445293"/>
                <a:gd name="connsiteY5" fmla="*/ 461962 h 461962"/>
                <a:gd name="connsiteX0" fmla="*/ 425246 w 456202"/>
                <a:gd name="connsiteY0" fmla="*/ 461962 h 461962"/>
                <a:gd name="connsiteX1" fmla="*/ 10909 w 456202"/>
                <a:gd name="connsiteY1" fmla="*/ 316706 h 461962"/>
                <a:gd name="connsiteX2" fmla="*/ 137115 w 456202"/>
                <a:gd name="connsiteY2" fmla="*/ 100012 h 461962"/>
                <a:gd name="connsiteX3" fmla="*/ 318090 w 456202"/>
                <a:gd name="connsiteY3" fmla="*/ 0 h 461962"/>
                <a:gd name="connsiteX4" fmla="*/ 456202 w 456202"/>
                <a:gd name="connsiteY4" fmla="*/ 54769 h 461962"/>
                <a:gd name="connsiteX5" fmla="*/ 425246 w 456202"/>
                <a:gd name="connsiteY5" fmla="*/ 461962 h 461962"/>
                <a:gd name="connsiteX0" fmla="*/ 425246 w 456202"/>
                <a:gd name="connsiteY0" fmla="*/ 461962 h 462758"/>
                <a:gd name="connsiteX1" fmla="*/ 10909 w 456202"/>
                <a:gd name="connsiteY1" fmla="*/ 316706 h 462758"/>
                <a:gd name="connsiteX2" fmla="*/ 137115 w 456202"/>
                <a:gd name="connsiteY2" fmla="*/ 100012 h 462758"/>
                <a:gd name="connsiteX3" fmla="*/ 318090 w 456202"/>
                <a:gd name="connsiteY3" fmla="*/ 0 h 462758"/>
                <a:gd name="connsiteX4" fmla="*/ 456202 w 456202"/>
                <a:gd name="connsiteY4" fmla="*/ 54769 h 462758"/>
                <a:gd name="connsiteX5" fmla="*/ 425246 w 456202"/>
                <a:gd name="connsiteY5" fmla="*/ 461962 h 462758"/>
                <a:gd name="connsiteX0" fmla="*/ 425246 w 456202"/>
                <a:gd name="connsiteY0" fmla="*/ 461962 h 462956"/>
                <a:gd name="connsiteX1" fmla="*/ 10909 w 456202"/>
                <a:gd name="connsiteY1" fmla="*/ 316706 h 462956"/>
                <a:gd name="connsiteX2" fmla="*/ 137115 w 456202"/>
                <a:gd name="connsiteY2" fmla="*/ 100012 h 462956"/>
                <a:gd name="connsiteX3" fmla="*/ 318090 w 456202"/>
                <a:gd name="connsiteY3" fmla="*/ 0 h 462956"/>
                <a:gd name="connsiteX4" fmla="*/ 456202 w 456202"/>
                <a:gd name="connsiteY4" fmla="*/ 54769 h 462956"/>
                <a:gd name="connsiteX5" fmla="*/ 425246 w 456202"/>
                <a:gd name="connsiteY5" fmla="*/ 461962 h 462956"/>
                <a:gd name="connsiteX0" fmla="*/ 425246 w 456202"/>
                <a:gd name="connsiteY0" fmla="*/ 461962 h 462956"/>
                <a:gd name="connsiteX1" fmla="*/ 10909 w 456202"/>
                <a:gd name="connsiteY1" fmla="*/ 316706 h 462956"/>
                <a:gd name="connsiteX2" fmla="*/ 137115 w 456202"/>
                <a:gd name="connsiteY2" fmla="*/ 100012 h 462956"/>
                <a:gd name="connsiteX3" fmla="*/ 318090 w 456202"/>
                <a:gd name="connsiteY3" fmla="*/ 0 h 462956"/>
                <a:gd name="connsiteX4" fmla="*/ 456202 w 456202"/>
                <a:gd name="connsiteY4" fmla="*/ 54769 h 462956"/>
                <a:gd name="connsiteX5" fmla="*/ 425246 w 456202"/>
                <a:gd name="connsiteY5" fmla="*/ 461962 h 462956"/>
                <a:gd name="connsiteX0" fmla="*/ 487158 w 487158"/>
                <a:gd name="connsiteY0" fmla="*/ 469106 h 470030"/>
                <a:gd name="connsiteX1" fmla="*/ 10909 w 487158"/>
                <a:gd name="connsiteY1" fmla="*/ 316706 h 470030"/>
                <a:gd name="connsiteX2" fmla="*/ 137115 w 487158"/>
                <a:gd name="connsiteY2" fmla="*/ 100012 h 470030"/>
                <a:gd name="connsiteX3" fmla="*/ 318090 w 487158"/>
                <a:gd name="connsiteY3" fmla="*/ 0 h 470030"/>
                <a:gd name="connsiteX4" fmla="*/ 456202 w 487158"/>
                <a:gd name="connsiteY4" fmla="*/ 54769 h 470030"/>
                <a:gd name="connsiteX5" fmla="*/ 487158 w 487158"/>
                <a:gd name="connsiteY5" fmla="*/ 469106 h 470030"/>
                <a:gd name="connsiteX0" fmla="*/ 487158 w 487158"/>
                <a:gd name="connsiteY0" fmla="*/ 469106 h 470030"/>
                <a:gd name="connsiteX1" fmla="*/ 10909 w 487158"/>
                <a:gd name="connsiteY1" fmla="*/ 316706 h 470030"/>
                <a:gd name="connsiteX2" fmla="*/ 137115 w 487158"/>
                <a:gd name="connsiteY2" fmla="*/ 100012 h 470030"/>
                <a:gd name="connsiteX3" fmla="*/ 318090 w 487158"/>
                <a:gd name="connsiteY3" fmla="*/ 0 h 470030"/>
                <a:gd name="connsiteX4" fmla="*/ 470490 w 487158"/>
                <a:gd name="connsiteY4" fmla="*/ 50007 h 470030"/>
                <a:gd name="connsiteX5" fmla="*/ 487158 w 487158"/>
                <a:gd name="connsiteY5" fmla="*/ 469106 h 470030"/>
                <a:gd name="connsiteX0" fmla="*/ 475252 w 475252"/>
                <a:gd name="connsiteY0" fmla="*/ 454818 h 455893"/>
                <a:gd name="connsiteX1" fmla="*/ 10909 w 475252"/>
                <a:gd name="connsiteY1" fmla="*/ 316706 h 455893"/>
                <a:gd name="connsiteX2" fmla="*/ 137115 w 475252"/>
                <a:gd name="connsiteY2" fmla="*/ 100012 h 455893"/>
                <a:gd name="connsiteX3" fmla="*/ 318090 w 475252"/>
                <a:gd name="connsiteY3" fmla="*/ 0 h 455893"/>
                <a:gd name="connsiteX4" fmla="*/ 470490 w 475252"/>
                <a:gd name="connsiteY4" fmla="*/ 50007 h 455893"/>
                <a:gd name="connsiteX5" fmla="*/ 475252 w 475252"/>
                <a:gd name="connsiteY5" fmla="*/ 454818 h 45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252" h="455893">
                  <a:moveTo>
                    <a:pt x="475252" y="454818"/>
                  </a:moveTo>
                  <a:cubicBezTo>
                    <a:pt x="246652" y="465930"/>
                    <a:pt x="22815" y="388938"/>
                    <a:pt x="10909" y="316706"/>
                  </a:cubicBezTo>
                  <a:cubicBezTo>
                    <a:pt x="-37113" y="256381"/>
                    <a:pt x="85918" y="152796"/>
                    <a:pt x="137115" y="100012"/>
                  </a:cubicBezTo>
                  <a:cubicBezTo>
                    <a:pt x="188312" y="47228"/>
                    <a:pt x="264909" y="7540"/>
                    <a:pt x="318090" y="0"/>
                  </a:cubicBezTo>
                  <a:cubicBezTo>
                    <a:pt x="373652" y="46831"/>
                    <a:pt x="424453" y="31751"/>
                    <a:pt x="470490" y="50007"/>
                  </a:cubicBezTo>
                  <a:cubicBezTo>
                    <a:pt x="472077" y="184944"/>
                    <a:pt x="473665" y="319881"/>
                    <a:pt x="475252" y="454818"/>
                  </a:cubicBezTo>
                  <a:close/>
                </a:path>
              </a:pathLst>
            </a:custGeom>
            <a:ln>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1"/>
            </a:p>
          </p:txBody>
        </p:sp>
        <p:sp>
          <p:nvSpPr>
            <p:cNvPr id="37" name="Oval 36"/>
            <p:cNvSpPr/>
            <p:nvPr/>
          </p:nvSpPr>
          <p:spPr>
            <a:xfrm>
              <a:off x="1318094" y="1348600"/>
              <a:ext cx="203642" cy="231996"/>
            </a:xfrm>
            <a:prstGeom prst="ellipse">
              <a:avLst/>
            </a:prstGeom>
            <a:ln>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1"/>
            </a:p>
          </p:txBody>
        </p:sp>
        <p:sp>
          <p:nvSpPr>
            <p:cNvPr id="38" name="Freeform 37"/>
            <p:cNvSpPr/>
            <p:nvPr/>
          </p:nvSpPr>
          <p:spPr>
            <a:xfrm>
              <a:off x="1226550" y="1569465"/>
              <a:ext cx="376058" cy="210225"/>
            </a:xfrm>
            <a:custGeom>
              <a:avLst/>
              <a:gdLst>
                <a:gd name="connsiteX0" fmla="*/ 0 w 838200"/>
                <a:gd name="connsiteY0" fmla="*/ 180975 h 457200"/>
                <a:gd name="connsiteX1" fmla="*/ 123825 w 838200"/>
                <a:gd name="connsiteY1" fmla="*/ 300037 h 457200"/>
                <a:gd name="connsiteX2" fmla="*/ 190500 w 838200"/>
                <a:gd name="connsiteY2" fmla="*/ 166687 h 457200"/>
                <a:gd name="connsiteX3" fmla="*/ 80963 w 838200"/>
                <a:gd name="connsiteY3" fmla="*/ 395287 h 457200"/>
                <a:gd name="connsiteX4" fmla="*/ 442913 w 838200"/>
                <a:gd name="connsiteY4" fmla="*/ 457200 h 457200"/>
                <a:gd name="connsiteX5" fmla="*/ 757238 w 838200"/>
                <a:gd name="connsiteY5" fmla="*/ 419100 h 457200"/>
                <a:gd name="connsiteX6" fmla="*/ 604838 w 838200"/>
                <a:gd name="connsiteY6" fmla="*/ 157162 h 457200"/>
                <a:gd name="connsiteX7" fmla="*/ 700088 w 838200"/>
                <a:gd name="connsiteY7" fmla="*/ 285750 h 457200"/>
                <a:gd name="connsiteX8" fmla="*/ 838200 w 838200"/>
                <a:gd name="connsiteY8" fmla="*/ 180975 h 457200"/>
                <a:gd name="connsiteX9" fmla="*/ 619125 w 838200"/>
                <a:gd name="connsiteY9" fmla="*/ 4762 h 457200"/>
                <a:gd name="connsiteX10" fmla="*/ 423863 w 838200"/>
                <a:gd name="connsiteY10" fmla="*/ 52387 h 457200"/>
                <a:gd name="connsiteX11" fmla="*/ 257175 w 838200"/>
                <a:gd name="connsiteY11" fmla="*/ 0 h 457200"/>
                <a:gd name="connsiteX12" fmla="*/ 95250 w 838200"/>
                <a:gd name="connsiteY12" fmla="*/ 76200 h 457200"/>
                <a:gd name="connsiteX13" fmla="*/ 0 w 838200"/>
                <a:gd name="connsiteY13" fmla="*/ 180975 h 457200"/>
                <a:gd name="connsiteX0" fmla="*/ 0 w 838200"/>
                <a:gd name="connsiteY0" fmla="*/ 180975 h 457200"/>
                <a:gd name="connsiteX1" fmla="*/ 123825 w 838200"/>
                <a:gd name="connsiteY1" fmla="*/ 300037 h 457200"/>
                <a:gd name="connsiteX2" fmla="*/ 190500 w 838200"/>
                <a:gd name="connsiteY2" fmla="*/ 166687 h 457200"/>
                <a:gd name="connsiteX3" fmla="*/ 80963 w 838200"/>
                <a:gd name="connsiteY3" fmla="*/ 395287 h 457200"/>
                <a:gd name="connsiteX4" fmla="*/ 442913 w 838200"/>
                <a:gd name="connsiteY4" fmla="*/ 457200 h 457200"/>
                <a:gd name="connsiteX5" fmla="*/ 757238 w 838200"/>
                <a:gd name="connsiteY5" fmla="*/ 419100 h 457200"/>
                <a:gd name="connsiteX6" fmla="*/ 604838 w 838200"/>
                <a:gd name="connsiteY6" fmla="*/ 157162 h 457200"/>
                <a:gd name="connsiteX7" fmla="*/ 700088 w 838200"/>
                <a:gd name="connsiteY7" fmla="*/ 285750 h 457200"/>
                <a:gd name="connsiteX8" fmla="*/ 838200 w 838200"/>
                <a:gd name="connsiteY8" fmla="*/ 180975 h 457200"/>
                <a:gd name="connsiteX9" fmla="*/ 619125 w 838200"/>
                <a:gd name="connsiteY9" fmla="*/ 4762 h 457200"/>
                <a:gd name="connsiteX10" fmla="*/ 423863 w 838200"/>
                <a:gd name="connsiteY10" fmla="*/ 52387 h 457200"/>
                <a:gd name="connsiteX11" fmla="*/ 257175 w 838200"/>
                <a:gd name="connsiteY11" fmla="*/ 0 h 457200"/>
                <a:gd name="connsiteX12" fmla="*/ 111919 w 838200"/>
                <a:gd name="connsiteY12" fmla="*/ 76200 h 457200"/>
                <a:gd name="connsiteX13" fmla="*/ 0 w 838200"/>
                <a:gd name="connsiteY13" fmla="*/ 180975 h 457200"/>
                <a:gd name="connsiteX0" fmla="*/ 40 w 838240"/>
                <a:gd name="connsiteY0" fmla="*/ 180975 h 457200"/>
                <a:gd name="connsiteX1" fmla="*/ 123865 w 838240"/>
                <a:gd name="connsiteY1" fmla="*/ 300037 h 457200"/>
                <a:gd name="connsiteX2" fmla="*/ 190540 w 838240"/>
                <a:gd name="connsiteY2" fmla="*/ 166687 h 457200"/>
                <a:gd name="connsiteX3" fmla="*/ 81003 w 838240"/>
                <a:gd name="connsiteY3" fmla="*/ 395287 h 457200"/>
                <a:gd name="connsiteX4" fmla="*/ 442953 w 838240"/>
                <a:gd name="connsiteY4" fmla="*/ 457200 h 457200"/>
                <a:gd name="connsiteX5" fmla="*/ 757278 w 838240"/>
                <a:gd name="connsiteY5" fmla="*/ 419100 h 457200"/>
                <a:gd name="connsiteX6" fmla="*/ 604878 w 838240"/>
                <a:gd name="connsiteY6" fmla="*/ 157162 h 457200"/>
                <a:gd name="connsiteX7" fmla="*/ 700128 w 838240"/>
                <a:gd name="connsiteY7" fmla="*/ 285750 h 457200"/>
                <a:gd name="connsiteX8" fmla="*/ 838240 w 838240"/>
                <a:gd name="connsiteY8" fmla="*/ 180975 h 457200"/>
                <a:gd name="connsiteX9" fmla="*/ 619165 w 838240"/>
                <a:gd name="connsiteY9" fmla="*/ 4762 h 457200"/>
                <a:gd name="connsiteX10" fmla="*/ 423903 w 838240"/>
                <a:gd name="connsiteY10" fmla="*/ 52387 h 457200"/>
                <a:gd name="connsiteX11" fmla="*/ 257215 w 838240"/>
                <a:gd name="connsiteY11" fmla="*/ 0 h 457200"/>
                <a:gd name="connsiteX12" fmla="*/ 111959 w 838240"/>
                <a:gd name="connsiteY12" fmla="*/ 76200 h 457200"/>
                <a:gd name="connsiteX13" fmla="*/ 40 w 838240"/>
                <a:gd name="connsiteY13" fmla="*/ 180975 h 457200"/>
                <a:gd name="connsiteX0" fmla="*/ 40 w 838240"/>
                <a:gd name="connsiteY0" fmla="*/ 180975 h 457200"/>
                <a:gd name="connsiteX1" fmla="*/ 123865 w 838240"/>
                <a:gd name="connsiteY1" fmla="*/ 300037 h 457200"/>
                <a:gd name="connsiteX2" fmla="*/ 190540 w 838240"/>
                <a:gd name="connsiteY2" fmla="*/ 166687 h 457200"/>
                <a:gd name="connsiteX3" fmla="*/ 81003 w 838240"/>
                <a:gd name="connsiteY3" fmla="*/ 395287 h 457200"/>
                <a:gd name="connsiteX4" fmla="*/ 442953 w 838240"/>
                <a:gd name="connsiteY4" fmla="*/ 457200 h 457200"/>
                <a:gd name="connsiteX5" fmla="*/ 757278 w 838240"/>
                <a:gd name="connsiteY5" fmla="*/ 419100 h 457200"/>
                <a:gd name="connsiteX6" fmla="*/ 604878 w 838240"/>
                <a:gd name="connsiteY6" fmla="*/ 157162 h 457200"/>
                <a:gd name="connsiteX7" fmla="*/ 700128 w 838240"/>
                <a:gd name="connsiteY7" fmla="*/ 285750 h 457200"/>
                <a:gd name="connsiteX8" fmla="*/ 838240 w 838240"/>
                <a:gd name="connsiteY8" fmla="*/ 180975 h 457200"/>
                <a:gd name="connsiteX9" fmla="*/ 721559 w 838240"/>
                <a:gd name="connsiteY9" fmla="*/ 88106 h 457200"/>
                <a:gd name="connsiteX10" fmla="*/ 619165 w 838240"/>
                <a:gd name="connsiteY10" fmla="*/ 4762 h 457200"/>
                <a:gd name="connsiteX11" fmla="*/ 423903 w 838240"/>
                <a:gd name="connsiteY11" fmla="*/ 52387 h 457200"/>
                <a:gd name="connsiteX12" fmla="*/ 257215 w 838240"/>
                <a:gd name="connsiteY12" fmla="*/ 0 h 457200"/>
                <a:gd name="connsiteX13" fmla="*/ 111959 w 838240"/>
                <a:gd name="connsiteY13" fmla="*/ 76200 h 457200"/>
                <a:gd name="connsiteX14" fmla="*/ 40 w 838240"/>
                <a:gd name="connsiteY14" fmla="*/ 180975 h 457200"/>
                <a:gd name="connsiteX0" fmla="*/ 40 w 838240"/>
                <a:gd name="connsiteY0" fmla="*/ 180975 h 457200"/>
                <a:gd name="connsiteX1" fmla="*/ 123865 w 838240"/>
                <a:gd name="connsiteY1" fmla="*/ 300037 h 457200"/>
                <a:gd name="connsiteX2" fmla="*/ 190540 w 838240"/>
                <a:gd name="connsiteY2" fmla="*/ 166687 h 457200"/>
                <a:gd name="connsiteX3" fmla="*/ 81003 w 838240"/>
                <a:gd name="connsiteY3" fmla="*/ 395287 h 457200"/>
                <a:gd name="connsiteX4" fmla="*/ 442953 w 838240"/>
                <a:gd name="connsiteY4" fmla="*/ 457200 h 457200"/>
                <a:gd name="connsiteX5" fmla="*/ 757278 w 838240"/>
                <a:gd name="connsiteY5" fmla="*/ 419100 h 457200"/>
                <a:gd name="connsiteX6" fmla="*/ 604878 w 838240"/>
                <a:gd name="connsiteY6" fmla="*/ 157162 h 457200"/>
                <a:gd name="connsiteX7" fmla="*/ 700128 w 838240"/>
                <a:gd name="connsiteY7" fmla="*/ 285750 h 457200"/>
                <a:gd name="connsiteX8" fmla="*/ 838240 w 838240"/>
                <a:gd name="connsiteY8" fmla="*/ 180975 h 457200"/>
                <a:gd name="connsiteX9" fmla="*/ 728703 w 838240"/>
                <a:gd name="connsiteY9" fmla="*/ 69056 h 457200"/>
                <a:gd name="connsiteX10" fmla="*/ 619165 w 838240"/>
                <a:gd name="connsiteY10" fmla="*/ 4762 h 457200"/>
                <a:gd name="connsiteX11" fmla="*/ 423903 w 838240"/>
                <a:gd name="connsiteY11" fmla="*/ 52387 h 457200"/>
                <a:gd name="connsiteX12" fmla="*/ 257215 w 838240"/>
                <a:gd name="connsiteY12" fmla="*/ 0 h 457200"/>
                <a:gd name="connsiteX13" fmla="*/ 111959 w 838240"/>
                <a:gd name="connsiteY13" fmla="*/ 76200 h 457200"/>
                <a:gd name="connsiteX14" fmla="*/ 40 w 838240"/>
                <a:gd name="connsiteY14" fmla="*/ 180975 h 457200"/>
                <a:gd name="connsiteX0" fmla="*/ 40 w 838240"/>
                <a:gd name="connsiteY0" fmla="*/ 180976 h 457201"/>
                <a:gd name="connsiteX1" fmla="*/ 123865 w 838240"/>
                <a:gd name="connsiteY1" fmla="*/ 300038 h 457201"/>
                <a:gd name="connsiteX2" fmla="*/ 190540 w 838240"/>
                <a:gd name="connsiteY2" fmla="*/ 166688 h 457201"/>
                <a:gd name="connsiteX3" fmla="*/ 81003 w 838240"/>
                <a:gd name="connsiteY3" fmla="*/ 395288 h 457201"/>
                <a:gd name="connsiteX4" fmla="*/ 442953 w 838240"/>
                <a:gd name="connsiteY4" fmla="*/ 457201 h 457201"/>
                <a:gd name="connsiteX5" fmla="*/ 757278 w 838240"/>
                <a:gd name="connsiteY5" fmla="*/ 419101 h 457201"/>
                <a:gd name="connsiteX6" fmla="*/ 604878 w 838240"/>
                <a:gd name="connsiteY6" fmla="*/ 157163 h 457201"/>
                <a:gd name="connsiteX7" fmla="*/ 700128 w 838240"/>
                <a:gd name="connsiteY7" fmla="*/ 285751 h 457201"/>
                <a:gd name="connsiteX8" fmla="*/ 838240 w 838240"/>
                <a:gd name="connsiteY8" fmla="*/ 180976 h 457201"/>
                <a:gd name="connsiteX9" fmla="*/ 728703 w 838240"/>
                <a:gd name="connsiteY9" fmla="*/ 69057 h 457201"/>
                <a:gd name="connsiteX10" fmla="*/ 585827 w 838240"/>
                <a:gd name="connsiteY10" fmla="*/ 0 h 457201"/>
                <a:gd name="connsiteX11" fmla="*/ 423903 w 838240"/>
                <a:gd name="connsiteY11" fmla="*/ 52388 h 457201"/>
                <a:gd name="connsiteX12" fmla="*/ 257215 w 838240"/>
                <a:gd name="connsiteY12" fmla="*/ 1 h 457201"/>
                <a:gd name="connsiteX13" fmla="*/ 111959 w 838240"/>
                <a:gd name="connsiteY13" fmla="*/ 76201 h 457201"/>
                <a:gd name="connsiteX14" fmla="*/ 40 w 838240"/>
                <a:gd name="connsiteY14" fmla="*/ 180976 h 457201"/>
                <a:gd name="connsiteX0" fmla="*/ 40 w 838240"/>
                <a:gd name="connsiteY0" fmla="*/ 180976 h 457201"/>
                <a:gd name="connsiteX1" fmla="*/ 123865 w 838240"/>
                <a:gd name="connsiteY1" fmla="*/ 300038 h 457201"/>
                <a:gd name="connsiteX2" fmla="*/ 190540 w 838240"/>
                <a:gd name="connsiteY2" fmla="*/ 166688 h 457201"/>
                <a:gd name="connsiteX3" fmla="*/ 81003 w 838240"/>
                <a:gd name="connsiteY3" fmla="*/ 395288 h 457201"/>
                <a:gd name="connsiteX4" fmla="*/ 442953 w 838240"/>
                <a:gd name="connsiteY4" fmla="*/ 457201 h 457201"/>
                <a:gd name="connsiteX5" fmla="*/ 757278 w 838240"/>
                <a:gd name="connsiteY5" fmla="*/ 419101 h 457201"/>
                <a:gd name="connsiteX6" fmla="*/ 604878 w 838240"/>
                <a:gd name="connsiteY6" fmla="*/ 157163 h 457201"/>
                <a:gd name="connsiteX7" fmla="*/ 700128 w 838240"/>
                <a:gd name="connsiteY7" fmla="*/ 285751 h 457201"/>
                <a:gd name="connsiteX8" fmla="*/ 838240 w 838240"/>
                <a:gd name="connsiteY8" fmla="*/ 180976 h 457201"/>
                <a:gd name="connsiteX9" fmla="*/ 728703 w 838240"/>
                <a:gd name="connsiteY9" fmla="*/ 69057 h 457201"/>
                <a:gd name="connsiteX10" fmla="*/ 585827 w 838240"/>
                <a:gd name="connsiteY10" fmla="*/ 0 h 457201"/>
                <a:gd name="connsiteX11" fmla="*/ 464384 w 838240"/>
                <a:gd name="connsiteY11" fmla="*/ 38102 h 457201"/>
                <a:gd name="connsiteX12" fmla="*/ 423903 w 838240"/>
                <a:gd name="connsiteY12" fmla="*/ 52388 h 457201"/>
                <a:gd name="connsiteX13" fmla="*/ 257215 w 838240"/>
                <a:gd name="connsiteY13" fmla="*/ 1 h 457201"/>
                <a:gd name="connsiteX14" fmla="*/ 111959 w 838240"/>
                <a:gd name="connsiteY14" fmla="*/ 76201 h 457201"/>
                <a:gd name="connsiteX15" fmla="*/ 40 w 838240"/>
                <a:gd name="connsiteY15" fmla="*/ 180976 h 457201"/>
                <a:gd name="connsiteX0" fmla="*/ 40 w 838240"/>
                <a:gd name="connsiteY0" fmla="*/ 180976 h 457201"/>
                <a:gd name="connsiteX1" fmla="*/ 123865 w 838240"/>
                <a:gd name="connsiteY1" fmla="*/ 300038 h 457201"/>
                <a:gd name="connsiteX2" fmla="*/ 190540 w 838240"/>
                <a:gd name="connsiteY2" fmla="*/ 166688 h 457201"/>
                <a:gd name="connsiteX3" fmla="*/ 81003 w 838240"/>
                <a:gd name="connsiteY3" fmla="*/ 395288 h 457201"/>
                <a:gd name="connsiteX4" fmla="*/ 442953 w 838240"/>
                <a:gd name="connsiteY4" fmla="*/ 457201 h 457201"/>
                <a:gd name="connsiteX5" fmla="*/ 757278 w 838240"/>
                <a:gd name="connsiteY5" fmla="*/ 419101 h 457201"/>
                <a:gd name="connsiteX6" fmla="*/ 604878 w 838240"/>
                <a:gd name="connsiteY6" fmla="*/ 157163 h 457201"/>
                <a:gd name="connsiteX7" fmla="*/ 700128 w 838240"/>
                <a:gd name="connsiteY7" fmla="*/ 285751 h 457201"/>
                <a:gd name="connsiteX8" fmla="*/ 838240 w 838240"/>
                <a:gd name="connsiteY8" fmla="*/ 180976 h 457201"/>
                <a:gd name="connsiteX9" fmla="*/ 728703 w 838240"/>
                <a:gd name="connsiteY9" fmla="*/ 69057 h 457201"/>
                <a:gd name="connsiteX10" fmla="*/ 585827 w 838240"/>
                <a:gd name="connsiteY10" fmla="*/ 0 h 457201"/>
                <a:gd name="connsiteX11" fmla="*/ 464384 w 838240"/>
                <a:gd name="connsiteY11" fmla="*/ 38102 h 457201"/>
                <a:gd name="connsiteX12" fmla="*/ 423903 w 838240"/>
                <a:gd name="connsiteY12" fmla="*/ 52388 h 457201"/>
                <a:gd name="connsiteX13" fmla="*/ 364371 w 838240"/>
                <a:gd name="connsiteY13" fmla="*/ 38102 h 457201"/>
                <a:gd name="connsiteX14" fmla="*/ 257215 w 838240"/>
                <a:gd name="connsiteY14" fmla="*/ 1 h 457201"/>
                <a:gd name="connsiteX15" fmla="*/ 111959 w 838240"/>
                <a:gd name="connsiteY15" fmla="*/ 76201 h 457201"/>
                <a:gd name="connsiteX16" fmla="*/ 40 w 838240"/>
                <a:gd name="connsiteY16" fmla="*/ 180976 h 457201"/>
                <a:gd name="connsiteX0" fmla="*/ 40 w 838240"/>
                <a:gd name="connsiteY0" fmla="*/ 180976 h 457201"/>
                <a:gd name="connsiteX1" fmla="*/ 123865 w 838240"/>
                <a:gd name="connsiteY1" fmla="*/ 300038 h 457201"/>
                <a:gd name="connsiteX2" fmla="*/ 190540 w 838240"/>
                <a:gd name="connsiteY2" fmla="*/ 166688 h 457201"/>
                <a:gd name="connsiteX3" fmla="*/ 81003 w 838240"/>
                <a:gd name="connsiteY3" fmla="*/ 395288 h 457201"/>
                <a:gd name="connsiteX4" fmla="*/ 442953 w 838240"/>
                <a:gd name="connsiteY4" fmla="*/ 457201 h 457201"/>
                <a:gd name="connsiteX5" fmla="*/ 757278 w 838240"/>
                <a:gd name="connsiteY5" fmla="*/ 419101 h 457201"/>
                <a:gd name="connsiteX6" fmla="*/ 604878 w 838240"/>
                <a:gd name="connsiteY6" fmla="*/ 157163 h 457201"/>
                <a:gd name="connsiteX7" fmla="*/ 700128 w 838240"/>
                <a:gd name="connsiteY7" fmla="*/ 285751 h 457201"/>
                <a:gd name="connsiteX8" fmla="*/ 838240 w 838240"/>
                <a:gd name="connsiteY8" fmla="*/ 180976 h 457201"/>
                <a:gd name="connsiteX9" fmla="*/ 728703 w 838240"/>
                <a:gd name="connsiteY9" fmla="*/ 69057 h 457201"/>
                <a:gd name="connsiteX10" fmla="*/ 585827 w 838240"/>
                <a:gd name="connsiteY10" fmla="*/ 0 h 457201"/>
                <a:gd name="connsiteX11" fmla="*/ 464384 w 838240"/>
                <a:gd name="connsiteY11" fmla="*/ 38102 h 457201"/>
                <a:gd name="connsiteX12" fmla="*/ 423903 w 838240"/>
                <a:gd name="connsiteY12" fmla="*/ 52388 h 457201"/>
                <a:gd name="connsiteX13" fmla="*/ 400090 w 838240"/>
                <a:gd name="connsiteY13" fmla="*/ 133352 h 457201"/>
                <a:gd name="connsiteX14" fmla="*/ 364371 w 838240"/>
                <a:gd name="connsiteY14" fmla="*/ 38102 h 457201"/>
                <a:gd name="connsiteX15" fmla="*/ 257215 w 838240"/>
                <a:gd name="connsiteY15" fmla="*/ 1 h 457201"/>
                <a:gd name="connsiteX16" fmla="*/ 111959 w 838240"/>
                <a:gd name="connsiteY16" fmla="*/ 76201 h 457201"/>
                <a:gd name="connsiteX17" fmla="*/ 40 w 838240"/>
                <a:gd name="connsiteY17" fmla="*/ 180976 h 457201"/>
                <a:gd name="connsiteX0" fmla="*/ 40 w 838240"/>
                <a:gd name="connsiteY0" fmla="*/ 180976 h 457201"/>
                <a:gd name="connsiteX1" fmla="*/ 123865 w 838240"/>
                <a:gd name="connsiteY1" fmla="*/ 300038 h 457201"/>
                <a:gd name="connsiteX2" fmla="*/ 190540 w 838240"/>
                <a:gd name="connsiteY2" fmla="*/ 166688 h 457201"/>
                <a:gd name="connsiteX3" fmla="*/ 81003 w 838240"/>
                <a:gd name="connsiteY3" fmla="*/ 395288 h 457201"/>
                <a:gd name="connsiteX4" fmla="*/ 442953 w 838240"/>
                <a:gd name="connsiteY4" fmla="*/ 457201 h 457201"/>
                <a:gd name="connsiteX5" fmla="*/ 757278 w 838240"/>
                <a:gd name="connsiteY5" fmla="*/ 419101 h 457201"/>
                <a:gd name="connsiteX6" fmla="*/ 604878 w 838240"/>
                <a:gd name="connsiteY6" fmla="*/ 157163 h 457201"/>
                <a:gd name="connsiteX7" fmla="*/ 700128 w 838240"/>
                <a:gd name="connsiteY7" fmla="*/ 285751 h 457201"/>
                <a:gd name="connsiteX8" fmla="*/ 838240 w 838240"/>
                <a:gd name="connsiteY8" fmla="*/ 180976 h 457201"/>
                <a:gd name="connsiteX9" fmla="*/ 728703 w 838240"/>
                <a:gd name="connsiteY9" fmla="*/ 69057 h 457201"/>
                <a:gd name="connsiteX10" fmla="*/ 585827 w 838240"/>
                <a:gd name="connsiteY10" fmla="*/ 0 h 457201"/>
                <a:gd name="connsiteX11" fmla="*/ 464384 w 838240"/>
                <a:gd name="connsiteY11" fmla="*/ 38102 h 457201"/>
                <a:gd name="connsiteX12" fmla="*/ 454859 w 838240"/>
                <a:gd name="connsiteY12" fmla="*/ 135732 h 457201"/>
                <a:gd name="connsiteX13" fmla="*/ 400090 w 838240"/>
                <a:gd name="connsiteY13" fmla="*/ 133352 h 457201"/>
                <a:gd name="connsiteX14" fmla="*/ 364371 w 838240"/>
                <a:gd name="connsiteY14" fmla="*/ 38102 h 457201"/>
                <a:gd name="connsiteX15" fmla="*/ 257215 w 838240"/>
                <a:gd name="connsiteY15" fmla="*/ 1 h 457201"/>
                <a:gd name="connsiteX16" fmla="*/ 111959 w 838240"/>
                <a:gd name="connsiteY16" fmla="*/ 76201 h 457201"/>
                <a:gd name="connsiteX17" fmla="*/ 40 w 838240"/>
                <a:gd name="connsiteY17" fmla="*/ 180976 h 457201"/>
                <a:gd name="connsiteX0" fmla="*/ 40 w 838240"/>
                <a:gd name="connsiteY0" fmla="*/ 180976 h 457201"/>
                <a:gd name="connsiteX1" fmla="*/ 123865 w 838240"/>
                <a:gd name="connsiteY1" fmla="*/ 300038 h 457201"/>
                <a:gd name="connsiteX2" fmla="*/ 190540 w 838240"/>
                <a:gd name="connsiteY2" fmla="*/ 166688 h 457201"/>
                <a:gd name="connsiteX3" fmla="*/ 81003 w 838240"/>
                <a:gd name="connsiteY3" fmla="*/ 395288 h 457201"/>
                <a:gd name="connsiteX4" fmla="*/ 442953 w 838240"/>
                <a:gd name="connsiteY4" fmla="*/ 457201 h 457201"/>
                <a:gd name="connsiteX5" fmla="*/ 757278 w 838240"/>
                <a:gd name="connsiteY5" fmla="*/ 419101 h 457201"/>
                <a:gd name="connsiteX6" fmla="*/ 604878 w 838240"/>
                <a:gd name="connsiteY6" fmla="*/ 157163 h 457201"/>
                <a:gd name="connsiteX7" fmla="*/ 700128 w 838240"/>
                <a:gd name="connsiteY7" fmla="*/ 285751 h 457201"/>
                <a:gd name="connsiteX8" fmla="*/ 838240 w 838240"/>
                <a:gd name="connsiteY8" fmla="*/ 180976 h 457201"/>
                <a:gd name="connsiteX9" fmla="*/ 728703 w 838240"/>
                <a:gd name="connsiteY9" fmla="*/ 69057 h 457201"/>
                <a:gd name="connsiteX10" fmla="*/ 585827 w 838240"/>
                <a:gd name="connsiteY10" fmla="*/ 0 h 457201"/>
                <a:gd name="connsiteX11" fmla="*/ 464384 w 838240"/>
                <a:gd name="connsiteY11" fmla="*/ 38102 h 457201"/>
                <a:gd name="connsiteX12" fmla="*/ 454859 w 838240"/>
                <a:gd name="connsiteY12" fmla="*/ 135732 h 457201"/>
                <a:gd name="connsiteX13" fmla="*/ 400090 w 838240"/>
                <a:gd name="connsiteY13" fmla="*/ 133352 h 457201"/>
                <a:gd name="connsiteX14" fmla="*/ 364371 w 838240"/>
                <a:gd name="connsiteY14" fmla="*/ 38102 h 457201"/>
                <a:gd name="connsiteX15" fmla="*/ 257215 w 838240"/>
                <a:gd name="connsiteY15" fmla="*/ 1 h 457201"/>
                <a:gd name="connsiteX16" fmla="*/ 111959 w 838240"/>
                <a:gd name="connsiteY16" fmla="*/ 76201 h 457201"/>
                <a:gd name="connsiteX17" fmla="*/ 40 w 838240"/>
                <a:gd name="connsiteY17" fmla="*/ 180976 h 457201"/>
                <a:gd name="connsiteX0" fmla="*/ 40 w 838240"/>
                <a:gd name="connsiteY0" fmla="*/ 180976 h 457201"/>
                <a:gd name="connsiteX1" fmla="*/ 123865 w 838240"/>
                <a:gd name="connsiteY1" fmla="*/ 300038 h 457201"/>
                <a:gd name="connsiteX2" fmla="*/ 190540 w 838240"/>
                <a:gd name="connsiteY2" fmla="*/ 166688 h 457201"/>
                <a:gd name="connsiteX3" fmla="*/ 81003 w 838240"/>
                <a:gd name="connsiteY3" fmla="*/ 395288 h 457201"/>
                <a:gd name="connsiteX4" fmla="*/ 442953 w 838240"/>
                <a:gd name="connsiteY4" fmla="*/ 457201 h 457201"/>
                <a:gd name="connsiteX5" fmla="*/ 757278 w 838240"/>
                <a:gd name="connsiteY5" fmla="*/ 419101 h 457201"/>
                <a:gd name="connsiteX6" fmla="*/ 604878 w 838240"/>
                <a:gd name="connsiteY6" fmla="*/ 157163 h 457201"/>
                <a:gd name="connsiteX7" fmla="*/ 700128 w 838240"/>
                <a:gd name="connsiteY7" fmla="*/ 285751 h 457201"/>
                <a:gd name="connsiteX8" fmla="*/ 838240 w 838240"/>
                <a:gd name="connsiteY8" fmla="*/ 180976 h 457201"/>
                <a:gd name="connsiteX9" fmla="*/ 728703 w 838240"/>
                <a:gd name="connsiteY9" fmla="*/ 69057 h 457201"/>
                <a:gd name="connsiteX10" fmla="*/ 585827 w 838240"/>
                <a:gd name="connsiteY10" fmla="*/ 0 h 457201"/>
                <a:gd name="connsiteX11" fmla="*/ 464384 w 838240"/>
                <a:gd name="connsiteY11" fmla="*/ 38102 h 457201"/>
                <a:gd name="connsiteX12" fmla="*/ 454859 w 838240"/>
                <a:gd name="connsiteY12" fmla="*/ 135732 h 457201"/>
                <a:gd name="connsiteX13" fmla="*/ 400090 w 838240"/>
                <a:gd name="connsiteY13" fmla="*/ 133352 h 457201"/>
                <a:gd name="connsiteX14" fmla="*/ 364371 w 838240"/>
                <a:gd name="connsiteY14" fmla="*/ 38102 h 457201"/>
                <a:gd name="connsiteX15" fmla="*/ 257215 w 838240"/>
                <a:gd name="connsiteY15" fmla="*/ 1 h 457201"/>
                <a:gd name="connsiteX16" fmla="*/ 111959 w 838240"/>
                <a:gd name="connsiteY16" fmla="*/ 76201 h 457201"/>
                <a:gd name="connsiteX17" fmla="*/ 40 w 838240"/>
                <a:gd name="connsiteY17" fmla="*/ 180976 h 457201"/>
                <a:gd name="connsiteX0" fmla="*/ 40 w 838240"/>
                <a:gd name="connsiteY0" fmla="*/ 180976 h 457201"/>
                <a:gd name="connsiteX1" fmla="*/ 123865 w 838240"/>
                <a:gd name="connsiteY1" fmla="*/ 300038 h 457201"/>
                <a:gd name="connsiteX2" fmla="*/ 190540 w 838240"/>
                <a:gd name="connsiteY2" fmla="*/ 166688 h 457201"/>
                <a:gd name="connsiteX3" fmla="*/ 81003 w 838240"/>
                <a:gd name="connsiteY3" fmla="*/ 395288 h 457201"/>
                <a:gd name="connsiteX4" fmla="*/ 442953 w 838240"/>
                <a:gd name="connsiteY4" fmla="*/ 457201 h 457201"/>
                <a:gd name="connsiteX5" fmla="*/ 757278 w 838240"/>
                <a:gd name="connsiteY5" fmla="*/ 419101 h 457201"/>
                <a:gd name="connsiteX6" fmla="*/ 604878 w 838240"/>
                <a:gd name="connsiteY6" fmla="*/ 157163 h 457201"/>
                <a:gd name="connsiteX7" fmla="*/ 700128 w 838240"/>
                <a:gd name="connsiteY7" fmla="*/ 285751 h 457201"/>
                <a:gd name="connsiteX8" fmla="*/ 838240 w 838240"/>
                <a:gd name="connsiteY8" fmla="*/ 180976 h 457201"/>
                <a:gd name="connsiteX9" fmla="*/ 728703 w 838240"/>
                <a:gd name="connsiteY9" fmla="*/ 69057 h 457201"/>
                <a:gd name="connsiteX10" fmla="*/ 585827 w 838240"/>
                <a:gd name="connsiteY10" fmla="*/ 0 h 457201"/>
                <a:gd name="connsiteX11" fmla="*/ 483434 w 838240"/>
                <a:gd name="connsiteY11" fmla="*/ 33339 h 457201"/>
                <a:gd name="connsiteX12" fmla="*/ 454859 w 838240"/>
                <a:gd name="connsiteY12" fmla="*/ 135732 h 457201"/>
                <a:gd name="connsiteX13" fmla="*/ 400090 w 838240"/>
                <a:gd name="connsiteY13" fmla="*/ 133352 h 457201"/>
                <a:gd name="connsiteX14" fmla="*/ 364371 w 838240"/>
                <a:gd name="connsiteY14" fmla="*/ 38102 h 457201"/>
                <a:gd name="connsiteX15" fmla="*/ 257215 w 838240"/>
                <a:gd name="connsiteY15" fmla="*/ 1 h 457201"/>
                <a:gd name="connsiteX16" fmla="*/ 111959 w 838240"/>
                <a:gd name="connsiteY16" fmla="*/ 76201 h 457201"/>
                <a:gd name="connsiteX17" fmla="*/ 40 w 838240"/>
                <a:gd name="connsiteY17" fmla="*/ 180976 h 457201"/>
                <a:gd name="connsiteX0" fmla="*/ 40 w 838240"/>
                <a:gd name="connsiteY0" fmla="*/ 180976 h 457201"/>
                <a:gd name="connsiteX1" fmla="*/ 123865 w 838240"/>
                <a:gd name="connsiteY1" fmla="*/ 300038 h 457201"/>
                <a:gd name="connsiteX2" fmla="*/ 190540 w 838240"/>
                <a:gd name="connsiteY2" fmla="*/ 166688 h 457201"/>
                <a:gd name="connsiteX3" fmla="*/ 126247 w 838240"/>
                <a:gd name="connsiteY3" fmla="*/ 419100 h 457201"/>
                <a:gd name="connsiteX4" fmla="*/ 442953 w 838240"/>
                <a:gd name="connsiteY4" fmla="*/ 457201 h 457201"/>
                <a:gd name="connsiteX5" fmla="*/ 757278 w 838240"/>
                <a:gd name="connsiteY5" fmla="*/ 419101 h 457201"/>
                <a:gd name="connsiteX6" fmla="*/ 604878 w 838240"/>
                <a:gd name="connsiteY6" fmla="*/ 157163 h 457201"/>
                <a:gd name="connsiteX7" fmla="*/ 700128 w 838240"/>
                <a:gd name="connsiteY7" fmla="*/ 285751 h 457201"/>
                <a:gd name="connsiteX8" fmla="*/ 838240 w 838240"/>
                <a:gd name="connsiteY8" fmla="*/ 180976 h 457201"/>
                <a:gd name="connsiteX9" fmla="*/ 728703 w 838240"/>
                <a:gd name="connsiteY9" fmla="*/ 69057 h 457201"/>
                <a:gd name="connsiteX10" fmla="*/ 585827 w 838240"/>
                <a:gd name="connsiteY10" fmla="*/ 0 h 457201"/>
                <a:gd name="connsiteX11" fmla="*/ 483434 w 838240"/>
                <a:gd name="connsiteY11" fmla="*/ 33339 h 457201"/>
                <a:gd name="connsiteX12" fmla="*/ 454859 w 838240"/>
                <a:gd name="connsiteY12" fmla="*/ 135732 h 457201"/>
                <a:gd name="connsiteX13" fmla="*/ 400090 w 838240"/>
                <a:gd name="connsiteY13" fmla="*/ 133352 h 457201"/>
                <a:gd name="connsiteX14" fmla="*/ 364371 w 838240"/>
                <a:gd name="connsiteY14" fmla="*/ 38102 h 457201"/>
                <a:gd name="connsiteX15" fmla="*/ 257215 w 838240"/>
                <a:gd name="connsiteY15" fmla="*/ 1 h 457201"/>
                <a:gd name="connsiteX16" fmla="*/ 111959 w 838240"/>
                <a:gd name="connsiteY16" fmla="*/ 76201 h 457201"/>
                <a:gd name="connsiteX17" fmla="*/ 40 w 838240"/>
                <a:gd name="connsiteY17" fmla="*/ 180976 h 457201"/>
                <a:gd name="connsiteX0" fmla="*/ 40 w 838240"/>
                <a:gd name="connsiteY0" fmla="*/ 180976 h 458439"/>
                <a:gd name="connsiteX1" fmla="*/ 123865 w 838240"/>
                <a:gd name="connsiteY1" fmla="*/ 300038 h 458439"/>
                <a:gd name="connsiteX2" fmla="*/ 190540 w 838240"/>
                <a:gd name="connsiteY2" fmla="*/ 166688 h 458439"/>
                <a:gd name="connsiteX3" fmla="*/ 126247 w 838240"/>
                <a:gd name="connsiteY3" fmla="*/ 419100 h 458439"/>
                <a:gd name="connsiteX4" fmla="*/ 442953 w 838240"/>
                <a:gd name="connsiteY4" fmla="*/ 457201 h 458439"/>
                <a:gd name="connsiteX5" fmla="*/ 757278 w 838240"/>
                <a:gd name="connsiteY5" fmla="*/ 419101 h 458439"/>
                <a:gd name="connsiteX6" fmla="*/ 604878 w 838240"/>
                <a:gd name="connsiteY6" fmla="*/ 157163 h 458439"/>
                <a:gd name="connsiteX7" fmla="*/ 700128 w 838240"/>
                <a:gd name="connsiteY7" fmla="*/ 285751 h 458439"/>
                <a:gd name="connsiteX8" fmla="*/ 838240 w 838240"/>
                <a:gd name="connsiteY8" fmla="*/ 180976 h 458439"/>
                <a:gd name="connsiteX9" fmla="*/ 728703 w 838240"/>
                <a:gd name="connsiteY9" fmla="*/ 69057 h 458439"/>
                <a:gd name="connsiteX10" fmla="*/ 585827 w 838240"/>
                <a:gd name="connsiteY10" fmla="*/ 0 h 458439"/>
                <a:gd name="connsiteX11" fmla="*/ 483434 w 838240"/>
                <a:gd name="connsiteY11" fmla="*/ 33339 h 458439"/>
                <a:gd name="connsiteX12" fmla="*/ 454859 w 838240"/>
                <a:gd name="connsiteY12" fmla="*/ 135732 h 458439"/>
                <a:gd name="connsiteX13" fmla="*/ 400090 w 838240"/>
                <a:gd name="connsiteY13" fmla="*/ 133352 h 458439"/>
                <a:gd name="connsiteX14" fmla="*/ 364371 w 838240"/>
                <a:gd name="connsiteY14" fmla="*/ 38102 h 458439"/>
                <a:gd name="connsiteX15" fmla="*/ 257215 w 838240"/>
                <a:gd name="connsiteY15" fmla="*/ 1 h 458439"/>
                <a:gd name="connsiteX16" fmla="*/ 111959 w 838240"/>
                <a:gd name="connsiteY16" fmla="*/ 76201 h 458439"/>
                <a:gd name="connsiteX17" fmla="*/ 40 w 838240"/>
                <a:gd name="connsiteY17" fmla="*/ 180976 h 458439"/>
                <a:gd name="connsiteX0" fmla="*/ 40 w 838240"/>
                <a:gd name="connsiteY0" fmla="*/ 180976 h 469237"/>
                <a:gd name="connsiteX1" fmla="*/ 123865 w 838240"/>
                <a:gd name="connsiteY1" fmla="*/ 300038 h 469237"/>
                <a:gd name="connsiteX2" fmla="*/ 190540 w 838240"/>
                <a:gd name="connsiteY2" fmla="*/ 166688 h 469237"/>
                <a:gd name="connsiteX3" fmla="*/ 126247 w 838240"/>
                <a:gd name="connsiteY3" fmla="*/ 419100 h 469237"/>
                <a:gd name="connsiteX4" fmla="*/ 442953 w 838240"/>
                <a:gd name="connsiteY4" fmla="*/ 457201 h 469237"/>
                <a:gd name="connsiteX5" fmla="*/ 685840 w 838240"/>
                <a:gd name="connsiteY5" fmla="*/ 440532 h 469237"/>
                <a:gd name="connsiteX6" fmla="*/ 604878 w 838240"/>
                <a:gd name="connsiteY6" fmla="*/ 157163 h 469237"/>
                <a:gd name="connsiteX7" fmla="*/ 700128 w 838240"/>
                <a:gd name="connsiteY7" fmla="*/ 285751 h 469237"/>
                <a:gd name="connsiteX8" fmla="*/ 838240 w 838240"/>
                <a:gd name="connsiteY8" fmla="*/ 180976 h 469237"/>
                <a:gd name="connsiteX9" fmla="*/ 728703 w 838240"/>
                <a:gd name="connsiteY9" fmla="*/ 69057 h 469237"/>
                <a:gd name="connsiteX10" fmla="*/ 585827 w 838240"/>
                <a:gd name="connsiteY10" fmla="*/ 0 h 469237"/>
                <a:gd name="connsiteX11" fmla="*/ 483434 w 838240"/>
                <a:gd name="connsiteY11" fmla="*/ 33339 h 469237"/>
                <a:gd name="connsiteX12" fmla="*/ 454859 w 838240"/>
                <a:gd name="connsiteY12" fmla="*/ 135732 h 469237"/>
                <a:gd name="connsiteX13" fmla="*/ 400090 w 838240"/>
                <a:gd name="connsiteY13" fmla="*/ 133352 h 469237"/>
                <a:gd name="connsiteX14" fmla="*/ 364371 w 838240"/>
                <a:gd name="connsiteY14" fmla="*/ 38102 h 469237"/>
                <a:gd name="connsiteX15" fmla="*/ 257215 w 838240"/>
                <a:gd name="connsiteY15" fmla="*/ 1 h 469237"/>
                <a:gd name="connsiteX16" fmla="*/ 111959 w 838240"/>
                <a:gd name="connsiteY16" fmla="*/ 76201 h 469237"/>
                <a:gd name="connsiteX17" fmla="*/ 40 w 838240"/>
                <a:gd name="connsiteY17" fmla="*/ 180976 h 469237"/>
                <a:gd name="connsiteX0" fmla="*/ 40 w 838240"/>
                <a:gd name="connsiteY0" fmla="*/ 180976 h 469237"/>
                <a:gd name="connsiteX1" fmla="*/ 123865 w 838240"/>
                <a:gd name="connsiteY1" fmla="*/ 300038 h 469237"/>
                <a:gd name="connsiteX2" fmla="*/ 190540 w 838240"/>
                <a:gd name="connsiteY2" fmla="*/ 166688 h 469237"/>
                <a:gd name="connsiteX3" fmla="*/ 126247 w 838240"/>
                <a:gd name="connsiteY3" fmla="*/ 419100 h 469237"/>
                <a:gd name="connsiteX4" fmla="*/ 442953 w 838240"/>
                <a:gd name="connsiteY4" fmla="*/ 457201 h 469237"/>
                <a:gd name="connsiteX5" fmla="*/ 685840 w 838240"/>
                <a:gd name="connsiteY5" fmla="*/ 440532 h 469237"/>
                <a:gd name="connsiteX6" fmla="*/ 604878 w 838240"/>
                <a:gd name="connsiteY6" fmla="*/ 157163 h 469237"/>
                <a:gd name="connsiteX7" fmla="*/ 642978 w 838240"/>
                <a:gd name="connsiteY7" fmla="*/ 307182 h 469237"/>
                <a:gd name="connsiteX8" fmla="*/ 838240 w 838240"/>
                <a:gd name="connsiteY8" fmla="*/ 180976 h 469237"/>
                <a:gd name="connsiteX9" fmla="*/ 728703 w 838240"/>
                <a:gd name="connsiteY9" fmla="*/ 69057 h 469237"/>
                <a:gd name="connsiteX10" fmla="*/ 585827 w 838240"/>
                <a:gd name="connsiteY10" fmla="*/ 0 h 469237"/>
                <a:gd name="connsiteX11" fmla="*/ 483434 w 838240"/>
                <a:gd name="connsiteY11" fmla="*/ 33339 h 469237"/>
                <a:gd name="connsiteX12" fmla="*/ 454859 w 838240"/>
                <a:gd name="connsiteY12" fmla="*/ 135732 h 469237"/>
                <a:gd name="connsiteX13" fmla="*/ 400090 w 838240"/>
                <a:gd name="connsiteY13" fmla="*/ 133352 h 469237"/>
                <a:gd name="connsiteX14" fmla="*/ 364371 w 838240"/>
                <a:gd name="connsiteY14" fmla="*/ 38102 h 469237"/>
                <a:gd name="connsiteX15" fmla="*/ 257215 w 838240"/>
                <a:gd name="connsiteY15" fmla="*/ 1 h 469237"/>
                <a:gd name="connsiteX16" fmla="*/ 111959 w 838240"/>
                <a:gd name="connsiteY16" fmla="*/ 76201 h 469237"/>
                <a:gd name="connsiteX17" fmla="*/ 40 w 838240"/>
                <a:gd name="connsiteY17" fmla="*/ 180976 h 469237"/>
                <a:gd name="connsiteX0" fmla="*/ 40 w 838240"/>
                <a:gd name="connsiteY0" fmla="*/ 180976 h 469237"/>
                <a:gd name="connsiteX1" fmla="*/ 159583 w 838240"/>
                <a:gd name="connsiteY1" fmla="*/ 302419 h 469237"/>
                <a:gd name="connsiteX2" fmla="*/ 190540 w 838240"/>
                <a:gd name="connsiteY2" fmla="*/ 166688 h 469237"/>
                <a:gd name="connsiteX3" fmla="*/ 126247 w 838240"/>
                <a:gd name="connsiteY3" fmla="*/ 419100 h 469237"/>
                <a:gd name="connsiteX4" fmla="*/ 442953 w 838240"/>
                <a:gd name="connsiteY4" fmla="*/ 457201 h 469237"/>
                <a:gd name="connsiteX5" fmla="*/ 685840 w 838240"/>
                <a:gd name="connsiteY5" fmla="*/ 440532 h 469237"/>
                <a:gd name="connsiteX6" fmla="*/ 604878 w 838240"/>
                <a:gd name="connsiteY6" fmla="*/ 157163 h 469237"/>
                <a:gd name="connsiteX7" fmla="*/ 642978 w 838240"/>
                <a:gd name="connsiteY7" fmla="*/ 307182 h 469237"/>
                <a:gd name="connsiteX8" fmla="*/ 838240 w 838240"/>
                <a:gd name="connsiteY8" fmla="*/ 180976 h 469237"/>
                <a:gd name="connsiteX9" fmla="*/ 728703 w 838240"/>
                <a:gd name="connsiteY9" fmla="*/ 69057 h 469237"/>
                <a:gd name="connsiteX10" fmla="*/ 585827 w 838240"/>
                <a:gd name="connsiteY10" fmla="*/ 0 h 469237"/>
                <a:gd name="connsiteX11" fmla="*/ 483434 w 838240"/>
                <a:gd name="connsiteY11" fmla="*/ 33339 h 469237"/>
                <a:gd name="connsiteX12" fmla="*/ 454859 w 838240"/>
                <a:gd name="connsiteY12" fmla="*/ 135732 h 469237"/>
                <a:gd name="connsiteX13" fmla="*/ 400090 w 838240"/>
                <a:gd name="connsiteY13" fmla="*/ 133352 h 469237"/>
                <a:gd name="connsiteX14" fmla="*/ 364371 w 838240"/>
                <a:gd name="connsiteY14" fmla="*/ 38102 h 469237"/>
                <a:gd name="connsiteX15" fmla="*/ 257215 w 838240"/>
                <a:gd name="connsiteY15" fmla="*/ 1 h 469237"/>
                <a:gd name="connsiteX16" fmla="*/ 111959 w 838240"/>
                <a:gd name="connsiteY16" fmla="*/ 76201 h 469237"/>
                <a:gd name="connsiteX17" fmla="*/ 40 w 838240"/>
                <a:gd name="connsiteY17" fmla="*/ 180976 h 469237"/>
                <a:gd name="connsiteX0" fmla="*/ 40 w 839894"/>
                <a:gd name="connsiteY0" fmla="*/ 180976 h 469237"/>
                <a:gd name="connsiteX1" fmla="*/ 159583 w 839894"/>
                <a:gd name="connsiteY1" fmla="*/ 302419 h 469237"/>
                <a:gd name="connsiteX2" fmla="*/ 190540 w 839894"/>
                <a:gd name="connsiteY2" fmla="*/ 166688 h 469237"/>
                <a:gd name="connsiteX3" fmla="*/ 126247 w 839894"/>
                <a:gd name="connsiteY3" fmla="*/ 419100 h 469237"/>
                <a:gd name="connsiteX4" fmla="*/ 442953 w 839894"/>
                <a:gd name="connsiteY4" fmla="*/ 457201 h 469237"/>
                <a:gd name="connsiteX5" fmla="*/ 685840 w 839894"/>
                <a:gd name="connsiteY5" fmla="*/ 440532 h 469237"/>
                <a:gd name="connsiteX6" fmla="*/ 604878 w 839894"/>
                <a:gd name="connsiteY6" fmla="*/ 157163 h 469237"/>
                <a:gd name="connsiteX7" fmla="*/ 642978 w 839894"/>
                <a:gd name="connsiteY7" fmla="*/ 307182 h 469237"/>
                <a:gd name="connsiteX8" fmla="*/ 838240 w 839894"/>
                <a:gd name="connsiteY8" fmla="*/ 180976 h 469237"/>
                <a:gd name="connsiteX9" fmla="*/ 728703 w 839894"/>
                <a:gd name="connsiteY9" fmla="*/ 69057 h 469237"/>
                <a:gd name="connsiteX10" fmla="*/ 585827 w 839894"/>
                <a:gd name="connsiteY10" fmla="*/ 0 h 469237"/>
                <a:gd name="connsiteX11" fmla="*/ 483434 w 839894"/>
                <a:gd name="connsiteY11" fmla="*/ 33339 h 469237"/>
                <a:gd name="connsiteX12" fmla="*/ 454859 w 839894"/>
                <a:gd name="connsiteY12" fmla="*/ 135732 h 469237"/>
                <a:gd name="connsiteX13" fmla="*/ 400090 w 839894"/>
                <a:gd name="connsiteY13" fmla="*/ 133352 h 469237"/>
                <a:gd name="connsiteX14" fmla="*/ 364371 w 839894"/>
                <a:gd name="connsiteY14" fmla="*/ 38102 h 469237"/>
                <a:gd name="connsiteX15" fmla="*/ 257215 w 839894"/>
                <a:gd name="connsiteY15" fmla="*/ 1 h 469237"/>
                <a:gd name="connsiteX16" fmla="*/ 111959 w 839894"/>
                <a:gd name="connsiteY16" fmla="*/ 76201 h 469237"/>
                <a:gd name="connsiteX17" fmla="*/ 40 w 839894"/>
                <a:gd name="connsiteY17" fmla="*/ 180976 h 469237"/>
                <a:gd name="connsiteX0" fmla="*/ 43 w 839897"/>
                <a:gd name="connsiteY0" fmla="*/ 185737 h 473998"/>
                <a:gd name="connsiteX1" fmla="*/ 159586 w 839897"/>
                <a:gd name="connsiteY1" fmla="*/ 307180 h 473998"/>
                <a:gd name="connsiteX2" fmla="*/ 190543 w 839897"/>
                <a:gd name="connsiteY2" fmla="*/ 171449 h 473998"/>
                <a:gd name="connsiteX3" fmla="*/ 126250 w 839897"/>
                <a:gd name="connsiteY3" fmla="*/ 423861 h 473998"/>
                <a:gd name="connsiteX4" fmla="*/ 442956 w 839897"/>
                <a:gd name="connsiteY4" fmla="*/ 461962 h 473998"/>
                <a:gd name="connsiteX5" fmla="*/ 685843 w 839897"/>
                <a:gd name="connsiteY5" fmla="*/ 445293 h 473998"/>
                <a:gd name="connsiteX6" fmla="*/ 604881 w 839897"/>
                <a:gd name="connsiteY6" fmla="*/ 161924 h 473998"/>
                <a:gd name="connsiteX7" fmla="*/ 642981 w 839897"/>
                <a:gd name="connsiteY7" fmla="*/ 311943 h 473998"/>
                <a:gd name="connsiteX8" fmla="*/ 838243 w 839897"/>
                <a:gd name="connsiteY8" fmla="*/ 185737 h 473998"/>
                <a:gd name="connsiteX9" fmla="*/ 728706 w 839897"/>
                <a:gd name="connsiteY9" fmla="*/ 73818 h 473998"/>
                <a:gd name="connsiteX10" fmla="*/ 585830 w 839897"/>
                <a:gd name="connsiteY10" fmla="*/ 4761 h 473998"/>
                <a:gd name="connsiteX11" fmla="*/ 483437 w 839897"/>
                <a:gd name="connsiteY11" fmla="*/ 38100 h 473998"/>
                <a:gd name="connsiteX12" fmla="*/ 454862 w 839897"/>
                <a:gd name="connsiteY12" fmla="*/ 140493 h 473998"/>
                <a:gd name="connsiteX13" fmla="*/ 400093 w 839897"/>
                <a:gd name="connsiteY13" fmla="*/ 138113 h 473998"/>
                <a:gd name="connsiteX14" fmla="*/ 364374 w 839897"/>
                <a:gd name="connsiteY14" fmla="*/ 42863 h 473998"/>
                <a:gd name="connsiteX15" fmla="*/ 281031 w 839897"/>
                <a:gd name="connsiteY15" fmla="*/ 0 h 473998"/>
                <a:gd name="connsiteX16" fmla="*/ 111962 w 839897"/>
                <a:gd name="connsiteY16" fmla="*/ 80962 h 473998"/>
                <a:gd name="connsiteX17" fmla="*/ 43 w 839897"/>
                <a:gd name="connsiteY17" fmla="*/ 185737 h 473998"/>
                <a:gd name="connsiteX0" fmla="*/ 43 w 839897"/>
                <a:gd name="connsiteY0" fmla="*/ 185737 h 473998"/>
                <a:gd name="connsiteX1" fmla="*/ 152442 w 839897"/>
                <a:gd name="connsiteY1" fmla="*/ 297655 h 473998"/>
                <a:gd name="connsiteX2" fmla="*/ 190543 w 839897"/>
                <a:gd name="connsiteY2" fmla="*/ 171449 h 473998"/>
                <a:gd name="connsiteX3" fmla="*/ 126250 w 839897"/>
                <a:gd name="connsiteY3" fmla="*/ 423861 h 473998"/>
                <a:gd name="connsiteX4" fmla="*/ 442956 w 839897"/>
                <a:gd name="connsiteY4" fmla="*/ 461962 h 473998"/>
                <a:gd name="connsiteX5" fmla="*/ 685843 w 839897"/>
                <a:gd name="connsiteY5" fmla="*/ 445293 h 473998"/>
                <a:gd name="connsiteX6" fmla="*/ 604881 w 839897"/>
                <a:gd name="connsiteY6" fmla="*/ 161924 h 473998"/>
                <a:gd name="connsiteX7" fmla="*/ 642981 w 839897"/>
                <a:gd name="connsiteY7" fmla="*/ 311943 h 473998"/>
                <a:gd name="connsiteX8" fmla="*/ 838243 w 839897"/>
                <a:gd name="connsiteY8" fmla="*/ 185737 h 473998"/>
                <a:gd name="connsiteX9" fmla="*/ 728706 w 839897"/>
                <a:gd name="connsiteY9" fmla="*/ 73818 h 473998"/>
                <a:gd name="connsiteX10" fmla="*/ 585830 w 839897"/>
                <a:gd name="connsiteY10" fmla="*/ 4761 h 473998"/>
                <a:gd name="connsiteX11" fmla="*/ 483437 w 839897"/>
                <a:gd name="connsiteY11" fmla="*/ 38100 h 473998"/>
                <a:gd name="connsiteX12" fmla="*/ 454862 w 839897"/>
                <a:gd name="connsiteY12" fmla="*/ 140493 h 473998"/>
                <a:gd name="connsiteX13" fmla="*/ 400093 w 839897"/>
                <a:gd name="connsiteY13" fmla="*/ 138113 h 473998"/>
                <a:gd name="connsiteX14" fmla="*/ 364374 w 839897"/>
                <a:gd name="connsiteY14" fmla="*/ 42863 h 473998"/>
                <a:gd name="connsiteX15" fmla="*/ 281031 w 839897"/>
                <a:gd name="connsiteY15" fmla="*/ 0 h 473998"/>
                <a:gd name="connsiteX16" fmla="*/ 111962 w 839897"/>
                <a:gd name="connsiteY16" fmla="*/ 80962 h 473998"/>
                <a:gd name="connsiteX17" fmla="*/ 43 w 839897"/>
                <a:gd name="connsiteY17" fmla="*/ 185737 h 473998"/>
                <a:gd name="connsiteX0" fmla="*/ 43 w 839897"/>
                <a:gd name="connsiteY0" fmla="*/ 185737 h 473998"/>
                <a:gd name="connsiteX1" fmla="*/ 152442 w 839897"/>
                <a:gd name="connsiteY1" fmla="*/ 297655 h 473998"/>
                <a:gd name="connsiteX2" fmla="*/ 190543 w 839897"/>
                <a:gd name="connsiteY2" fmla="*/ 171449 h 473998"/>
                <a:gd name="connsiteX3" fmla="*/ 126250 w 839897"/>
                <a:gd name="connsiteY3" fmla="*/ 423861 h 473998"/>
                <a:gd name="connsiteX4" fmla="*/ 442956 w 839897"/>
                <a:gd name="connsiteY4" fmla="*/ 461962 h 473998"/>
                <a:gd name="connsiteX5" fmla="*/ 685843 w 839897"/>
                <a:gd name="connsiteY5" fmla="*/ 445293 h 473998"/>
                <a:gd name="connsiteX6" fmla="*/ 604881 w 839897"/>
                <a:gd name="connsiteY6" fmla="*/ 161924 h 473998"/>
                <a:gd name="connsiteX7" fmla="*/ 650125 w 839897"/>
                <a:gd name="connsiteY7" fmla="*/ 314324 h 473998"/>
                <a:gd name="connsiteX8" fmla="*/ 838243 w 839897"/>
                <a:gd name="connsiteY8" fmla="*/ 185737 h 473998"/>
                <a:gd name="connsiteX9" fmla="*/ 728706 w 839897"/>
                <a:gd name="connsiteY9" fmla="*/ 73818 h 473998"/>
                <a:gd name="connsiteX10" fmla="*/ 585830 w 839897"/>
                <a:gd name="connsiteY10" fmla="*/ 4761 h 473998"/>
                <a:gd name="connsiteX11" fmla="*/ 483437 w 839897"/>
                <a:gd name="connsiteY11" fmla="*/ 38100 h 473998"/>
                <a:gd name="connsiteX12" fmla="*/ 454862 w 839897"/>
                <a:gd name="connsiteY12" fmla="*/ 140493 h 473998"/>
                <a:gd name="connsiteX13" fmla="*/ 400093 w 839897"/>
                <a:gd name="connsiteY13" fmla="*/ 138113 h 473998"/>
                <a:gd name="connsiteX14" fmla="*/ 364374 w 839897"/>
                <a:gd name="connsiteY14" fmla="*/ 42863 h 473998"/>
                <a:gd name="connsiteX15" fmla="*/ 281031 w 839897"/>
                <a:gd name="connsiteY15" fmla="*/ 0 h 473998"/>
                <a:gd name="connsiteX16" fmla="*/ 111962 w 839897"/>
                <a:gd name="connsiteY16" fmla="*/ 80962 h 473998"/>
                <a:gd name="connsiteX17" fmla="*/ 43 w 839897"/>
                <a:gd name="connsiteY17" fmla="*/ 185737 h 473998"/>
                <a:gd name="connsiteX0" fmla="*/ 43 w 839897"/>
                <a:gd name="connsiteY0" fmla="*/ 185737 h 467167"/>
                <a:gd name="connsiteX1" fmla="*/ 152442 w 839897"/>
                <a:gd name="connsiteY1" fmla="*/ 297655 h 467167"/>
                <a:gd name="connsiteX2" fmla="*/ 190543 w 839897"/>
                <a:gd name="connsiteY2" fmla="*/ 171449 h 467167"/>
                <a:gd name="connsiteX3" fmla="*/ 126250 w 839897"/>
                <a:gd name="connsiteY3" fmla="*/ 423861 h 467167"/>
                <a:gd name="connsiteX4" fmla="*/ 442956 w 839897"/>
                <a:gd name="connsiteY4" fmla="*/ 461962 h 467167"/>
                <a:gd name="connsiteX5" fmla="*/ 726324 w 839897"/>
                <a:gd name="connsiteY5" fmla="*/ 433386 h 467167"/>
                <a:gd name="connsiteX6" fmla="*/ 604881 w 839897"/>
                <a:gd name="connsiteY6" fmla="*/ 161924 h 467167"/>
                <a:gd name="connsiteX7" fmla="*/ 650125 w 839897"/>
                <a:gd name="connsiteY7" fmla="*/ 314324 h 467167"/>
                <a:gd name="connsiteX8" fmla="*/ 838243 w 839897"/>
                <a:gd name="connsiteY8" fmla="*/ 185737 h 467167"/>
                <a:gd name="connsiteX9" fmla="*/ 728706 w 839897"/>
                <a:gd name="connsiteY9" fmla="*/ 73818 h 467167"/>
                <a:gd name="connsiteX10" fmla="*/ 585830 w 839897"/>
                <a:gd name="connsiteY10" fmla="*/ 4761 h 467167"/>
                <a:gd name="connsiteX11" fmla="*/ 483437 w 839897"/>
                <a:gd name="connsiteY11" fmla="*/ 38100 h 467167"/>
                <a:gd name="connsiteX12" fmla="*/ 454862 w 839897"/>
                <a:gd name="connsiteY12" fmla="*/ 140493 h 467167"/>
                <a:gd name="connsiteX13" fmla="*/ 400093 w 839897"/>
                <a:gd name="connsiteY13" fmla="*/ 138113 h 467167"/>
                <a:gd name="connsiteX14" fmla="*/ 364374 w 839897"/>
                <a:gd name="connsiteY14" fmla="*/ 42863 h 467167"/>
                <a:gd name="connsiteX15" fmla="*/ 281031 w 839897"/>
                <a:gd name="connsiteY15" fmla="*/ 0 h 467167"/>
                <a:gd name="connsiteX16" fmla="*/ 111962 w 839897"/>
                <a:gd name="connsiteY16" fmla="*/ 80962 h 467167"/>
                <a:gd name="connsiteX17" fmla="*/ 43 w 839897"/>
                <a:gd name="connsiteY17" fmla="*/ 185737 h 467167"/>
                <a:gd name="connsiteX0" fmla="*/ 43 w 839897"/>
                <a:gd name="connsiteY0" fmla="*/ 185737 h 467167"/>
                <a:gd name="connsiteX1" fmla="*/ 152442 w 839897"/>
                <a:gd name="connsiteY1" fmla="*/ 297655 h 467167"/>
                <a:gd name="connsiteX2" fmla="*/ 190543 w 839897"/>
                <a:gd name="connsiteY2" fmla="*/ 171449 h 467167"/>
                <a:gd name="connsiteX3" fmla="*/ 126250 w 839897"/>
                <a:gd name="connsiteY3" fmla="*/ 423861 h 467167"/>
                <a:gd name="connsiteX4" fmla="*/ 442956 w 839897"/>
                <a:gd name="connsiteY4" fmla="*/ 461962 h 467167"/>
                <a:gd name="connsiteX5" fmla="*/ 726324 w 839897"/>
                <a:gd name="connsiteY5" fmla="*/ 433386 h 467167"/>
                <a:gd name="connsiteX6" fmla="*/ 604881 w 839897"/>
                <a:gd name="connsiteY6" fmla="*/ 161924 h 467167"/>
                <a:gd name="connsiteX7" fmla="*/ 673937 w 839897"/>
                <a:gd name="connsiteY7" fmla="*/ 309561 h 467167"/>
                <a:gd name="connsiteX8" fmla="*/ 838243 w 839897"/>
                <a:gd name="connsiteY8" fmla="*/ 185737 h 467167"/>
                <a:gd name="connsiteX9" fmla="*/ 728706 w 839897"/>
                <a:gd name="connsiteY9" fmla="*/ 73818 h 467167"/>
                <a:gd name="connsiteX10" fmla="*/ 585830 w 839897"/>
                <a:gd name="connsiteY10" fmla="*/ 4761 h 467167"/>
                <a:gd name="connsiteX11" fmla="*/ 483437 w 839897"/>
                <a:gd name="connsiteY11" fmla="*/ 38100 h 467167"/>
                <a:gd name="connsiteX12" fmla="*/ 454862 w 839897"/>
                <a:gd name="connsiteY12" fmla="*/ 140493 h 467167"/>
                <a:gd name="connsiteX13" fmla="*/ 400093 w 839897"/>
                <a:gd name="connsiteY13" fmla="*/ 138113 h 467167"/>
                <a:gd name="connsiteX14" fmla="*/ 364374 w 839897"/>
                <a:gd name="connsiteY14" fmla="*/ 42863 h 467167"/>
                <a:gd name="connsiteX15" fmla="*/ 281031 w 839897"/>
                <a:gd name="connsiteY15" fmla="*/ 0 h 467167"/>
                <a:gd name="connsiteX16" fmla="*/ 111962 w 839897"/>
                <a:gd name="connsiteY16" fmla="*/ 80962 h 467167"/>
                <a:gd name="connsiteX17" fmla="*/ 43 w 839897"/>
                <a:gd name="connsiteY17" fmla="*/ 185737 h 46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9897" h="467167">
                  <a:moveTo>
                    <a:pt x="43" y="185737"/>
                  </a:moveTo>
                  <a:lnTo>
                    <a:pt x="152442" y="297655"/>
                  </a:lnTo>
                  <a:lnTo>
                    <a:pt x="190543" y="171449"/>
                  </a:lnTo>
                  <a:lnTo>
                    <a:pt x="126250" y="423861"/>
                  </a:lnTo>
                  <a:cubicBezTo>
                    <a:pt x="168319" y="472280"/>
                    <a:pt x="342944" y="460375"/>
                    <a:pt x="442956" y="461962"/>
                  </a:cubicBezTo>
                  <a:cubicBezTo>
                    <a:pt x="542968" y="463549"/>
                    <a:pt x="699336" y="483392"/>
                    <a:pt x="726324" y="433386"/>
                  </a:cubicBezTo>
                  <a:lnTo>
                    <a:pt x="604881" y="161924"/>
                  </a:lnTo>
                  <a:lnTo>
                    <a:pt x="673937" y="309561"/>
                  </a:lnTo>
                  <a:lnTo>
                    <a:pt x="838243" y="185737"/>
                  </a:lnTo>
                  <a:cubicBezTo>
                    <a:pt x="852530" y="146050"/>
                    <a:pt x="770775" y="103981"/>
                    <a:pt x="728706" y="73818"/>
                  </a:cubicBezTo>
                  <a:cubicBezTo>
                    <a:pt x="686637" y="43655"/>
                    <a:pt x="626708" y="10714"/>
                    <a:pt x="585830" y="4761"/>
                  </a:cubicBezTo>
                  <a:lnTo>
                    <a:pt x="483437" y="38100"/>
                  </a:lnTo>
                  <a:cubicBezTo>
                    <a:pt x="461609" y="60722"/>
                    <a:pt x="468753" y="123824"/>
                    <a:pt x="454862" y="140493"/>
                  </a:cubicBezTo>
                  <a:cubicBezTo>
                    <a:pt x="440971" y="157162"/>
                    <a:pt x="411999" y="169863"/>
                    <a:pt x="400093" y="138113"/>
                  </a:cubicBezTo>
                  <a:lnTo>
                    <a:pt x="364374" y="42863"/>
                  </a:lnTo>
                  <a:lnTo>
                    <a:pt x="281031" y="0"/>
                  </a:lnTo>
                  <a:cubicBezTo>
                    <a:pt x="229040" y="3969"/>
                    <a:pt x="158793" y="50006"/>
                    <a:pt x="111962" y="80962"/>
                  </a:cubicBezTo>
                  <a:cubicBezTo>
                    <a:pt x="65131" y="111918"/>
                    <a:pt x="-1941" y="148431"/>
                    <a:pt x="43" y="185737"/>
                  </a:cubicBezTo>
                  <a:close/>
                </a:path>
              </a:pathLst>
            </a:custGeom>
            <a:solidFill>
              <a:schemeClr val="bg2">
                <a:lumMod val="10000"/>
              </a:schemeClr>
            </a:solidFill>
            <a:ln>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1" dirty="0"/>
            </a:p>
          </p:txBody>
        </p:sp>
      </p:grpSp>
      <p:grpSp>
        <p:nvGrpSpPr>
          <p:cNvPr id="39" name="Group 38"/>
          <p:cNvGrpSpPr/>
          <p:nvPr/>
        </p:nvGrpSpPr>
        <p:grpSpPr>
          <a:xfrm>
            <a:off x="2960846" y="1989282"/>
            <a:ext cx="426741" cy="510342"/>
            <a:chOff x="1718154" y="1277116"/>
            <a:chExt cx="420246" cy="502574"/>
          </a:xfrm>
        </p:grpSpPr>
        <p:sp>
          <p:nvSpPr>
            <p:cNvPr id="40" name="Oval 39"/>
            <p:cNvSpPr/>
            <p:nvPr/>
          </p:nvSpPr>
          <p:spPr>
            <a:xfrm>
              <a:off x="1825390" y="1333375"/>
              <a:ext cx="203642" cy="231996"/>
            </a:xfrm>
            <a:prstGeom prst="ellipse">
              <a:avLst/>
            </a:prstGeom>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41" name="Freeform 40"/>
            <p:cNvSpPr/>
            <p:nvPr/>
          </p:nvSpPr>
          <p:spPr>
            <a:xfrm>
              <a:off x="1821881" y="1277116"/>
              <a:ext cx="213088" cy="112518"/>
            </a:xfrm>
            <a:custGeom>
              <a:avLst/>
              <a:gdLst>
                <a:gd name="connsiteX0" fmla="*/ 0 w 514350"/>
                <a:gd name="connsiteY0" fmla="*/ 240507 h 250032"/>
                <a:gd name="connsiteX1" fmla="*/ 264319 w 514350"/>
                <a:gd name="connsiteY1" fmla="*/ 0 h 250032"/>
                <a:gd name="connsiteX2" fmla="*/ 514350 w 514350"/>
                <a:gd name="connsiteY2" fmla="*/ 250032 h 250032"/>
                <a:gd name="connsiteX3" fmla="*/ 0 w 514350"/>
                <a:gd name="connsiteY3" fmla="*/ 240507 h 250032"/>
                <a:gd name="connsiteX0" fmla="*/ 5192 w 525585"/>
                <a:gd name="connsiteY0" fmla="*/ 240516 h 250041"/>
                <a:gd name="connsiteX1" fmla="*/ 269511 w 525585"/>
                <a:gd name="connsiteY1" fmla="*/ 9 h 250041"/>
                <a:gd name="connsiteX2" fmla="*/ 519542 w 525585"/>
                <a:gd name="connsiteY2" fmla="*/ 250041 h 250041"/>
                <a:gd name="connsiteX3" fmla="*/ 5192 w 525585"/>
                <a:gd name="connsiteY3" fmla="*/ 240516 h 250041"/>
                <a:gd name="connsiteX0" fmla="*/ 10113 w 536533"/>
                <a:gd name="connsiteY0" fmla="*/ 240516 h 250041"/>
                <a:gd name="connsiteX1" fmla="*/ 274432 w 536533"/>
                <a:gd name="connsiteY1" fmla="*/ 9 h 250041"/>
                <a:gd name="connsiteX2" fmla="*/ 524463 w 536533"/>
                <a:gd name="connsiteY2" fmla="*/ 250041 h 250041"/>
                <a:gd name="connsiteX3" fmla="*/ 10113 w 536533"/>
                <a:gd name="connsiteY3" fmla="*/ 240516 h 250041"/>
              </a:gdLst>
              <a:ahLst/>
              <a:cxnLst>
                <a:cxn ang="0">
                  <a:pos x="connsiteX0" y="connsiteY0"/>
                </a:cxn>
                <a:cxn ang="0">
                  <a:pos x="connsiteX1" y="connsiteY1"/>
                </a:cxn>
                <a:cxn ang="0">
                  <a:pos x="connsiteX2" y="connsiteY2"/>
                </a:cxn>
                <a:cxn ang="0">
                  <a:pos x="connsiteX3" y="connsiteY3"/>
                </a:cxn>
              </a:cxnLst>
              <a:rect l="l" t="t" r="r" b="b"/>
              <a:pathLst>
                <a:path w="536533" h="250041">
                  <a:moveTo>
                    <a:pt x="10113" y="240516"/>
                  </a:moveTo>
                  <a:cubicBezTo>
                    <a:pt x="-31559" y="198844"/>
                    <a:pt x="55357" y="-1579"/>
                    <a:pt x="274432" y="9"/>
                  </a:cubicBezTo>
                  <a:cubicBezTo>
                    <a:pt x="493507" y="1597"/>
                    <a:pt x="568516" y="209957"/>
                    <a:pt x="524463" y="250041"/>
                  </a:cubicBezTo>
                  <a:lnTo>
                    <a:pt x="10113" y="240516"/>
                  </a:lnTo>
                  <a:close/>
                </a:path>
              </a:pathLst>
            </a:custGeom>
            <a:solidFill>
              <a:schemeClr val="tx1"/>
            </a:solidFill>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42" name="Freeform 41"/>
            <p:cNvSpPr/>
            <p:nvPr/>
          </p:nvSpPr>
          <p:spPr>
            <a:xfrm>
              <a:off x="1825390" y="1379990"/>
              <a:ext cx="203642" cy="49292"/>
            </a:xfrm>
            <a:custGeom>
              <a:avLst/>
              <a:gdLst>
                <a:gd name="connsiteX0" fmla="*/ 0 w 509587"/>
                <a:gd name="connsiteY0" fmla="*/ 14288 h 109538"/>
                <a:gd name="connsiteX1" fmla="*/ 30956 w 509587"/>
                <a:gd name="connsiteY1" fmla="*/ 76200 h 109538"/>
                <a:gd name="connsiteX2" fmla="*/ 271462 w 509587"/>
                <a:gd name="connsiteY2" fmla="*/ 109538 h 109538"/>
                <a:gd name="connsiteX3" fmla="*/ 488156 w 509587"/>
                <a:gd name="connsiteY3" fmla="*/ 90488 h 109538"/>
                <a:gd name="connsiteX4" fmla="*/ 509587 w 509587"/>
                <a:gd name="connsiteY4" fmla="*/ 23813 h 109538"/>
                <a:gd name="connsiteX5" fmla="*/ 269081 w 509587"/>
                <a:gd name="connsiteY5" fmla="*/ 0 h 109538"/>
                <a:gd name="connsiteX6" fmla="*/ 0 w 509587"/>
                <a:gd name="connsiteY6" fmla="*/ 14288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587" h="109538">
                  <a:moveTo>
                    <a:pt x="0" y="14288"/>
                  </a:moveTo>
                  <a:lnTo>
                    <a:pt x="30956" y="76200"/>
                  </a:lnTo>
                  <a:lnTo>
                    <a:pt x="271462" y="109538"/>
                  </a:lnTo>
                  <a:lnTo>
                    <a:pt x="488156" y="90488"/>
                  </a:lnTo>
                  <a:lnTo>
                    <a:pt x="509587" y="23813"/>
                  </a:lnTo>
                  <a:lnTo>
                    <a:pt x="269081" y="0"/>
                  </a:lnTo>
                  <a:lnTo>
                    <a:pt x="0" y="14288"/>
                  </a:lnTo>
                  <a:close/>
                </a:path>
              </a:pathLst>
            </a:custGeom>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43" name="Freeform 42"/>
            <p:cNvSpPr/>
            <p:nvPr/>
          </p:nvSpPr>
          <p:spPr>
            <a:xfrm>
              <a:off x="1718154" y="1566981"/>
              <a:ext cx="212791" cy="205152"/>
            </a:xfrm>
            <a:custGeom>
              <a:avLst/>
              <a:gdLst>
                <a:gd name="connsiteX0" fmla="*/ 414337 w 445293"/>
                <a:gd name="connsiteY0" fmla="*/ 461962 h 461962"/>
                <a:gd name="connsiteX1" fmla="*/ 0 w 445293"/>
                <a:gd name="connsiteY1" fmla="*/ 316706 h 461962"/>
                <a:gd name="connsiteX2" fmla="*/ 126206 w 445293"/>
                <a:gd name="connsiteY2" fmla="*/ 100012 h 461962"/>
                <a:gd name="connsiteX3" fmla="*/ 307181 w 445293"/>
                <a:gd name="connsiteY3" fmla="*/ 0 h 461962"/>
                <a:gd name="connsiteX4" fmla="*/ 445293 w 445293"/>
                <a:gd name="connsiteY4" fmla="*/ 54769 h 461962"/>
                <a:gd name="connsiteX5" fmla="*/ 414337 w 445293"/>
                <a:gd name="connsiteY5" fmla="*/ 461962 h 461962"/>
                <a:gd name="connsiteX0" fmla="*/ 425246 w 456202"/>
                <a:gd name="connsiteY0" fmla="*/ 461962 h 461962"/>
                <a:gd name="connsiteX1" fmla="*/ 10909 w 456202"/>
                <a:gd name="connsiteY1" fmla="*/ 316706 h 461962"/>
                <a:gd name="connsiteX2" fmla="*/ 137115 w 456202"/>
                <a:gd name="connsiteY2" fmla="*/ 100012 h 461962"/>
                <a:gd name="connsiteX3" fmla="*/ 318090 w 456202"/>
                <a:gd name="connsiteY3" fmla="*/ 0 h 461962"/>
                <a:gd name="connsiteX4" fmla="*/ 456202 w 456202"/>
                <a:gd name="connsiteY4" fmla="*/ 54769 h 461962"/>
                <a:gd name="connsiteX5" fmla="*/ 425246 w 456202"/>
                <a:gd name="connsiteY5" fmla="*/ 461962 h 461962"/>
                <a:gd name="connsiteX0" fmla="*/ 425246 w 456202"/>
                <a:gd name="connsiteY0" fmla="*/ 461962 h 462758"/>
                <a:gd name="connsiteX1" fmla="*/ 10909 w 456202"/>
                <a:gd name="connsiteY1" fmla="*/ 316706 h 462758"/>
                <a:gd name="connsiteX2" fmla="*/ 137115 w 456202"/>
                <a:gd name="connsiteY2" fmla="*/ 100012 h 462758"/>
                <a:gd name="connsiteX3" fmla="*/ 318090 w 456202"/>
                <a:gd name="connsiteY3" fmla="*/ 0 h 462758"/>
                <a:gd name="connsiteX4" fmla="*/ 456202 w 456202"/>
                <a:gd name="connsiteY4" fmla="*/ 54769 h 462758"/>
                <a:gd name="connsiteX5" fmla="*/ 425246 w 456202"/>
                <a:gd name="connsiteY5" fmla="*/ 461962 h 462758"/>
                <a:gd name="connsiteX0" fmla="*/ 425246 w 456202"/>
                <a:gd name="connsiteY0" fmla="*/ 461962 h 462956"/>
                <a:gd name="connsiteX1" fmla="*/ 10909 w 456202"/>
                <a:gd name="connsiteY1" fmla="*/ 316706 h 462956"/>
                <a:gd name="connsiteX2" fmla="*/ 137115 w 456202"/>
                <a:gd name="connsiteY2" fmla="*/ 100012 h 462956"/>
                <a:gd name="connsiteX3" fmla="*/ 318090 w 456202"/>
                <a:gd name="connsiteY3" fmla="*/ 0 h 462956"/>
                <a:gd name="connsiteX4" fmla="*/ 456202 w 456202"/>
                <a:gd name="connsiteY4" fmla="*/ 54769 h 462956"/>
                <a:gd name="connsiteX5" fmla="*/ 425246 w 456202"/>
                <a:gd name="connsiteY5" fmla="*/ 461962 h 462956"/>
                <a:gd name="connsiteX0" fmla="*/ 425246 w 456202"/>
                <a:gd name="connsiteY0" fmla="*/ 461962 h 462956"/>
                <a:gd name="connsiteX1" fmla="*/ 10909 w 456202"/>
                <a:gd name="connsiteY1" fmla="*/ 316706 h 462956"/>
                <a:gd name="connsiteX2" fmla="*/ 137115 w 456202"/>
                <a:gd name="connsiteY2" fmla="*/ 100012 h 462956"/>
                <a:gd name="connsiteX3" fmla="*/ 318090 w 456202"/>
                <a:gd name="connsiteY3" fmla="*/ 0 h 462956"/>
                <a:gd name="connsiteX4" fmla="*/ 456202 w 456202"/>
                <a:gd name="connsiteY4" fmla="*/ 54769 h 462956"/>
                <a:gd name="connsiteX5" fmla="*/ 425246 w 456202"/>
                <a:gd name="connsiteY5" fmla="*/ 461962 h 462956"/>
                <a:gd name="connsiteX0" fmla="*/ 487158 w 487158"/>
                <a:gd name="connsiteY0" fmla="*/ 469106 h 470030"/>
                <a:gd name="connsiteX1" fmla="*/ 10909 w 487158"/>
                <a:gd name="connsiteY1" fmla="*/ 316706 h 470030"/>
                <a:gd name="connsiteX2" fmla="*/ 137115 w 487158"/>
                <a:gd name="connsiteY2" fmla="*/ 100012 h 470030"/>
                <a:gd name="connsiteX3" fmla="*/ 318090 w 487158"/>
                <a:gd name="connsiteY3" fmla="*/ 0 h 470030"/>
                <a:gd name="connsiteX4" fmla="*/ 456202 w 487158"/>
                <a:gd name="connsiteY4" fmla="*/ 54769 h 470030"/>
                <a:gd name="connsiteX5" fmla="*/ 487158 w 487158"/>
                <a:gd name="connsiteY5" fmla="*/ 469106 h 470030"/>
                <a:gd name="connsiteX0" fmla="*/ 487158 w 487158"/>
                <a:gd name="connsiteY0" fmla="*/ 469106 h 470030"/>
                <a:gd name="connsiteX1" fmla="*/ 10909 w 487158"/>
                <a:gd name="connsiteY1" fmla="*/ 316706 h 470030"/>
                <a:gd name="connsiteX2" fmla="*/ 137115 w 487158"/>
                <a:gd name="connsiteY2" fmla="*/ 100012 h 470030"/>
                <a:gd name="connsiteX3" fmla="*/ 318090 w 487158"/>
                <a:gd name="connsiteY3" fmla="*/ 0 h 470030"/>
                <a:gd name="connsiteX4" fmla="*/ 470490 w 487158"/>
                <a:gd name="connsiteY4" fmla="*/ 50007 h 470030"/>
                <a:gd name="connsiteX5" fmla="*/ 487158 w 487158"/>
                <a:gd name="connsiteY5" fmla="*/ 469106 h 470030"/>
                <a:gd name="connsiteX0" fmla="*/ 475252 w 475252"/>
                <a:gd name="connsiteY0" fmla="*/ 454818 h 455893"/>
                <a:gd name="connsiteX1" fmla="*/ 10909 w 475252"/>
                <a:gd name="connsiteY1" fmla="*/ 316706 h 455893"/>
                <a:gd name="connsiteX2" fmla="*/ 137115 w 475252"/>
                <a:gd name="connsiteY2" fmla="*/ 100012 h 455893"/>
                <a:gd name="connsiteX3" fmla="*/ 318090 w 475252"/>
                <a:gd name="connsiteY3" fmla="*/ 0 h 455893"/>
                <a:gd name="connsiteX4" fmla="*/ 470490 w 475252"/>
                <a:gd name="connsiteY4" fmla="*/ 50007 h 455893"/>
                <a:gd name="connsiteX5" fmla="*/ 475252 w 475252"/>
                <a:gd name="connsiteY5" fmla="*/ 454818 h 45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252" h="455893">
                  <a:moveTo>
                    <a:pt x="475252" y="454818"/>
                  </a:moveTo>
                  <a:cubicBezTo>
                    <a:pt x="246652" y="465930"/>
                    <a:pt x="22815" y="388938"/>
                    <a:pt x="10909" y="316706"/>
                  </a:cubicBezTo>
                  <a:cubicBezTo>
                    <a:pt x="-37113" y="256381"/>
                    <a:pt x="85918" y="152796"/>
                    <a:pt x="137115" y="100012"/>
                  </a:cubicBezTo>
                  <a:cubicBezTo>
                    <a:pt x="188312" y="47228"/>
                    <a:pt x="264909" y="7540"/>
                    <a:pt x="318090" y="0"/>
                  </a:cubicBezTo>
                  <a:cubicBezTo>
                    <a:pt x="373652" y="46831"/>
                    <a:pt x="424453" y="31751"/>
                    <a:pt x="470490" y="50007"/>
                  </a:cubicBezTo>
                  <a:cubicBezTo>
                    <a:pt x="472077" y="184944"/>
                    <a:pt x="473665" y="319881"/>
                    <a:pt x="475252" y="454818"/>
                  </a:cubicBezTo>
                  <a:close/>
                </a:path>
              </a:pathLst>
            </a:custGeom>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44" name="Freeform 43"/>
            <p:cNvSpPr/>
            <p:nvPr/>
          </p:nvSpPr>
          <p:spPr>
            <a:xfrm flipH="1">
              <a:off x="1925609" y="1568321"/>
              <a:ext cx="212791" cy="205152"/>
            </a:xfrm>
            <a:custGeom>
              <a:avLst/>
              <a:gdLst>
                <a:gd name="connsiteX0" fmla="*/ 414337 w 445293"/>
                <a:gd name="connsiteY0" fmla="*/ 461962 h 461962"/>
                <a:gd name="connsiteX1" fmla="*/ 0 w 445293"/>
                <a:gd name="connsiteY1" fmla="*/ 316706 h 461962"/>
                <a:gd name="connsiteX2" fmla="*/ 126206 w 445293"/>
                <a:gd name="connsiteY2" fmla="*/ 100012 h 461962"/>
                <a:gd name="connsiteX3" fmla="*/ 307181 w 445293"/>
                <a:gd name="connsiteY3" fmla="*/ 0 h 461962"/>
                <a:gd name="connsiteX4" fmla="*/ 445293 w 445293"/>
                <a:gd name="connsiteY4" fmla="*/ 54769 h 461962"/>
                <a:gd name="connsiteX5" fmla="*/ 414337 w 445293"/>
                <a:gd name="connsiteY5" fmla="*/ 461962 h 461962"/>
                <a:gd name="connsiteX0" fmla="*/ 425246 w 456202"/>
                <a:gd name="connsiteY0" fmla="*/ 461962 h 461962"/>
                <a:gd name="connsiteX1" fmla="*/ 10909 w 456202"/>
                <a:gd name="connsiteY1" fmla="*/ 316706 h 461962"/>
                <a:gd name="connsiteX2" fmla="*/ 137115 w 456202"/>
                <a:gd name="connsiteY2" fmla="*/ 100012 h 461962"/>
                <a:gd name="connsiteX3" fmla="*/ 318090 w 456202"/>
                <a:gd name="connsiteY3" fmla="*/ 0 h 461962"/>
                <a:gd name="connsiteX4" fmla="*/ 456202 w 456202"/>
                <a:gd name="connsiteY4" fmla="*/ 54769 h 461962"/>
                <a:gd name="connsiteX5" fmla="*/ 425246 w 456202"/>
                <a:gd name="connsiteY5" fmla="*/ 461962 h 461962"/>
                <a:gd name="connsiteX0" fmla="*/ 425246 w 456202"/>
                <a:gd name="connsiteY0" fmla="*/ 461962 h 462758"/>
                <a:gd name="connsiteX1" fmla="*/ 10909 w 456202"/>
                <a:gd name="connsiteY1" fmla="*/ 316706 h 462758"/>
                <a:gd name="connsiteX2" fmla="*/ 137115 w 456202"/>
                <a:gd name="connsiteY2" fmla="*/ 100012 h 462758"/>
                <a:gd name="connsiteX3" fmla="*/ 318090 w 456202"/>
                <a:gd name="connsiteY3" fmla="*/ 0 h 462758"/>
                <a:gd name="connsiteX4" fmla="*/ 456202 w 456202"/>
                <a:gd name="connsiteY4" fmla="*/ 54769 h 462758"/>
                <a:gd name="connsiteX5" fmla="*/ 425246 w 456202"/>
                <a:gd name="connsiteY5" fmla="*/ 461962 h 462758"/>
                <a:gd name="connsiteX0" fmla="*/ 425246 w 456202"/>
                <a:gd name="connsiteY0" fmla="*/ 461962 h 462956"/>
                <a:gd name="connsiteX1" fmla="*/ 10909 w 456202"/>
                <a:gd name="connsiteY1" fmla="*/ 316706 h 462956"/>
                <a:gd name="connsiteX2" fmla="*/ 137115 w 456202"/>
                <a:gd name="connsiteY2" fmla="*/ 100012 h 462956"/>
                <a:gd name="connsiteX3" fmla="*/ 318090 w 456202"/>
                <a:gd name="connsiteY3" fmla="*/ 0 h 462956"/>
                <a:gd name="connsiteX4" fmla="*/ 456202 w 456202"/>
                <a:gd name="connsiteY4" fmla="*/ 54769 h 462956"/>
                <a:gd name="connsiteX5" fmla="*/ 425246 w 456202"/>
                <a:gd name="connsiteY5" fmla="*/ 461962 h 462956"/>
                <a:gd name="connsiteX0" fmla="*/ 425246 w 456202"/>
                <a:gd name="connsiteY0" fmla="*/ 461962 h 462956"/>
                <a:gd name="connsiteX1" fmla="*/ 10909 w 456202"/>
                <a:gd name="connsiteY1" fmla="*/ 316706 h 462956"/>
                <a:gd name="connsiteX2" fmla="*/ 137115 w 456202"/>
                <a:gd name="connsiteY2" fmla="*/ 100012 h 462956"/>
                <a:gd name="connsiteX3" fmla="*/ 318090 w 456202"/>
                <a:gd name="connsiteY3" fmla="*/ 0 h 462956"/>
                <a:gd name="connsiteX4" fmla="*/ 456202 w 456202"/>
                <a:gd name="connsiteY4" fmla="*/ 54769 h 462956"/>
                <a:gd name="connsiteX5" fmla="*/ 425246 w 456202"/>
                <a:gd name="connsiteY5" fmla="*/ 461962 h 462956"/>
                <a:gd name="connsiteX0" fmla="*/ 487158 w 487158"/>
                <a:gd name="connsiteY0" fmla="*/ 469106 h 470030"/>
                <a:gd name="connsiteX1" fmla="*/ 10909 w 487158"/>
                <a:gd name="connsiteY1" fmla="*/ 316706 h 470030"/>
                <a:gd name="connsiteX2" fmla="*/ 137115 w 487158"/>
                <a:gd name="connsiteY2" fmla="*/ 100012 h 470030"/>
                <a:gd name="connsiteX3" fmla="*/ 318090 w 487158"/>
                <a:gd name="connsiteY3" fmla="*/ 0 h 470030"/>
                <a:gd name="connsiteX4" fmla="*/ 456202 w 487158"/>
                <a:gd name="connsiteY4" fmla="*/ 54769 h 470030"/>
                <a:gd name="connsiteX5" fmla="*/ 487158 w 487158"/>
                <a:gd name="connsiteY5" fmla="*/ 469106 h 470030"/>
                <a:gd name="connsiteX0" fmla="*/ 487158 w 487158"/>
                <a:gd name="connsiteY0" fmla="*/ 469106 h 470030"/>
                <a:gd name="connsiteX1" fmla="*/ 10909 w 487158"/>
                <a:gd name="connsiteY1" fmla="*/ 316706 h 470030"/>
                <a:gd name="connsiteX2" fmla="*/ 137115 w 487158"/>
                <a:gd name="connsiteY2" fmla="*/ 100012 h 470030"/>
                <a:gd name="connsiteX3" fmla="*/ 318090 w 487158"/>
                <a:gd name="connsiteY3" fmla="*/ 0 h 470030"/>
                <a:gd name="connsiteX4" fmla="*/ 470490 w 487158"/>
                <a:gd name="connsiteY4" fmla="*/ 50007 h 470030"/>
                <a:gd name="connsiteX5" fmla="*/ 487158 w 487158"/>
                <a:gd name="connsiteY5" fmla="*/ 469106 h 470030"/>
                <a:gd name="connsiteX0" fmla="*/ 475252 w 475252"/>
                <a:gd name="connsiteY0" fmla="*/ 454818 h 455893"/>
                <a:gd name="connsiteX1" fmla="*/ 10909 w 475252"/>
                <a:gd name="connsiteY1" fmla="*/ 316706 h 455893"/>
                <a:gd name="connsiteX2" fmla="*/ 137115 w 475252"/>
                <a:gd name="connsiteY2" fmla="*/ 100012 h 455893"/>
                <a:gd name="connsiteX3" fmla="*/ 318090 w 475252"/>
                <a:gd name="connsiteY3" fmla="*/ 0 h 455893"/>
                <a:gd name="connsiteX4" fmla="*/ 470490 w 475252"/>
                <a:gd name="connsiteY4" fmla="*/ 50007 h 455893"/>
                <a:gd name="connsiteX5" fmla="*/ 475252 w 475252"/>
                <a:gd name="connsiteY5" fmla="*/ 454818 h 45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252" h="455893">
                  <a:moveTo>
                    <a:pt x="475252" y="454818"/>
                  </a:moveTo>
                  <a:cubicBezTo>
                    <a:pt x="246652" y="465930"/>
                    <a:pt x="22815" y="388938"/>
                    <a:pt x="10909" y="316706"/>
                  </a:cubicBezTo>
                  <a:cubicBezTo>
                    <a:pt x="-37113" y="256381"/>
                    <a:pt x="85918" y="152796"/>
                    <a:pt x="137115" y="100012"/>
                  </a:cubicBezTo>
                  <a:cubicBezTo>
                    <a:pt x="188312" y="47228"/>
                    <a:pt x="264909" y="7540"/>
                    <a:pt x="318090" y="0"/>
                  </a:cubicBezTo>
                  <a:cubicBezTo>
                    <a:pt x="373652" y="46831"/>
                    <a:pt x="424453" y="31751"/>
                    <a:pt x="470490" y="50007"/>
                  </a:cubicBezTo>
                  <a:cubicBezTo>
                    <a:pt x="472077" y="184944"/>
                    <a:pt x="473665" y="319881"/>
                    <a:pt x="475252" y="454818"/>
                  </a:cubicBezTo>
                  <a:close/>
                </a:path>
              </a:pathLst>
            </a:custGeom>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45" name="Freeform 44"/>
            <p:cNvSpPr/>
            <p:nvPr/>
          </p:nvSpPr>
          <p:spPr>
            <a:xfrm>
              <a:off x="1779543" y="1561085"/>
              <a:ext cx="297467" cy="218605"/>
            </a:xfrm>
            <a:custGeom>
              <a:avLst/>
              <a:gdLst>
                <a:gd name="connsiteX0" fmla="*/ 147638 w 664369"/>
                <a:gd name="connsiteY0" fmla="*/ 2381 h 452437"/>
                <a:gd name="connsiteX1" fmla="*/ 140494 w 664369"/>
                <a:gd name="connsiteY1" fmla="*/ 240506 h 452437"/>
                <a:gd name="connsiteX2" fmla="*/ 514350 w 664369"/>
                <a:gd name="connsiteY2" fmla="*/ 235743 h 452437"/>
                <a:gd name="connsiteX3" fmla="*/ 521494 w 664369"/>
                <a:gd name="connsiteY3" fmla="*/ 0 h 452437"/>
                <a:gd name="connsiteX4" fmla="*/ 588169 w 664369"/>
                <a:gd name="connsiteY4" fmla="*/ 42862 h 452437"/>
                <a:gd name="connsiteX5" fmla="*/ 581025 w 664369"/>
                <a:gd name="connsiteY5" fmla="*/ 309562 h 452437"/>
                <a:gd name="connsiteX6" fmla="*/ 664369 w 664369"/>
                <a:gd name="connsiteY6" fmla="*/ 421481 h 452437"/>
                <a:gd name="connsiteX7" fmla="*/ 330994 w 664369"/>
                <a:gd name="connsiteY7" fmla="*/ 452437 h 452437"/>
                <a:gd name="connsiteX8" fmla="*/ 0 w 664369"/>
                <a:gd name="connsiteY8" fmla="*/ 416718 h 452437"/>
                <a:gd name="connsiteX9" fmla="*/ 83344 w 664369"/>
                <a:gd name="connsiteY9" fmla="*/ 280987 h 452437"/>
                <a:gd name="connsiteX10" fmla="*/ 85725 w 664369"/>
                <a:gd name="connsiteY10" fmla="*/ 42862 h 452437"/>
                <a:gd name="connsiteX11" fmla="*/ 147638 w 664369"/>
                <a:gd name="connsiteY11" fmla="*/ 2381 h 452437"/>
                <a:gd name="connsiteX0" fmla="*/ 147638 w 664369"/>
                <a:gd name="connsiteY0" fmla="*/ 2381 h 452490"/>
                <a:gd name="connsiteX1" fmla="*/ 140494 w 664369"/>
                <a:gd name="connsiteY1" fmla="*/ 240506 h 452490"/>
                <a:gd name="connsiteX2" fmla="*/ 514350 w 664369"/>
                <a:gd name="connsiteY2" fmla="*/ 235743 h 452490"/>
                <a:gd name="connsiteX3" fmla="*/ 521494 w 664369"/>
                <a:gd name="connsiteY3" fmla="*/ 0 h 452490"/>
                <a:gd name="connsiteX4" fmla="*/ 588169 w 664369"/>
                <a:gd name="connsiteY4" fmla="*/ 42862 h 452490"/>
                <a:gd name="connsiteX5" fmla="*/ 581025 w 664369"/>
                <a:gd name="connsiteY5" fmla="*/ 309562 h 452490"/>
                <a:gd name="connsiteX6" fmla="*/ 664369 w 664369"/>
                <a:gd name="connsiteY6" fmla="*/ 421481 h 452490"/>
                <a:gd name="connsiteX7" fmla="*/ 330994 w 664369"/>
                <a:gd name="connsiteY7" fmla="*/ 452437 h 452490"/>
                <a:gd name="connsiteX8" fmla="*/ 0 w 664369"/>
                <a:gd name="connsiteY8" fmla="*/ 416718 h 452490"/>
                <a:gd name="connsiteX9" fmla="*/ 83344 w 664369"/>
                <a:gd name="connsiteY9" fmla="*/ 280987 h 452490"/>
                <a:gd name="connsiteX10" fmla="*/ 85725 w 664369"/>
                <a:gd name="connsiteY10" fmla="*/ 42862 h 452490"/>
                <a:gd name="connsiteX11" fmla="*/ 147638 w 664369"/>
                <a:gd name="connsiteY11" fmla="*/ 2381 h 452490"/>
                <a:gd name="connsiteX0" fmla="*/ 147638 w 664369"/>
                <a:gd name="connsiteY0" fmla="*/ 2381 h 476264"/>
                <a:gd name="connsiteX1" fmla="*/ 140494 w 664369"/>
                <a:gd name="connsiteY1" fmla="*/ 240506 h 476264"/>
                <a:gd name="connsiteX2" fmla="*/ 514350 w 664369"/>
                <a:gd name="connsiteY2" fmla="*/ 235743 h 476264"/>
                <a:gd name="connsiteX3" fmla="*/ 521494 w 664369"/>
                <a:gd name="connsiteY3" fmla="*/ 0 h 476264"/>
                <a:gd name="connsiteX4" fmla="*/ 588169 w 664369"/>
                <a:gd name="connsiteY4" fmla="*/ 42862 h 476264"/>
                <a:gd name="connsiteX5" fmla="*/ 581025 w 664369"/>
                <a:gd name="connsiteY5" fmla="*/ 309562 h 476264"/>
                <a:gd name="connsiteX6" fmla="*/ 664369 w 664369"/>
                <a:gd name="connsiteY6" fmla="*/ 421481 h 476264"/>
                <a:gd name="connsiteX7" fmla="*/ 314325 w 664369"/>
                <a:gd name="connsiteY7" fmla="*/ 476250 h 476264"/>
                <a:gd name="connsiteX8" fmla="*/ 0 w 664369"/>
                <a:gd name="connsiteY8" fmla="*/ 416718 h 476264"/>
                <a:gd name="connsiteX9" fmla="*/ 83344 w 664369"/>
                <a:gd name="connsiteY9" fmla="*/ 280987 h 476264"/>
                <a:gd name="connsiteX10" fmla="*/ 85725 w 664369"/>
                <a:gd name="connsiteY10" fmla="*/ 42862 h 476264"/>
                <a:gd name="connsiteX11" fmla="*/ 147638 w 664369"/>
                <a:gd name="connsiteY11" fmla="*/ 2381 h 476264"/>
                <a:gd name="connsiteX0" fmla="*/ 147638 w 664369"/>
                <a:gd name="connsiteY0" fmla="*/ 2381 h 476264"/>
                <a:gd name="connsiteX1" fmla="*/ 140494 w 664369"/>
                <a:gd name="connsiteY1" fmla="*/ 240506 h 476264"/>
                <a:gd name="connsiteX2" fmla="*/ 514350 w 664369"/>
                <a:gd name="connsiteY2" fmla="*/ 235743 h 476264"/>
                <a:gd name="connsiteX3" fmla="*/ 521494 w 664369"/>
                <a:gd name="connsiteY3" fmla="*/ 0 h 476264"/>
                <a:gd name="connsiteX4" fmla="*/ 588169 w 664369"/>
                <a:gd name="connsiteY4" fmla="*/ 42862 h 476264"/>
                <a:gd name="connsiteX5" fmla="*/ 581025 w 664369"/>
                <a:gd name="connsiteY5" fmla="*/ 309562 h 476264"/>
                <a:gd name="connsiteX6" fmla="*/ 664369 w 664369"/>
                <a:gd name="connsiteY6" fmla="*/ 421481 h 476264"/>
                <a:gd name="connsiteX7" fmla="*/ 314325 w 664369"/>
                <a:gd name="connsiteY7" fmla="*/ 476250 h 476264"/>
                <a:gd name="connsiteX8" fmla="*/ 0 w 664369"/>
                <a:gd name="connsiteY8" fmla="*/ 416718 h 476264"/>
                <a:gd name="connsiteX9" fmla="*/ 83344 w 664369"/>
                <a:gd name="connsiteY9" fmla="*/ 280987 h 476264"/>
                <a:gd name="connsiteX10" fmla="*/ 85725 w 664369"/>
                <a:gd name="connsiteY10" fmla="*/ 16668 h 476264"/>
                <a:gd name="connsiteX11" fmla="*/ 147638 w 664369"/>
                <a:gd name="connsiteY11" fmla="*/ 2381 h 476264"/>
                <a:gd name="connsiteX0" fmla="*/ 138113 w 664369"/>
                <a:gd name="connsiteY0" fmla="*/ 0 h 485790"/>
                <a:gd name="connsiteX1" fmla="*/ 140494 w 664369"/>
                <a:gd name="connsiteY1" fmla="*/ 250032 h 485790"/>
                <a:gd name="connsiteX2" fmla="*/ 514350 w 664369"/>
                <a:gd name="connsiteY2" fmla="*/ 245269 h 485790"/>
                <a:gd name="connsiteX3" fmla="*/ 521494 w 664369"/>
                <a:gd name="connsiteY3" fmla="*/ 9526 h 485790"/>
                <a:gd name="connsiteX4" fmla="*/ 588169 w 664369"/>
                <a:gd name="connsiteY4" fmla="*/ 52388 h 485790"/>
                <a:gd name="connsiteX5" fmla="*/ 581025 w 664369"/>
                <a:gd name="connsiteY5" fmla="*/ 319088 h 485790"/>
                <a:gd name="connsiteX6" fmla="*/ 664369 w 664369"/>
                <a:gd name="connsiteY6" fmla="*/ 431007 h 485790"/>
                <a:gd name="connsiteX7" fmla="*/ 314325 w 664369"/>
                <a:gd name="connsiteY7" fmla="*/ 485776 h 485790"/>
                <a:gd name="connsiteX8" fmla="*/ 0 w 664369"/>
                <a:gd name="connsiteY8" fmla="*/ 426244 h 485790"/>
                <a:gd name="connsiteX9" fmla="*/ 83344 w 664369"/>
                <a:gd name="connsiteY9" fmla="*/ 290513 h 485790"/>
                <a:gd name="connsiteX10" fmla="*/ 85725 w 664369"/>
                <a:gd name="connsiteY10" fmla="*/ 26194 h 485790"/>
                <a:gd name="connsiteX11" fmla="*/ 138113 w 664369"/>
                <a:gd name="connsiteY11" fmla="*/ 0 h 485790"/>
                <a:gd name="connsiteX0" fmla="*/ 138113 w 664369"/>
                <a:gd name="connsiteY0" fmla="*/ 0 h 485790"/>
                <a:gd name="connsiteX1" fmla="*/ 140494 w 664369"/>
                <a:gd name="connsiteY1" fmla="*/ 250032 h 485790"/>
                <a:gd name="connsiteX2" fmla="*/ 514350 w 664369"/>
                <a:gd name="connsiteY2" fmla="*/ 245269 h 485790"/>
                <a:gd name="connsiteX3" fmla="*/ 521494 w 664369"/>
                <a:gd name="connsiteY3" fmla="*/ 9526 h 485790"/>
                <a:gd name="connsiteX4" fmla="*/ 588169 w 664369"/>
                <a:gd name="connsiteY4" fmla="*/ 33338 h 485790"/>
                <a:gd name="connsiteX5" fmla="*/ 581025 w 664369"/>
                <a:gd name="connsiteY5" fmla="*/ 319088 h 485790"/>
                <a:gd name="connsiteX6" fmla="*/ 664369 w 664369"/>
                <a:gd name="connsiteY6" fmla="*/ 431007 h 485790"/>
                <a:gd name="connsiteX7" fmla="*/ 314325 w 664369"/>
                <a:gd name="connsiteY7" fmla="*/ 485776 h 485790"/>
                <a:gd name="connsiteX8" fmla="*/ 0 w 664369"/>
                <a:gd name="connsiteY8" fmla="*/ 426244 h 485790"/>
                <a:gd name="connsiteX9" fmla="*/ 83344 w 664369"/>
                <a:gd name="connsiteY9" fmla="*/ 290513 h 485790"/>
                <a:gd name="connsiteX10" fmla="*/ 85725 w 664369"/>
                <a:gd name="connsiteY10" fmla="*/ 26194 h 485790"/>
                <a:gd name="connsiteX11" fmla="*/ 138113 w 664369"/>
                <a:gd name="connsiteY11" fmla="*/ 0 h 48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4369" h="485790">
                  <a:moveTo>
                    <a:pt x="138113" y="0"/>
                  </a:moveTo>
                  <a:cubicBezTo>
                    <a:pt x="138907" y="83344"/>
                    <a:pt x="139700" y="166688"/>
                    <a:pt x="140494" y="250032"/>
                  </a:cubicBezTo>
                  <a:lnTo>
                    <a:pt x="514350" y="245269"/>
                  </a:lnTo>
                  <a:lnTo>
                    <a:pt x="521494" y="9526"/>
                  </a:lnTo>
                  <a:lnTo>
                    <a:pt x="588169" y="33338"/>
                  </a:lnTo>
                  <a:lnTo>
                    <a:pt x="581025" y="319088"/>
                  </a:lnTo>
                  <a:lnTo>
                    <a:pt x="664369" y="431007"/>
                  </a:lnTo>
                  <a:cubicBezTo>
                    <a:pt x="622697" y="454819"/>
                    <a:pt x="425053" y="486570"/>
                    <a:pt x="314325" y="485776"/>
                  </a:cubicBezTo>
                  <a:cubicBezTo>
                    <a:pt x="203597" y="484982"/>
                    <a:pt x="41275" y="454819"/>
                    <a:pt x="0" y="426244"/>
                  </a:cubicBezTo>
                  <a:lnTo>
                    <a:pt x="83344" y="290513"/>
                  </a:lnTo>
                  <a:cubicBezTo>
                    <a:pt x="84138" y="211138"/>
                    <a:pt x="84931" y="105569"/>
                    <a:pt x="85725" y="26194"/>
                  </a:cubicBezTo>
                  <a:lnTo>
                    <a:pt x="138113" y="0"/>
                  </a:lnTo>
                  <a:close/>
                </a:path>
              </a:pathLst>
            </a:custGeom>
            <a:solidFill>
              <a:schemeClr val="tx1"/>
            </a:solidFill>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grpSp>
      <p:grpSp>
        <p:nvGrpSpPr>
          <p:cNvPr id="46" name="Group 45"/>
          <p:cNvGrpSpPr/>
          <p:nvPr/>
        </p:nvGrpSpPr>
        <p:grpSpPr>
          <a:xfrm>
            <a:off x="3463355" y="2005119"/>
            <a:ext cx="452552" cy="478668"/>
            <a:chOff x="2211730" y="1314670"/>
            <a:chExt cx="425582" cy="439345"/>
          </a:xfrm>
        </p:grpSpPr>
        <p:sp>
          <p:nvSpPr>
            <p:cNvPr id="47" name="Oval 46"/>
            <p:cNvSpPr/>
            <p:nvPr/>
          </p:nvSpPr>
          <p:spPr>
            <a:xfrm>
              <a:off x="2321634" y="1314670"/>
              <a:ext cx="203642" cy="231996"/>
            </a:xfrm>
            <a:prstGeom prst="ellipse">
              <a:avLst/>
            </a:prstGeom>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8" name="Freeform 47"/>
            <p:cNvSpPr/>
            <p:nvPr/>
          </p:nvSpPr>
          <p:spPr>
            <a:xfrm>
              <a:off x="2211730" y="1545595"/>
              <a:ext cx="212791" cy="205152"/>
            </a:xfrm>
            <a:custGeom>
              <a:avLst/>
              <a:gdLst>
                <a:gd name="connsiteX0" fmla="*/ 414337 w 445293"/>
                <a:gd name="connsiteY0" fmla="*/ 461962 h 461962"/>
                <a:gd name="connsiteX1" fmla="*/ 0 w 445293"/>
                <a:gd name="connsiteY1" fmla="*/ 316706 h 461962"/>
                <a:gd name="connsiteX2" fmla="*/ 126206 w 445293"/>
                <a:gd name="connsiteY2" fmla="*/ 100012 h 461962"/>
                <a:gd name="connsiteX3" fmla="*/ 307181 w 445293"/>
                <a:gd name="connsiteY3" fmla="*/ 0 h 461962"/>
                <a:gd name="connsiteX4" fmla="*/ 445293 w 445293"/>
                <a:gd name="connsiteY4" fmla="*/ 54769 h 461962"/>
                <a:gd name="connsiteX5" fmla="*/ 414337 w 445293"/>
                <a:gd name="connsiteY5" fmla="*/ 461962 h 461962"/>
                <a:gd name="connsiteX0" fmla="*/ 425246 w 456202"/>
                <a:gd name="connsiteY0" fmla="*/ 461962 h 461962"/>
                <a:gd name="connsiteX1" fmla="*/ 10909 w 456202"/>
                <a:gd name="connsiteY1" fmla="*/ 316706 h 461962"/>
                <a:gd name="connsiteX2" fmla="*/ 137115 w 456202"/>
                <a:gd name="connsiteY2" fmla="*/ 100012 h 461962"/>
                <a:gd name="connsiteX3" fmla="*/ 318090 w 456202"/>
                <a:gd name="connsiteY3" fmla="*/ 0 h 461962"/>
                <a:gd name="connsiteX4" fmla="*/ 456202 w 456202"/>
                <a:gd name="connsiteY4" fmla="*/ 54769 h 461962"/>
                <a:gd name="connsiteX5" fmla="*/ 425246 w 456202"/>
                <a:gd name="connsiteY5" fmla="*/ 461962 h 461962"/>
                <a:gd name="connsiteX0" fmla="*/ 425246 w 456202"/>
                <a:gd name="connsiteY0" fmla="*/ 461962 h 462758"/>
                <a:gd name="connsiteX1" fmla="*/ 10909 w 456202"/>
                <a:gd name="connsiteY1" fmla="*/ 316706 h 462758"/>
                <a:gd name="connsiteX2" fmla="*/ 137115 w 456202"/>
                <a:gd name="connsiteY2" fmla="*/ 100012 h 462758"/>
                <a:gd name="connsiteX3" fmla="*/ 318090 w 456202"/>
                <a:gd name="connsiteY3" fmla="*/ 0 h 462758"/>
                <a:gd name="connsiteX4" fmla="*/ 456202 w 456202"/>
                <a:gd name="connsiteY4" fmla="*/ 54769 h 462758"/>
                <a:gd name="connsiteX5" fmla="*/ 425246 w 456202"/>
                <a:gd name="connsiteY5" fmla="*/ 461962 h 462758"/>
                <a:gd name="connsiteX0" fmla="*/ 425246 w 456202"/>
                <a:gd name="connsiteY0" fmla="*/ 461962 h 462956"/>
                <a:gd name="connsiteX1" fmla="*/ 10909 w 456202"/>
                <a:gd name="connsiteY1" fmla="*/ 316706 h 462956"/>
                <a:gd name="connsiteX2" fmla="*/ 137115 w 456202"/>
                <a:gd name="connsiteY2" fmla="*/ 100012 h 462956"/>
                <a:gd name="connsiteX3" fmla="*/ 318090 w 456202"/>
                <a:gd name="connsiteY3" fmla="*/ 0 h 462956"/>
                <a:gd name="connsiteX4" fmla="*/ 456202 w 456202"/>
                <a:gd name="connsiteY4" fmla="*/ 54769 h 462956"/>
                <a:gd name="connsiteX5" fmla="*/ 425246 w 456202"/>
                <a:gd name="connsiteY5" fmla="*/ 461962 h 462956"/>
                <a:gd name="connsiteX0" fmla="*/ 425246 w 456202"/>
                <a:gd name="connsiteY0" fmla="*/ 461962 h 462956"/>
                <a:gd name="connsiteX1" fmla="*/ 10909 w 456202"/>
                <a:gd name="connsiteY1" fmla="*/ 316706 h 462956"/>
                <a:gd name="connsiteX2" fmla="*/ 137115 w 456202"/>
                <a:gd name="connsiteY2" fmla="*/ 100012 h 462956"/>
                <a:gd name="connsiteX3" fmla="*/ 318090 w 456202"/>
                <a:gd name="connsiteY3" fmla="*/ 0 h 462956"/>
                <a:gd name="connsiteX4" fmla="*/ 456202 w 456202"/>
                <a:gd name="connsiteY4" fmla="*/ 54769 h 462956"/>
                <a:gd name="connsiteX5" fmla="*/ 425246 w 456202"/>
                <a:gd name="connsiteY5" fmla="*/ 461962 h 462956"/>
                <a:gd name="connsiteX0" fmla="*/ 487158 w 487158"/>
                <a:gd name="connsiteY0" fmla="*/ 469106 h 470030"/>
                <a:gd name="connsiteX1" fmla="*/ 10909 w 487158"/>
                <a:gd name="connsiteY1" fmla="*/ 316706 h 470030"/>
                <a:gd name="connsiteX2" fmla="*/ 137115 w 487158"/>
                <a:gd name="connsiteY2" fmla="*/ 100012 h 470030"/>
                <a:gd name="connsiteX3" fmla="*/ 318090 w 487158"/>
                <a:gd name="connsiteY3" fmla="*/ 0 h 470030"/>
                <a:gd name="connsiteX4" fmla="*/ 456202 w 487158"/>
                <a:gd name="connsiteY4" fmla="*/ 54769 h 470030"/>
                <a:gd name="connsiteX5" fmla="*/ 487158 w 487158"/>
                <a:gd name="connsiteY5" fmla="*/ 469106 h 470030"/>
                <a:gd name="connsiteX0" fmla="*/ 487158 w 487158"/>
                <a:gd name="connsiteY0" fmla="*/ 469106 h 470030"/>
                <a:gd name="connsiteX1" fmla="*/ 10909 w 487158"/>
                <a:gd name="connsiteY1" fmla="*/ 316706 h 470030"/>
                <a:gd name="connsiteX2" fmla="*/ 137115 w 487158"/>
                <a:gd name="connsiteY2" fmla="*/ 100012 h 470030"/>
                <a:gd name="connsiteX3" fmla="*/ 318090 w 487158"/>
                <a:gd name="connsiteY3" fmla="*/ 0 h 470030"/>
                <a:gd name="connsiteX4" fmla="*/ 470490 w 487158"/>
                <a:gd name="connsiteY4" fmla="*/ 50007 h 470030"/>
                <a:gd name="connsiteX5" fmla="*/ 487158 w 487158"/>
                <a:gd name="connsiteY5" fmla="*/ 469106 h 470030"/>
                <a:gd name="connsiteX0" fmla="*/ 475252 w 475252"/>
                <a:gd name="connsiteY0" fmla="*/ 454818 h 455893"/>
                <a:gd name="connsiteX1" fmla="*/ 10909 w 475252"/>
                <a:gd name="connsiteY1" fmla="*/ 316706 h 455893"/>
                <a:gd name="connsiteX2" fmla="*/ 137115 w 475252"/>
                <a:gd name="connsiteY2" fmla="*/ 100012 h 455893"/>
                <a:gd name="connsiteX3" fmla="*/ 318090 w 475252"/>
                <a:gd name="connsiteY3" fmla="*/ 0 h 455893"/>
                <a:gd name="connsiteX4" fmla="*/ 470490 w 475252"/>
                <a:gd name="connsiteY4" fmla="*/ 50007 h 455893"/>
                <a:gd name="connsiteX5" fmla="*/ 475252 w 475252"/>
                <a:gd name="connsiteY5" fmla="*/ 454818 h 45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252" h="455893">
                  <a:moveTo>
                    <a:pt x="475252" y="454818"/>
                  </a:moveTo>
                  <a:cubicBezTo>
                    <a:pt x="246652" y="465930"/>
                    <a:pt x="22815" y="388938"/>
                    <a:pt x="10909" y="316706"/>
                  </a:cubicBezTo>
                  <a:cubicBezTo>
                    <a:pt x="-37113" y="256381"/>
                    <a:pt x="85918" y="152796"/>
                    <a:pt x="137115" y="100012"/>
                  </a:cubicBezTo>
                  <a:cubicBezTo>
                    <a:pt x="188312" y="47228"/>
                    <a:pt x="264909" y="7540"/>
                    <a:pt x="318090" y="0"/>
                  </a:cubicBezTo>
                  <a:cubicBezTo>
                    <a:pt x="373652" y="46831"/>
                    <a:pt x="424453" y="31751"/>
                    <a:pt x="470490" y="50007"/>
                  </a:cubicBezTo>
                  <a:cubicBezTo>
                    <a:pt x="472077" y="184944"/>
                    <a:pt x="473665" y="319881"/>
                    <a:pt x="475252" y="454818"/>
                  </a:cubicBezTo>
                  <a:close/>
                </a:path>
              </a:pathLst>
            </a:custGeom>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9" name="Freeform 48"/>
            <p:cNvSpPr/>
            <p:nvPr/>
          </p:nvSpPr>
          <p:spPr>
            <a:xfrm flipH="1">
              <a:off x="2424521" y="1545594"/>
              <a:ext cx="212791" cy="205152"/>
            </a:xfrm>
            <a:custGeom>
              <a:avLst/>
              <a:gdLst>
                <a:gd name="connsiteX0" fmla="*/ 414337 w 445293"/>
                <a:gd name="connsiteY0" fmla="*/ 461962 h 461962"/>
                <a:gd name="connsiteX1" fmla="*/ 0 w 445293"/>
                <a:gd name="connsiteY1" fmla="*/ 316706 h 461962"/>
                <a:gd name="connsiteX2" fmla="*/ 126206 w 445293"/>
                <a:gd name="connsiteY2" fmla="*/ 100012 h 461962"/>
                <a:gd name="connsiteX3" fmla="*/ 307181 w 445293"/>
                <a:gd name="connsiteY3" fmla="*/ 0 h 461962"/>
                <a:gd name="connsiteX4" fmla="*/ 445293 w 445293"/>
                <a:gd name="connsiteY4" fmla="*/ 54769 h 461962"/>
                <a:gd name="connsiteX5" fmla="*/ 414337 w 445293"/>
                <a:gd name="connsiteY5" fmla="*/ 461962 h 461962"/>
                <a:gd name="connsiteX0" fmla="*/ 425246 w 456202"/>
                <a:gd name="connsiteY0" fmla="*/ 461962 h 461962"/>
                <a:gd name="connsiteX1" fmla="*/ 10909 w 456202"/>
                <a:gd name="connsiteY1" fmla="*/ 316706 h 461962"/>
                <a:gd name="connsiteX2" fmla="*/ 137115 w 456202"/>
                <a:gd name="connsiteY2" fmla="*/ 100012 h 461962"/>
                <a:gd name="connsiteX3" fmla="*/ 318090 w 456202"/>
                <a:gd name="connsiteY3" fmla="*/ 0 h 461962"/>
                <a:gd name="connsiteX4" fmla="*/ 456202 w 456202"/>
                <a:gd name="connsiteY4" fmla="*/ 54769 h 461962"/>
                <a:gd name="connsiteX5" fmla="*/ 425246 w 456202"/>
                <a:gd name="connsiteY5" fmla="*/ 461962 h 461962"/>
                <a:gd name="connsiteX0" fmla="*/ 425246 w 456202"/>
                <a:gd name="connsiteY0" fmla="*/ 461962 h 462758"/>
                <a:gd name="connsiteX1" fmla="*/ 10909 w 456202"/>
                <a:gd name="connsiteY1" fmla="*/ 316706 h 462758"/>
                <a:gd name="connsiteX2" fmla="*/ 137115 w 456202"/>
                <a:gd name="connsiteY2" fmla="*/ 100012 h 462758"/>
                <a:gd name="connsiteX3" fmla="*/ 318090 w 456202"/>
                <a:gd name="connsiteY3" fmla="*/ 0 h 462758"/>
                <a:gd name="connsiteX4" fmla="*/ 456202 w 456202"/>
                <a:gd name="connsiteY4" fmla="*/ 54769 h 462758"/>
                <a:gd name="connsiteX5" fmla="*/ 425246 w 456202"/>
                <a:gd name="connsiteY5" fmla="*/ 461962 h 462758"/>
                <a:gd name="connsiteX0" fmla="*/ 425246 w 456202"/>
                <a:gd name="connsiteY0" fmla="*/ 461962 h 462956"/>
                <a:gd name="connsiteX1" fmla="*/ 10909 w 456202"/>
                <a:gd name="connsiteY1" fmla="*/ 316706 h 462956"/>
                <a:gd name="connsiteX2" fmla="*/ 137115 w 456202"/>
                <a:gd name="connsiteY2" fmla="*/ 100012 h 462956"/>
                <a:gd name="connsiteX3" fmla="*/ 318090 w 456202"/>
                <a:gd name="connsiteY3" fmla="*/ 0 h 462956"/>
                <a:gd name="connsiteX4" fmla="*/ 456202 w 456202"/>
                <a:gd name="connsiteY4" fmla="*/ 54769 h 462956"/>
                <a:gd name="connsiteX5" fmla="*/ 425246 w 456202"/>
                <a:gd name="connsiteY5" fmla="*/ 461962 h 462956"/>
                <a:gd name="connsiteX0" fmla="*/ 425246 w 456202"/>
                <a:gd name="connsiteY0" fmla="*/ 461962 h 462956"/>
                <a:gd name="connsiteX1" fmla="*/ 10909 w 456202"/>
                <a:gd name="connsiteY1" fmla="*/ 316706 h 462956"/>
                <a:gd name="connsiteX2" fmla="*/ 137115 w 456202"/>
                <a:gd name="connsiteY2" fmla="*/ 100012 h 462956"/>
                <a:gd name="connsiteX3" fmla="*/ 318090 w 456202"/>
                <a:gd name="connsiteY3" fmla="*/ 0 h 462956"/>
                <a:gd name="connsiteX4" fmla="*/ 456202 w 456202"/>
                <a:gd name="connsiteY4" fmla="*/ 54769 h 462956"/>
                <a:gd name="connsiteX5" fmla="*/ 425246 w 456202"/>
                <a:gd name="connsiteY5" fmla="*/ 461962 h 462956"/>
                <a:gd name="connsiteX0" fmla="*/ 487158 w 487158"/>
                <a:gd name="connsiteY0" fmla="*/ 469106 h 470030"/>
                <a:gd name="connsiteX1" fmla="*/ 10909 w 487158"/>
                <a:gd name="connsiteY1" fmla="*/ 316706 h 470030"/>
                <a:gd name="connsiteX2" fmla="*/ 137115 w 487158"/>
                <a:gd name="connsiteY2" fmla="*/ 100012 h 470030"/>
                <a:gd name="connsiteX3" fmla="*/ 318090 w 487158"/>
                <a:gd name="connsiteY3" fmla="*/ 0 h 470030"/>
                <a:gd name="connsiteX4" fmla="*/ 456202 w 487158"/>
                <a:gd name="connsiteY4" fmla="*/ 54769 h 470030"/>
                <a:gd name="connsiteX5" fmla="*/ 487158 w 487158"/>
                <a:gd name="connsiteY5" fmla="*/ 469106 h 470030"/>
                <a:gd name="connsiteX0" fmla="*/ 487158 w 487158"/>
                <a:gd name="connsiteY0" fmla="*/ 469106 h 470030"/>
                <a:gd name="connsiteX1" fmla="*/ 10909 w 487158"/>
                <a:gd name="connsiteY1" fmla="*/ 316706 h 470030"/>
                <a:gd name="connsiteX2" fmla="*/ 137115 w 487158"/>
                <a:gd name="connsiteY2" fmla="*/ 100012 h 470030"/>
                <a:gd name="connsiteX3" fmla="*/ 318090 w 487158"/>
                <a:gd name="connsiteY3" fmla="*/ 0 h 470030"/>
                <a:gd name="connsiteX4" fmla="*/ 470490 w 487158"/>
                <a:gd name="connsiteY4" fmla="*/ 50007 h 470030"/>
                <a:gd name="connsiteX5" fmla="*/ 487158 w 487158"/>
                <a:gd name="connsiteY5" fmla="*/ 469106 h 470030"/>
                <a:gd name="connsiteX0" fmla="*/ 475252 w 475252"/>
                <a:gd name="connsiteY0" fmla="*/ 454818 h 455893"/>
                <a:gd name="connsiteX1" fmla="*/ 10909 w 475252"/>
                <a:gd name="connsiteY1" fmla="*/ 316706 h 455893"/>
                <a:gd name="connsiteX2" fmla="*/ 137115 w 475252"/>
                <a:gd name="connsiteY2" fmla="*/ 100012 h 455893"/>
                <a:gd name="connsiteX3" fmla="*/ 318090 w 475252"/>
                <a:gd name="connsiteY3" fmla="*/ 0 h 455893"/>
                <a:gd name="connsiteX4" fmla="*/ 470490 w 475252"/>
                <a:gd name="connsiteY4" fmla="*/ 50007 h 455893"/>
                <a:gd name="connsiteX5" fmla="*/ 475252 w 475252"/>
                <a:gd name="connsiteY5" fmla="*/ 454818 h 45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252" h="455893">
                  <a:moveTo>
                    <a:pt x="475252" y="454818"/>
                  </a:moveTo>
                  <a:cubicBezTo>
                    <a:pt x="246652" y="465930"/>
                    <a:pt x="22815" y="388938"/>
                    <a:pt x="10909" y="316706"/>
                  </a:cubicBezTo>
                  <a:cubicBezTo>
                    <a:pt x="-37113" y="256381"/>
                    <a:pt x="85918" y="152796"/>
                    <a:pt x="137115" y="100012"/>
                  </a:cubicBezTo>
                  <a:cubicBezTo>
                    <a:pt x="188312" y="47228"/>
                    <a:pt x="264909" y="7540"/>
                    <a:pt x="318090" y="0"/>
                  </a:cubicBezTo>
                  <a:cubicBezTo>
                    <a:pt x="373652" y="46831"/>
                    <a:pt x="424453" y="31751"/>
                    <a:pt x="470490" y="50007"/>
                  </a:cubicBezTo>
                  <a:cubicBezTo>
                    <a:pt x="472077" y="184944"/>
                    <a:pt x="473665" y="319881"/>
                    <a:pt x="475252" y="454818"/>
                  </a:cubicBezTo>
                  <a:close/>
                </a:path>
              </a:pathLst>
            </a:custGeom>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0" name="Freeform 49"/>
            <p:cNvSpPr/>
            <p:nvPr/>
          </p:nvSpPr>
          <p:spPr>
            <a:xfrm>
              <a:off x="2384516" y="1602925"/>
              <a:ext cx="87428" cy="151090"/>
            </a:xfrm>
            <a:custGeom>
              <a:avLst/>
              <a:gdLst>
                <a:gd name="connsiteX0" fmla="*/ 0 w 195263"/>
                <a:gd name="connsiteY0" fmla="*/ 335756 h 335756"/>
                <a:gd name="connsiteX1" fmla="*/ 69056 w 195263"/>
                <a:gd name="connsiteY1" fmla="*/ 2381 h 335756"/>
                <a:gd name="connsiteX2" fmla="*/ 109538 w 195263"/>
                <a:gd name="connsiteY2" fmla="*/ 0 h 335756"/>
                <a:gd name="connsiteX3" fmla="*/ 195263 w 195263"/>
                <a:gd name="connsiteY3" fmla="*/ 335756 h 335756"/>
                <a:gd name="connsiteX4" fmla="*/ 0 w 195263"/>
                <a:gd name="connsiteY4" fmla="*/ 335756 h 335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63" h="335756">
                  <a:moveTo>
                    <a:pt x="0" y="335756"/>
                  </a:moveTo>
                  <a:lnTo>
                    <a:pt x="69056" y="2381"/>
                  </a:lnTo>
                  <a:lnTo>
                    <a:pt x="109538" y="0"/>
                  </a:lnTo>
                  <a:lnTo>
                    <a:pt x="195263" y="335756"/>
                  </a:lnTo>
                  <a:lnTo>
                    <a:pt x="0" y="335756"/>
                  </a:lnTo>
                  <a:close/>
                </a:path>
              </a:pathLst>
            </a:custGeom>
            <a:solidFill>
              <a:schemeClr val="tx1"/>
            </a:solid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1" name="Freeform 50"/>
            <p:cNvSpPr/>
            <p:nvPr/>
          </p:nvSpPr>
          <p:spPr>
            <a:xfrm>
              <a:off x="2403732" y="1563678"/>
              <a:ext cx="42413" cy="43070"/>
            </a:xfrm>
            <a:custGeom>
              <a:avLst/>
              <a:gdLst>
                <a:gd name="connsiteX0" fmla="*/ 83344 w 100012"/>
                <a:gd name="connsiteY0" fmla="*/ 104775 h 107156"/>
                <a:gd name="connsiteX1" fmla="*/ 14287 w 100012"/>
                <a:gd name="connsiteY1" fmla="*/ 107156 h 107156"/>
                <a:gd name="connsiteX2" fmla="*/ 0 w 100012"/>
                <a:gd name="connsiteY2" fmla="*/ 0 h 107156"/>
                <a:gd name="connsiteX3" fmla="*/ 100012 w 100012"/>
                <a:gd name="connsiteY3" fmla="*/ 9525 h 107156"/>
                <a:gd name="connsiteX4" fmla="*/ 83344 w 100012"/>
                <a:gd name="connsiteY4" fmla="*/ 104775 h 107156"/>
                <a:gd name="connsiteX0" fmla="*/ 83344 w 94727"/>
                <a:gd name="connsiteY0" fmla="*/ 104775 h 107156"/>
                <a:gd name="connsiteX1" fmla="*/ 14287 w 94727"/>
                <a:gd name="connsiteY1" fmla="*/ 107156 h 107156"/>
                <a:gd name="connsiteX2" fmla="*/ 0 w 94727"/>
                <a:gd name="connsiteY2" fmla="*/ 0 h 107156"/>
                <a:gd name="connsiteX3" fmla="*/ 94727 w 94727"/>
                <a:gd name="connsiteY3" fmla="*/ 1596 h 107156"/>
                <a:gd name="connsiteX4" fmla="*/ 83344 w 94727"/>
                <a:gd name="connsiteY4" fmla="*/ 104775 h 107156"/>
                <a:gd name="connsiteX0" fmla="*/ 72773 w 94727"/>
                <a:gd name="connsiteY0" fmla="*/ 115347 h 115347"/>
                <a:gd name="connsiteX1" fmla="*/ 14287 w 94727"/>
                <a:gd name="connsiteY1" fmla="*/ 107156 h 115347"/>
                <a:gd name="connsiteX2" fmla="*/ 0 w 94727"/>
                <a:gd name="connsiteY2" fmla="*/ 0 h 115347"/>
                <a:gd name="connsiteX3" fmla="*/ 94727 w 94727"/>
                <a:gd name="connsiteY3" fmla="*/ 1596 h 115347"/>
                <a:gd name="connsiteX4" fmla="*/ 72773 w 94727"/>
                <a:gd name="connsiteY4" fmla="*/ 115347 h 115347"/>
                <a:gd name="connsiteX0" fmla="*/ 80702 w 94727"/>
                <a:gd name="connsiteY0" fmla="*/ 107418 h 107418"/>
                <a:gd name="connsiteX1" fmla="*/ 14287 w 94727"/>
                <a:gd name="connsiteY1" fmla="*/ 107156 h 107418"/>
                <a:gd name="connsiteX2" fmla="*/ 0 w 94727"/>
                <a:gd name="connsiteY2" fmla="*/ 0 h 107418"/>
                <a:gd name="connsiteX3" fmla="*/ 94727 w 94727"/>
                <a:gd name="connsiteY3" fmla="*/ 1596 h 107418"/>
                <a:gd name="connsiteX4" fmla="*/ 80702 w 94727"/>
                <a:gd name="connsiteY4" fmla="*/ 107418 h 107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27" h="107418">
                  <a:moveTo>
                    <a:pt x="80702" y="107418"/>
                  </a:moveTo>
                  <a:lnTo>
                    <a:pt x="14287" y="107156"/>
                  </a:lnTo>
                  <a:lnTo>
                    <a:pt x="0" y="0"/>
                  </a:lnTo>
                  <a:lnTo>
                    <a:pt x="94727" y="1596"/>
                  </a:lnTo>
                  <a:lnTo>
                    <a:pt x="80702" y="107418"/>
                  </a:lnTo>
                  <a:close/>
                </a:path>
              </a:pathLst>
            </a:custGeom>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2" name="Freeform 51"/>
            <p:cNvSpPr/>
            <p:nvPr/>
          </p:nvSpPr>
          <p:spPr>
            <a:xfrm rot="434995" flipH="1">
              <a:off x="2338215" y="1540149"/>
              <a:ext cx="71305" cy="67521"/>
            </a:xfrm>
            <a:custGeom>
              <a:avLst/>
              <a:gdLst>
                <a:gd name="connsiteX0" fmla="*/ 0 w 128587"/>
                <a:gd name="connsiteY0" fmla="*/ 128588 h 180607"/>
                <a:gd name="connsiteX1" fmla="*/ 78581 w 128587"/>
                <a:gd name="connsiteY1" fmla="*/ 173832 h 180607"/>
                <a:gd name="connsiteX2" fmla="*/ 128587 w 128587"/>
                <a:gd name="connsiteY2" fmla="*/ 0 h 180607"/>
                <a:gd name="connsiteX0" fmla="*/ 0 w 138112"/>
                <a:gd name="connsiteY0" fmla="*/ 76200 h 175232"/>
                <a:gd name="connsiteX1" fmla="*/ 88106 w 138112"/>
                <a:gd name="connsiteY1" fmla="*/ 173832 h 175232"/>
                <a:gd name="connsiteX2" fmla="*/ 138112 w 138112"/>
                <a:gd name="connsiteY2" fmla="*/ 0 h 175232"/>
                <a:gd name="connsiteX0" fmla="*/ 0 w 138112"/>
                <a:gd name="connsiteY0" fmla="*/ 76200 h 175232"/>
                <a:gd name="connsiteX1" fmla="*/ 88106 w 138112"/>
                <a:gd name="connsiteY1" fmla="*/ 173832 h 175232"/>
                <a:gd name="connsiteX2" fmla="*/ 138112 w 138112"/>
                <a:gd name="connsiteY2" fmla="*/ 0 h 175232"/>
                <a:gd name="connsiteX0" fmla="*/ 0 w 138112"/>
                <a:gd name="connsiteY0" fmla="*/ 76200 h 173832"/>
                <a:gd name="connsiteX1" fmla="*/ 88106 w 138112"/>
                <a:gd name="connsiteY1" fmla="*/ 173832 h 173832"/>
                <a:gd name="connsiteX2" fmla="*/ 138112 w 138112"/>
                <a:gd name="connsiteY2" fmla="*/ 0 h 173832"/>
                <a:gd name="connsiteX0" fmla="*/ 0 w 138112"/>
                <a:gd name="connsiteY0" fmla="*/ 76200 h 173832"/>
                <a:gd name="connsiteX1" fmla="*/ 88106 w 138112"/>
                <a:gd name="connsiteY1" fmla="*/ 173832 h 173832"/>
                <a:gd name="connsiteX2" fmla="*/ 138112 w 138112"/>
                <a:gd name="connsiteY2" fmla="*/ 0 h 173832"/>
                <a:gd name="connsiteX0" fmla="*/ 0 w 159254"/>
                <a:gd name="connsiteY0" fmla="*/ 41844 h 173832"/>
                <a:gd name="connsiteX1" fmla="*/ 109248 w 159254"/>
                <a:gd name="connsiteY1" fmla="*/ 173832 h 173832"/>
                <a:gd name="connsiteX2" fmla="*/ 159254 w 159254"/>
                <a:gd name="connsiteY2" fmla="*/ 0 h 173832"/>
                <a:gd name="connsiteX0" fmla="*/ 0 w 159254"/>
                <a:gd name="connsiteY0" fmla="*/ 41844 h 173832"/>
                <a:gd name="connsiteX1" fmla="*/ 109248 w 159254"/>
                <a:gd name="connsiteY1" fmla="*/ 173832 h 173832"/>
                <a:gd name="connsiteX2" fmla="*/ 159254 w 159254"/>
                <a:gd name="connsiteY2" fmla="*/ 0 h 173832"/>
                <a:gd name="connsiteX3" fmla="*/ 0 w 159254"/>
                <a:gd name="connsiteY3" fmla="*/ 41844 h 173832"/>
                <a:gd name="connsiteX0" fmla="*/ 0 w 159254"/>
                <a:gd name="connsiteY0" fmla="*/ 41844 h 150047"/>
                <a:gd name="connsiteX1" fmla="*/ 69607 w 159254"/>
                <a:gd name="connsiteY1" fmla="*/ 150047 h 150047"/>
                <a:gd name="connsiteX2" fmla="*/ 159254 w 159254"/>
                <a:gd name="connsiteY2" fmla="*/ 0 h 150047"/>
                <a:gd name="connsiteX3" fmla="*/ 0 w 159254"/>
                <a:gd name="connsiteY3" fmla="*/ 41844 h 150047"/>
              </a:gdLst>
              <a:ahLst/>
              <a:cxnLst>
                <a:cxn ang="0">
                  <a:pos x="connsiteX0" y="connsiteY0"/>
                </a:cxn>
                <a:cxn ang="0">
                  <a:pos x="connsiteX1" y="connsiteY1"/>
                </a:cxn>
                <a:cxn ang="0">
                  <a:pos x="connsiteX2" y="connsiteY2"/>
                </a:cxn>
                <a:cxn ang="0">
                  <a:pos x="connsiteX3" y="connsiteY3"/>
                </a:cxn>
              </a:cxnLst>
              <a:rect l="l" t="t" r="r" b="b"/>
              <a:pathLst>
                <a:path w="159254" h="150047">
                  <a:moveTo>
                    <a:pt x="0" y="41844"/>
                  </a:moveTo>
                  <a:cubicBezTo>
                    <a:pt x="28575" y="75181"/>
                    <a:pt x="23406" y="108656"/>
                    <a:pt x="69607" y="150047"/>
                  </a:cubicBezTo>
                  <a:cubicBezTo>
                    <a:pt x="84899" y="111589"/>
                    <a:pt x="150523" y="28972"/>
                    <a:pt x="159254" y="0"/>
                  </a:cubicBezTo>
                  <a:lnTo>
                    <a:pt x="0" y="41844"/>
                  </a:lnTo>
                  <a:close/>
                </a:path>
              </a:pathLst>
            </a:custGeom>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3" name="Freeform 52"/>
            <p:cNvSpPr/>
            <p:nvPr/>
          </p:nvSpPr>
          <p:spPr>
            <a:xfrm rot="21165005">
              <a:off x="2446295" y="1540149"/>
              <a:ext cx="71305" cy="67521"/>
            </a:xfrm>
            <a:custGeom>
              <a:avLst/>
              <a:gdLst>
                <a:gd name="connsiteX0" fmla="*/ 0 w 128587"/>
                <a:gd name="connsiteY0" fmla="*/ 128588 h 180607"/>
                <a:gd name="connsiteX1" fmla="*/ 78581 w 128587"/>
                <a:gd name="connsiteY1" fmla="*/ 173832 h 180607"/>
                <a:gd name="connsiteX2" fmla="*/ 128587 w 128587"/>
                <a:gd name="connsiteY2" fmla="*/ 0 h 180607"/>
                <a:gd name="connsiteX0" fmla="*/ 0 w 138112"/>
                <a:gd name="connsiteY0" fmla="*/ 76200 h 175232"/>
                <a:gd name="connsiteX1" fmla="*/ 88106 w 138112"/>
                <a:gd name="connsiteY1" fmla="*/ 173832 h 175232"/>
                <a:gd name="connsiteX2" fmla="*/ 138112 w 138112"/>
                <a:gd name="connsiteY2" fmla="*/ 0 h 175232"/>
                <a:gd name="connsiteX0" fmla="*/ 0 w 138112"/>
                <a:gd name="connsiteY0" fmla="*/ 76200 h 175232"/>
                <a:gd name="connsiteX1" fmla="*/ 88106 w 138112"/>
                <a:gd name="connsiteY1" fmla="*/ 173832 h 175232"/>
                <a:gd name="connsiteX2" fmla="*/ 138112 w 138112"/>
                <a:gd name="connsiteY2" fmla="*/ 0 h 175232"/>
                <a:gd name="connsiteX0" fmla="*/ 0 w 138112"/>
                <a:gd name="connsiteY0" fmla="*/ 76200 h 173832"/>
                <a:gd name="connsiteX1" fmla="*/ 88106 w 138112"/>
                <a:gd name="connsiteY1" fmla="*/ 173832 h 173832"/>
                <a:gd name="connsiteX2" fmla="*/ 138112 w 138112"/>
                <a:gd name="connsiteY2" fmla="*/ 0 h 173832"/>
                <a:gd name="connsiteX0" fmla="*/ 0 w 138112"/>
                <a:gd name="connsiteY0" fmla="*/ 76200 h 173832"/>
                <a:gd name="connsiteX1" fmla="*/ 88106 w 138112"/>
                <a:gd name="connsiteY1" fmla="*/ 173832 h 173832"/>
                <a:gd name="connsiteX2" fmla="*/ 138112 w 138112"/>
                <a:gd name="connsiteY2" fmla="*/ 0 h 173832"/>
                <a:gd name="connsiteX0" fmla="*/ 0 w 159254"/>
                <a:gd name="connsiteY0" fmla="*/ 41844 h 173832"/>
                <a:gd name="connsiteX1" fmla="*/ 109248 w 159254"/>
                <a:gd name="connsiteY1" fmla="*/ 173832 h 173832"/>
                <a:gd name="connsiteX2" fmla="*/ 159254 w 159254"/>
                <a:gd name="connsiteY2" fmla="*/ 0 h 173832"/>
                <a:gd name="connsiteX0" fmla="*/ 0 w 159254"/>
                <a:gd name="connsiteY0" fmla="*/ 41844 h 173832"/>
                <a:gd name="connsiteX1" fmla="*/ 109248 w 159254"/>
                <a:gd name="connsiteY1" fmla="*/ 173832 h 173832"/>
                <a:gd name="connsiteX2" fmla="*/ 159254 w 159254"/>
                <a:gd name="connsiteY2" fmla="*/ 0 h 173832"/>
                <a:gd name="connsiteX3" fmla="*/ 0 w 159254"/>
                <a:gd name="connsiteY3" fmla="*/ 41844 h 173832"/>
                <a:gd name="connsiteX0" fmla="*/ 0 w 159254"/>
                <a:gd name="connsiteY0" fmla="*/ 41844 h 150047"/>
                <a:gd name="connsiteX1" fmla="*/ 69607 w 159254"/>
                <a:gd name="connsiteY1" fmla="*/ 150047 h 150047"/>
                <a:gd name="connsiteX2" fmla="*/ 159254 w 159254"/>
                <a:gd name="connsiteY2" fmla="*/ 0 h 150047"/>
                <a:gd name="connsiteX3" fmla="*/ 0 w 159254"/>
                <a:gd name="connsiteY3" fmla="*/ 41844 h 150047"/>
              </a:gdLst>
              <a:ahLst/>
              <a:cxnLst>
                <a:cxn ang="0">
                  <a:pos x="connsiteX0" y="connsiteY0"/>
                </a:cxn>
                <a:cxn ang="0">
                  <a:pos x="connsiteX1" y="connsiteY1"/>
                </a:cxn>
                <a:cxn ang="0">
                  <a:pos x="connsiteX2" y="connsiteY2"/>
                </a:cxn>
                <a:cxn ang="0">
                  <a:pos x="connsiteX3" y="connsiteY3"/>
                </a:cxn>
              </a:cxnLst>
              <a:rect l="l" t="t" r="r" b="b"/>
              <a:pathLst>
                <a:path w="159254" h="150047">
                  <a:moveTo>
                    <a:pt x="0" y="41844"/>
                  </a:moveTo>
                  <a:cubicBezTo>
                    <a:pt x="28575" y="75181"/>
                    <a:pt x="23406" y="108656"/>
                    <a:pt x="69607" y="150047"/>
                  </a:cubicBezTo>
                  <a:cubicBezTo>
                    <a:pt x="84899" y="111589"/>
                    <a:pt x="150523" y="28972"/>
                    <a:pt x="159254" y="0"/>
                  </a:cubicBezTo>
                  <a:lnTo>
                    <a:pt x="0" y="41844"/>
                  </a:lnTo>
                  <a:close/>
                </a:path>
              </a:pathLst>
            </a:custGeom>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cxnSp>
          <p:nvCxnSpPr>
            <p:cNvPr id="54" name="Straight Connector 53"/>
            <p:cNvCxnSpPr/>
            <p:nvPr/>
          </p:nvCxnSpPr>
          <p:spPr>
            <a:xfrm flipV="1">
              <a:off x="2291625" y="1648171"/>
              <a:ext cx="26500" cy="86514"/>
            </a:xfrm>
            <a:prstGeom prst="line">
              <a:avLst/>
            </a:prstGeom>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cxnSp>
        <p:cxnSp>
          <p:nvCxnSpPr>
            <p:cNvPr id="55" name="Straight Connector 54"/>
            <p:cNvCxnSpPr/>
            <p:nvPr/>
          </p:nvCxnSpPr>
          <p:spPr>
            <a:xfrm flipH="1" flipV="1">
              <a:off x="2525275" y="1651756"/>
              <a:ext cx="26500" cy="86514"/>
            </a:xfrm>
            <a:prstGeom prst="line">
              <a:avLst/>
            </a:prstGeom>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cxnSp>
        <p:cxnSp>
          <p:nvCxnSpPr>
            <p:cNvPr id="56" name="Straight Connector 55"/>
            <p:cNvCxnSpPr/>
            <p:nvPr/>
          </p:nvCxnSpPr>
          <p:spPr>
            <a:xfrm>
              <a:off x="2471968" y="1651756"/>
              <a:ext cx="31860" cy="0"/>
            </a:xfrm>
            <a:prstGeom prst="line">
              <a:avLst/>
            </a:prstGeom>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cxnSp>
      </p:grpSp>
      <p:sp>
        <p:nvSpPr>
          <p:cNvPr id="57" name="Right Brace 56"/>
          <p:cNvSpPr/>
          <p:nvPr/>
        </p:nvSpPr>
        <p:spPr>
          <a:xfrm rot="16200000">
            <a:off x="3066893" y="685354"/>
            <a:ext cx="250889" cy="1561718"/>
          </a:xfrm>
          <a:prstGeom prst="rightBrac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b="1"/>
          </a:p>
        </p:txBody>
      </p:sp>
      <p:sp>
        <p:nvSpPr>
          <p:cNvPr id="58" name="TextBox 57"/>
          <p:cNvSpPr txBox="1"/>
          <p:nvPr/>
        </p:nvSpPr>
        <p:spPr>
          <a:xfrm>
            <a:off x="2480907" y="2561032"/>
            <a:ext cx="1435001" cy="278230"/>
          </a:xfrm>
          <a:prstGeom prst="rect">
            <a:avLst/>
          </a:prstGeom>
          <a:noFill/>
          <a:ln>
            <a:noFill/>
          </a:ln>
        </p:spPr>
        <p:txBody>
          <a:bodyPr wrap="none" rtlCol="0">
            <a:spAutoFit/>
          </a:bodyPr>
          <a:lstStyle/>
          <a:p>
            <a:r>
              <a:rPr lang="de-CH" sz="1000" dirty="0" smtClean="0"/>
              <a:t>(1)           (2)           (3)</a:t>
            </a:r>
            <a:endParaRPr lang="en-US" sz="1000" dirty="0"/>
          </a:p>
        </p:txBody>
      </p:sp>
      <p:sp>
        <p:nvSpPr>
          <p:cNvPr id="59" name="Oval 58"/>
          <p:cNvSpPr>
            <a:spLocks noChangeAspect="1"/>
          </p:cNvSpPr>
          <p:nvPr/>
        </p:nvSpPr>
        <p:spPr>
          <a:xfrm>
            <a:off x="2534618" y="4701516"/>
            <a:ext cx="246742" cy="247985"/>
          </a:xfrm>
          <a:prstGeom prst="ellipse">
            <a:avLst/>
          </a:prstGeom>
          <a:solidFill>
            <a:schemeClr val="bg2">
              <a:lumMod val="10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bg1"/>
                </a:solidFill>
              </a:rPr>
              <a:t>?</a:t>
            </a:r>
            <a:endParaRPr lang="en-GB" sz="1600" b="1" dirty="0">
              <a:solidFill>
                <a:schemeClr val="bg1"/>
              </a:solidFill>
            </a:endParaRPr>
          </a:p>
        </p:txBody>
      </p:sp>
      <p:sp>
        <p:nvSpPr>
          <p:cNvPr id="60" name="Oval 59"/>
          <p:cNvSpPr>
            <a:spLocks noChangeAspect="1"/>
          </p:cNvSpPr>
          <p:nvPr/>
        </p:nvSpPr>
        <p:spPr>
          <a:xfrm>
            <a:off x="3581059" y="4701516"/>
            <a:ext cx="246742" cy="247985"/>
          </a:xfrm>
          <a:prstGeom prst="ellipse">
            <a:avLst/>
          </a:prstGeom>
          <a:solidFill>
            <a:schemeClr val="bg2">
              <a:lumMod val="10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bg1"/>
                </a:solidFill>
              </a:rPr>
              <a:t>?</a:t>
            </a:r>
            <a:endParaRPr lang="en-GB" sz="1600" b="1" dirty="0">
              <a:solidFill>
                <a:schemeClr val="bg1"/>
              </a:solidFill>
            </a:endParaRPr>
          </a:p>
        </p:txBody>
      </p:sp>
      <p:sp>
        <p:nvSpPr>
          <p:cNvPr id="61" name="Oval 60"/>
          <p:cNvSpPr>
            <a:spLocks noChangeAspect="1"/>
          </p:cNvSpPr>
          <p:nvPr/>
        </p:nvSpPr>
        <p:spPr>
          <a:xfrm>
            <a:off x="3581059" y="5952954"/>
            <a:ext cx="246742" cy="247985"/>
          </a:xfrm>
          <a:prstGeom prst="ellipse">
            <a:avLst/>
          </a:prstGeom>
          <a:solidFill>
            <a:schemeClr val="bg2">
              <a:lumMod val="10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bg1"/>
                </a:solidFill>
              </a:rPr>
              <a:t>?</a:t>
            </a:r>
            <a:endParaRPr lang="en-GB" sz="1600" b="1" dirty="0">
              <a:solidFill>
                <a:schemeClr val="bg1"/>
              </a:solidFill>
            </a:endParaRPr>
          </a:p>
        </p:txBody>
      </p:sp>
      <p:sp>
        <p:nvSpPr>
          <p:cNvPr id="62" name="Oval 61"/>
          <p:cNvSpPr>
            <a:spLocks noChangeAspect="1"/>
          </p:cNvSpPr>
          <p:nvPr/>
        </p:nvSpPr>
        <p:spPr>
          <a:xfrm>
            <a:off x="3058046" y="3449376"/>
            <a:ext cx="246742" cy="247985"/>
          </a:xfrm>
          <a:prstGeom prst="ellipse">
            <a:avLst/>
          </a:prstGeom>
          <a:solidFill>
            <a:schemeClr val="bg2">
              <a:lumMod val="10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bg1"/>
                </a:solidFill>
              </a:rPr>
              <a:t>?</a:t>
            </a:r>
            <a:endParaRPr lang="en-GB" sz="1600" b="1" dirty="0">
              <a:solidFill>
                <a:schemeClr val="bg1"/>
              </a:solidFill>
            </a:endParaRPr>
          </a:p>
        </p:txBody>
      </p:sp>
      <p:sp>
        <p:nvSpPr>
          <p:cNvPr id="63" name="TextBox 62"/>
          <p:cNvSpPr txBox="1"/>
          <p:nvPr/>
        </p:nvSpPr>
        <p:spPr>
          <a:xfrm>
            <a:off x="2422651" y="1496385"/>
            <a:ext cx="437940" cy="307777"/>
          </a:xfrm>
          <a:prstGeom prst="rect">
            <a:avLst/>
          </a:prstGeom>
          <a:noFill/>
          <a:ln>
            <a:noFill/>
          </a:ln>
        </p:spPr>
        <p:txBody>
          <a:bodyPr wrap="none" rtlCol="0">
            <a:spAutoFit/>
          </a:bodyPr>
          <a:lstStyle/>
          <a:p>
            <a:r>
              <a:rPr lang="de-CH" sz="700" b="1" dirty="0" smtClean="0">
                <a:latin typeface="Arial" pitchFamily="34" charset="0"/>
                <a:cs typeface="Arial" pitchFamily="34" charset="0"/>
              </a:rPr>
              <a:t>User/</a:t>
            </a:r>
          </a:p>
          <a:p>
            <a:r>
              <a:rPr lang="de-CH" sz="700" b="1" dirty="0" smtClean="0">
                <a:latin typeface="Arial" pitchFamily="34" charset="0"/>
                <a:cs typeface="Arial" pitchFamily="34" charset="0"/>
              </a:rPr>
              <a:t>Buyer</a:t>
            </a:r>
            <a:endParaRPr lang="en-US" sz="700" b="1" dirty="0">
              <a:latin typeface="Arial" pitchFamily="34" charset="0"/>
              <a:cs typeface="Arial" pitchFamily="34" charset="0"/>
            </a:endParaRPr>
          </a:p>
        </p:txBody>
      </p:sp>
      <p:sp>
        <p:nvSpPr>
          <p:cNvPr id="64" name="TextBox 63"/>
          <p:cNvSpPr txBox="1"/>
          <p:nvPr/>
        </p:nvSpPr>
        <p:spPr>
          <a:xfrm>
            <a:off x="2802588" y="1496385"/>
            <a:ext cx="756414" cy="307777"/>
          </a:xfrm>
          <a:prstGeom prst="rect">
            <a:avLst/>
          </a:prstGeom>
          <a:noFill/>
          <a:ln>
            <a:noFill/>
          </a:ln>
        </p:spPr>
        <p:txBody>
          <a:bodyPr wrap="square" rtlCol="0">
            <a:spAutoFit/>
          </a:bodyPr>
          <a:lstStyle/>
          <a:p>
            <a:r>
              <a:rPr lang="en-US" sz="700" b="1" dirty="0" smtClean="0">
                <a:latin typeface="Arial" pitchFamily="34" charset="0"/>
                <a:cs typeface="Arial" pitchFamily="34" charset="0"/>
              </a:rPr>
              <a:t>Producers/</a:t>
            </a:r>
          </a:p>
          <a:p>
            <a:r>
              <a:rPr lang="en-US" sz="700" b="1" dirty="0" smtClean="0">
                <a:latin typeface="Arial" pitchFamily="34" charset="0"/>
                <a:cs typeface="Arial" pitchFamily="34" charset="0"/>
              </a:rPr>
              <a:t>Providers</a:t>
            </a:r>
            <a:endParaRPr lang="en-US" sz="700" b="1" dirty="0">
              <a:latin typeface="Arial" pitchFamily="34" charset="0"/>
              <a:cs typeface="Arial" pitchFamily="34" charset="0"/>
            </a:endParaRPr>
          </a:p>
        </p:txBody>
      </p:sp>
      <p:sp>
        <p:nvSpPr>
          <p:cNvPr id="65" name="TextBox 64"/>
          <p:cNvSpPr txBox="1"/>
          <p:nvPr/>
        </p:nvSpPr>
        <p:spPr>
          <a:xfrm>
            <a:off x="3314112" y="1496385"/>
            <a:ext cx="704039" cy="415498"/>
          </a:xfrm>
          <a:prstGeom prst="rect">
            <a:avLst/>
          </a:prstGeom>
          <a:noFill/>
          <a:ln>
            <a:noFill/>
          </a:ln>
        </p:spPr>
        <p:txBody>
          <a:bodyPr wrap="none" rtlCol="0">
            <a:spAutoFit/>
          </a:bodyPr>
          <a:lstStyle/>
          <a:p>
            <a:r>
              <a:rPr lang="en-US" sz="700" b="1" dirty="0" smtClean="0">
                <a:latin typeface="Arial" pitchFamily="34" charset="0"/>
                <a:cs typeface="Arial" pitchFamily="34" charset="0"/>
              </a:rPr>
              <a:t>Regulators/ </a:t>
            </a:r>
          </a:p>
          <a:p>
            <a:r>
              <a:rPr lang="en-US" sz="700" b="1" dirty="0" smtClean="0">
                <a:latin typeface="Arial" pitchFamily="34" charset="0"/>
                <a:cs typeface="Arial" pitchFamily="34" charset="0"/>
              </a:rPr>
              <a:t>Investors/</a:t>
            </a:r>
          </a:p>
          <a:p>
            <a:r>
              <a:rPr lang="en-US" sz="700" b="1" dirty="0" smtClean="0">
                <a:latin typeface="Arial" pitchFamily="34" charset="0"/>
                <a:cs typeface="Arial" pitchFamily="34" charset="0"/>
              </a:rPr>
              <a:t>Facilitators</a:t>
            </a:r>
            <a:endParaRPr lang="en-US" sz="700" b="1" dirty="0">
              <a:latin typeface="Arial" pitchFamily="34" charset="0"/>
              <a:cs typeface="Arial" pitchFamily="34" charset="0"/>
            </a:endParaRPr>
          </a:p>
        </p:txBody>
      </p:sp>
      <p:sp>
        <p:nvSpPr>
          <p:cNvPr id="66" name="Oval 65"/>
          <p:cNvSpPr>
            <a:spLocks noChangeAspect="1"/>
          </p:cNvSpPr>
          <p:nvPr/>
        </p:nvSpPr>
        <p:spPr>
          <a:xfrm>
            <a:off x="2533789" y="2833877"/>
            <a:ext cx="247985" cy="247985"/>
          </a:xfrm>
          <a:prstGeom prst="ellipse">
            <a:avLst/>
          </a:prstGeom>
          <a:solidFill>
            <a:srgbClr val="427525"/>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bg1"/>
                </a:solidFill>
              </a:rPr>
              <a:t>+</a:t>
            </a:r>
            <a:endParaRPr lang="en-GB" sz="1600" b="1" dirty="0">
              <a:solidFill>
                <a:schemeClr val="bg1"/>
              </a:solidFill>
            </a:endParaRPr>
          </a:p>
        </p:txBody>
      </p:sp>
      <p:sp>
        <p:nvSpPr>
          <p:cNvPr id="67" name="Oval 66"/>
          <p:cNvSpPr>
            <a:spLocks noChangeAspect="1"/>
          </p:cNvSpPr>
          <p:nvPr/>
        </p:nvSpPr>
        <p:spPr>
          <a:xfrm>
            <a:off x="3056803" y="2833877"/>
            <a:ext cx="247985" cy="247985"/>
          </a:xfrm>
          <a:prstGeom prst="ellipse">
            <a:avLst/>
          </a:prstGeom>
          <a:solidFill>
            <a:srgbClr val="427525"/>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bg1"/>
                </a:solidFill>
              </a:rPr>
              <a:t>+</a:t>
            </a:r>
            <a:endParaRPr lang="en-GB" sz="1600" b="1" dirty="0">
              <a:solidFill>
                <a:schemeClr val="bg1"/>
              </a:solidFill>
            </a:endParaRPr>
          </a:p>
        </p:txBody>
      </p:sp>
      <p:sp>
        <p:nvSpPr>
          <p:cNvPr id="68" name="Oval 67"/>
          <p:cNvSpPr>
            <a:spLocks noChangeAspect="1"/>
          </p:cNvSpPr>
          <p:nvPr/>
        </p:nvSpPr>
        <p:spPr>
          <a:xfrm>
            <a:off x="3056803" y="4071894"/>
            <a:ext cx="247985" cy="247985"/>
          </a:xfrm>
          <a:prstGeom prst="ellipse">
            <a:avLst/>
          </a:prstGeom>
          <a:solidFill>
            <a:srgbClr val="427525"/>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bg1"/>
                </a:solidFill>
              </a:rPr>
              <a:t>+</a:t>
            </a:r>
            <a:endParaRPr lang="en-GB" sz="1600" b="1" dirty="0">
              <a:solidFill>
                <a:schemeClr val="bg1"/>
              </a:solidFill>
            </a:endParaRPr>
          </a:p>
        </p:txBody>
      </p:sp>
      <p:sp>
        <p:nvSpPr>
          <p:cNvPr id="69" name="Oval 68"/>
          <p:cNvSpPr>
            <a:spLocks noChangeAspect="1"/>
          </p:cNvSpPr>
          <p:nvPr/>
        </p:nvSpPr>
        <p:spPr>
          <a:xfrm>
            <a:off x="3057216" y="4701516"/>
            <a:ext cx="247985" cy="247985"/>
          </a:xfrm>
          <a:prstGeom prst="ellipse">
            <a:avLst/>
          </a:prstGeom>
          <a:solidFill>
            <a:srgbClr val="427525"/>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bg1"/>
                </a:solidFill>
              </a:rPr>
              <a:t>+</a:t>
            </a:r>
            <a:endParaRPr lang="en-GB" sz="1600" b="1" dirty="0">
              <a:solidFill>
                <a:schemeClr val="bg1"/>
              </a:solidFill>
            </a:endParaRPr>
          </a:p>
        </p:txBody>
      </p:sp>
      <p:sp>
        <p:nvSpPr>
          <p:cNvPr id="70" name="Oval 69"/>
          <p:cNvSpPr>
            <a:spLocks noChangeAspect="1"/>
          </p:cNvSpPr>
          <p:nvPr/>
        </p:nvSpPr>
        <p:spPr>
          <a:xfrm>
            <a:off x="2534040" y="3449376"/>
            <a:ext cx="247985" cy="247985"/>
          </a:xfrm>
          <a:prstGeom prst="ellipse">
            <a:avLst/>
          </a:prstGeom>
          <a:solidFill>
            <a:srgbClr val="427525"/>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bg1"/>
                </a:solidFill>
              </a:rPr>
              <a:t>+</a:t>
            </a:r>
            <a:endParaRPr lang="en-GB" sz="1600" b="1" dirty="0">
              <a:solidFill>
                <a:schemeClr val="bg1"/>
              </a:solidFill>
            </a:endParaRPr>
          </a:p>
        </p:txBody>
      </p:sp>
      <p:sp>
        <p:nvSpPr>
          <p:cNvPr id="71" name="Oval 70"/>
          <p:cNvSpPr>
            <a:spLocks noChangeAspect="1"/>
          </p:cNvSpPr>
          <p:nvPr/>
        </p:nvSpPr>
        <p:spPr>
          <a:xfrm>
            <a:off x="2534040" y="5952954"/>
            <a:ext cx="247985" cy="247985"/>
          </a:xfrm>
          <a:prstGeom prst="ellipse">
            <a:avLst/>
          </a:prstGeom>
          <a:solidFill>
            <a:srgbClr val="427525"/>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bg1"/>
                </a:solidFill>
              </a:rPr>
              <a:t>+</a:t>
            </a:r>
            <a:endParaRPr lang="en-GB" sz="1600" b="1" dirty="0">
              <a:solidFill>
                <a:schemeClr val="bg1"/>
              </a:solidFill>
            </a:endParaRPr>
          </a:p>
        </p:txBody>
      </p:sp>
      <p:sp>
        <p:nvSpPr>
          <p:cNvPr id="72" name="Oval 71"/>
          <p:cNvSpPr>
            <a:spLocks noChangeAspect="1"/>
          </p:cNvSpPr>
          <p:nvPr/>
        </p:nvSpPr>
        <p:spPr>
          <a:xfrm>
            <a:off x="2534040" y="4071894"/>
            <a:ext cx="247985" cy="247985"/>
          </a:xfrm>
          <a:prstGeom prst="ellipse">
            <a:avLst/>
          </a:prstGeom>
          <a:solidFill>
            <a:srgbClr val="FFFF66"/>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0</a:t>
            </a:r>
            <a:endParaRPr lang="en-GB" sz="1600" b="1" dirty="0">
              <a:solidFill>
                <a:schemeClr val="tx1"/>
              </a:solidFill>
            </a:endParaRPr>
          </a:p>
        </p:txBody>
      </p:sp>
      <p:sp>
        <p:nvSpPr>
          <p:cNvPr id="73" name="Oval 72"/>
          <p:cNvSpPr>
            <a:spLocks noChangeAspect="1"/>
          </p:cNvSpPr>
          <p:nvPr/>
        </p:nvSpPr>
        <p:spPr>
          <a:xfrm>
            <a:off x="2534040" y="5332054"/>
            <a:ext cx="247985" cy="247985"/>
          </a:xfrm>
          <a:prstGeom prst="ellipse">
            <a:avLst/>
          </a:prstGeom>
          <a:solidFill>
            <a:srgbClr val="FFFF66"/>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0</a:t>
            </a:r>
            <a:endParaRPr lang="en-GB" sz="1600" b="1" dirty="0">
              <a:solidFill>
                <a:schemeClr val="tx1"/>
              </a:solidFill>
            </a:endParaRPr>
          </a:p>
        </p:txBody>
      </p:sp>
      <p:sp>
        <p:nvSpPr>
          <p:cNvPr id="74" name="Oval 73"/>
          <p:cNvSpPr>
            <a:spLocks noChangeAspect="1"/>
          </p:cNvSpPr>
          <p:nvPr/>
        </p:nvSpPr>
        <p:spPr>
          <a:xfrm>
            <a:off x="3579816" y="5332054"/>
            <a:ext cx="247985" cy="247985"/>
          </a:xfrm>
          <a:prstGeom prst="ellipse">
            <a:avLst/>
          </a:prstGeom>
          <a:solidFill>
            <a:srgbClr val="FFFF66"/>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0</a:t>
            </a:r>
            <a:endParaRPr lang="en-GB" sz="1600" b="1" dirty="0">
              <a:solidFill>
                <a:schemeClr val="tx1"/>
              </a:solidFill>
            </a:endParaRPr>
          </a:p>
        </p:txBody>
      </p:sp>
      <p:sp>
        <p:nvSpPr>
          <p:cNvPr id="75" name="Oval 74"/>
          <p:cNvSpPr>
            <a:spLocks noChangeAspect="1"/>
          </p:cNvSpPr>
          <p:nvPr/>
        </p:nvSpPr>
        <p:spPr>
          <a:xfrm>
            <a:off x="3579816" y="3449376"/>
            <a:ext cx="247985" cy="247985"/>
          </a:xfrm>
          <a:prstGeom prst="ellipse">
            <a:avLst/>
          </a:prstGeom>
          <a:solidFill>
            <a:srgbClr val="FFFF66"/>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0</a:t>
            </a:r>
            <a:endParaRPr lang="en-GB" sz="1600" b="1" dirty="0">
              <a:solidFill>
                <a:schemeClr val="tx1"/>
              </a:solidFill>
            </a:endParaRPr>
          </a:p>
        </p:txBody>
      </p:sp>
      <p:sp>
        <p:nvSpPr>
          <p:cNvPr id="76" name="Oval 75"/>
          <p:cNvSpPr>
            <a:spLocks noChangeAspect="1"/>
          </p:cNvSpPr>
          <p:nvPr/>
        </p:nvSpPr>
        <p:spPr>
          <a:xfrm>
            <a:off x="3057550" y="5952954"/>
            <a:ext cx="247985" cy="247985"/>
          </a:xfrm>
          <a:prstGeom prst="ellipse">
            <a:avLst/>
          </a:prstGeom>
          <a:solidFill>
            <a:srgbClr val="FF6600">
              <a:alpha val="65000"/>
            </a:srgb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a:t>
            </a:r>
            <a:endParaRPr lang="en-GB" sz="1600" b="1" dirty="0">
              <a:solidFill>
                <a:schemeClr val="tx1"/>
              </a:solidFill>
            </a:endParaRPr>
          </a:p>
        </p:txBody>
      </p:sp>
      <p:sp>
        <p:nvSpPr>
          <p:cNvPr id="77" name="Oval 76"/>
          <p:cNvSpPr>
            <a:spLocks noChangeAspect="1"/>
          </p:cNvSpPr>
          <p:nvPr/>
        </p:nvSpPr>
        <p:spPr>
          <a:xfrm>
            <a:off x="3579816" y="4071894"/>
            <a:ext cx="247985" cy="247985"/>
          </a:xfrm>
          <a:prstGeom prst="ellipse">
            <a:avLst/>
          </a:prstGeom>
          <a:solidFill>
            <a:srgbClr val="FF6600">
              <a:alpha val="65000"/>
            </a:srgb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a:t>
            </a:r>
            <a:endParaRPr lang="en-GB" sz="1600" b="1" dirty="0">
              <a:solidFill>
                <a:schemeClr val="tx1"/>
              </a:solidFill>
            </a:endParaRPr>
          </a:p>
        </p:txBody>
      </p:sp>
      <p:sp>
        <p:nvSpPr>
          <p:cNvPr id="78" name="Oval 77"/>
          <p:cNvSpPr>
            <a:spLocks noChangeAspect="1"/>
          </p:cNvSpPr>
          <p:nvPr/>
        </p:nvSpPr>
        <p:spPr>
          <a:xfrm>
            <a:off x="3579816" y="2833877"/>
            <a:ext cx="247985" cy="247985"/>
          </a:xfrm>
          <a:prstGeom prst="ellipse">
            <a:avLst/>
          </a:prstGeom>
          <a:solidFill>
            <a:srgbClr val="FF6600">
              <a:alpha val="65000"/>
            </a:srgb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a:t>
            </a:r>
            <a:endParaRPr lang="en-GB" sz="1600" b="1" dirty="0">
              <a:solidFill>
                <a:schemeClr val="tx1"/>
              </a:solidFill>
            </a:endParaRPr>
          </a:p>
        </p:txBody>
      </p:sp>
      <p:sp>
        <p:nvSpPr>
          <p:cNvPr id="79" name="Oval 78"/>
          <p:cNvSpPr>
            <a:spLocks noChangeAspect="1"/>
          </p:cNvSpPr>
          <p:nvPr/>
        </p:nvSpPr>
        <p:spPr>
          <a:xfrm>
            <a:off x="3056803" y="5332054"/>
            <a:ext cx="247985" cy="247985"/>
          </a:xfrm>
          <a:prstGeom prst="ellipse">
            <a:avLst/>
          </a:prstGeom>
          <a:solidFill>
            <a:srgbClr val="FF6600">
              <a:alpha val="65000"/>
            </a:srgb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a:t>
            </a:r>
            <a:endParaRPr lang="en-GB" sz="1600" b="1" dirty="0">
              <a:solidFill>
                <a:schemeClr val="tx1"/>
              </a:solidFill>
            </a:endParaRPr>
          </a:p>
        </p:txBody>
      </p:sp>
      <p:grpSp>
        <p:nvGrpSpPr>
          <p:cNvPr id="80" name="Group 79"/>
          <p:cNvGrpSpPr/>
          <p:nvPr/>
        </p:nvGrpSpPr>
        <p:grpSpPr>
          <a:xfrm>
            <a:off x="1786610" y="5223548"/>
            <a:ext cx="464998" cy="464998"/>
            <a:chOff x="3410581" y="4139522"/>
            <a:chExt cx="411503" cy="411503"/>
          </a:xfrm>
        </p:grpSpPr>
        <p:sp>
          <p:nvSpPr>
            <p:cNvPr id="81" name="Oval 80"/>
            <p:cNvSpPr/>
            <p:nvPr/>
          </p:nvSpPr>
          <p:spPr>
            <a:xfrm>
              <a:off x="3410581" y="4139522"/>
              <a:ext cx="411503" cy="4115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2" name="Picture 4" descr="C:\Users\martinez\AppData\Local\Microsoft\Windows\Temporary Internet Files\Content.IE5\AM1I8PN9\MC900221937[1].wmf"/>
            <p:cNvPicPr>
              <a:picLocks noChangeAspect="1" noChangeArrowheads="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9366" t="6981" r="25371" b="8941"/>
            <a:stretch/>
          </p:blipFill>
          <p:spPr bwMode="auto">
            <a:xfrm flipH="1">
              <a:off x="3491880" y="4164144"/>
              <a:ext cx="273125" cy="31632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85" name="TextBox 84"/>
          <p:cNvSpPr txBox="1"/>
          <p:nvPr/>
        </p:nvSpPr>
        <p:spPr>
          <a:xfrm>
            <a:off x="2195736" y="1063769"/>
            <a:ext cx="1871025" cy="338554"/>
          </a:xfrm>
          <a:prstGeom prst="rect">
            <a:avLst/>
          </a:prstGeom>
          <a:noFill/>
          <a:ln>
            <a:noFill/>
          </a:ln>
        </p:spPr>
        <p:txBody>
          <a:bodyPr wrap="none" rtlCol="0">
            <a:spAutoFit/>
          </a:bodyPr>
          <a:lstStyle/>
          <a:p>
            <a:r>
              <a:rPr lang="en-GB" sz="1600" b="1" dirty="0" smtClean="0">
                <a:latin typeface="Arial" pitchFamily="34" charset="0"/>
                <a:cs typeface="Arial" pitchFamily="34" charset="0"/>
              </a:rPr>
              <a:t>Key perspectives</a:t>
            </a:r>
            <a:endParaRPr lang="en-GB" sz="1600" b="1" dirty="0">
              <a:latin typeface="Arial" pitchFamily="34" charset="0"/>
              <a:cs typeface="Arial" pitchFamily="34" charset="0"/>
            </a:endParaRPr>
          </a:p>
        </p:txBody>
      </p:sp>
      <p:sp>
        <p:nvSpPr>
          <p:cNvPr id="99" name="Footer Placeholder 5"/>
          <p:cNvSpPr>
            <a:spLocks noGrp="1"/>
          </p:cNvSpPr>
          <p:nvPr>
            <p:ph type="ftr" sz="quarter" idx="11"/>
          </p:nvPr>
        </p:nvSpPr>
        <p:spPr>
          <a:xfrm>
            <a:off x="4379913" y="6408738"/>
            <a:ext cx="4296543" cy="365125"/>
          </a:xfrm>
        </p:spPr>
        <p:txBody>
          <a:bodyPr/>
          <a:lstStyle/>
          <a:p>
            <a:pPr>
              <a:defRPr/>
            </a:pPr>
            <a:r>
              <a:rPr lang="en-US" dirty="0" smtClean="0">
                <a:latin typeface="Arial" pitchFamily="34" charset="0"/>
                <a:cs typeface="Arial" pitchFamily="34" charset="0"/>
              </a:rPr>
              <a:t>July 2013</a:t>
            </a:r>
            <a:endParaRPr lang="en-GB" dirty="0">
              <a:latin typeface="Arial" pitchFamily="34" charset="0"/>
              <a:cs typeface="Arial" pitchFamily="34" charset="0"/>
            </a:endParaRPr>
          </a:p>
        </p:txBody>
      </p:sp>
      <p:grpSp>
        <p:nvGrpSpPr>
          <p:cNvPr id="4" name="Group 3"/>
          <p:cNvGrpSpPr/>
          <p:nvPr/>
        </p:nvGrpSpPr>
        <p:grpSpPr>
          <a:xfrm>
            <a:off x="4178406" y="2877751"/>
            <a:ext cx="4930098" cy="1639220"/>
            <a:chOff x="4178406" y="2877751"/>
            <a:chExt cx="4930098" cy="1639220"/>
          </a:xfrm>
        </p:grpSpPr>
        <p:pic>
          <p:nvPicPr>
            <p:cNvPr id="7" name="Picture 2"/>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4178406" y="2877751"/>
              <a:ext cx="4930098" cy="1639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83" name="Group 82"/>
            <p:cNvGrpSpPr>
              <a:grpSpLocks noChangeAspect="1"/>
            </p:cNvGrpSpPr>
            <p:nvPr/>
          </p:nvGrpSpPr>
          <p:grpSpPr>
            <a:xfrm>
              <a:off x="4304777" y="2996892"/>
              <a:ext cx="333685" cy="1452365"/>
              <a:chOff x="1568029" y="4155284"/>
              <a:chExt cx="222442" cy="968239"/>
            </a:xfrm>
          </p:grpSpPr>
          <p:sp>
            <p:nvSpPr>
              <p:cNvPr id="84" name="Oval 83"/>
              <p:cNvSpPr>
                <a:spLocks noChangeAspect="1"/>
              </p:cNvSpPr>
              <p:nvPr/>
            </p:nvSpPr>
            <p:spPr>
              <a:xfrm>
                <a:off x="1572115" y="4904067"/>
                <a:ext cx="218356" cy="219456"/>
              </a:xfrm>
              <a:prstGeom prst="ellipse">
                <a:avLst/>
              </a:prstGeom>
              <a:solidFill>
                <a:schemeClr val="bg2">
                  <a:lumMod val="10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bg1"/>
                    </a:solidFill>
                  </a:rPr>
                  <a:t>?</a:t>
                </a:r>
                <a:endParaRPr lang="en-GB" sz="1600" b="1" dirty="0">
                  <a:solidFill>
                    <a:schemeClr val="bg1"/>
                  </a:solidFill>
                </a:endParaRPr>
              </a:p>
            </p:txBody>
          </p:sp>
          <p:sp>
            <p:nvSpPr>
              <p:cNvPr id="86" name="Oval 85"/>
              <p:cNvSpPr>
                <a:spLocks noChangeAspect="1"/>
              </p:cNvSpPr>
              <p:nvPr/>
            </p:nvSpPr>
            <p:spPr>
              <a:xfrm>
                <a:off x="1568578" y="4155284"/>
                <a:ext cx="218356" cy="219456"/>
              </a:xfrm>
              <a:prstGeom prst="ellipse">
                <a:avLst/>
              </a:prstGeom>
              <a:solidFill>
                <a:srgbClr val="427525"/>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bg1"/>
                    </a:solidFill>
                  </a:rPr>
                  <a:t>+</a:t>
                </a:r>
                <a:endParaRPr lang="en-GB" sz="1600" b="1" dirty="0">
                  <a:solidFill>
                    <a:schemeClr val="bg1"/>
                  </a:solidFill>
                </a:endParaRPr>
              </a:p>
            </p:txBody>
          </p:sp>
          <p:sp>
            <p:nvSpPr>
              <p:cNvPr id="87" name="Oval 86"/>
              <p:cNvSpPr>
                <a:spLocks noChangeAspect="1"/>
              </p:cNvSpPr>
              <p:nvPr/>
            </p:nvSpPr>
            <p:spPr>
              <a:xfrm>
                <a:off x="1568029" y="4398912"/>
                <a:ext cx="218356" cy="219456"/>
              </a:xfrm>
              <a:prstGeom prst="ellipse">
                <a:avLst/>
              </a:prstGeom>
              <a:solidFill>
                <a:srgbClr val="FFFF66"/>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0</a:t>
                </a:r>
                <a:endParaRPr lang="en-GB" sz="1600" b="1" dirty="0">
                  <a:solidFill>
                    <a:schemeClr val="tx1"/>
                  </a:solidFill>
                </a:endParaRPr>
              </a:p>
            </p:txBody>
          </p:sp>
          <p:sp>
            <p:nvSpPr>
              <p:cNvPr id="88" name="Oval 87"/>
              <p:cNvSpPr>
                <a:spLocks noChangeAspect="1"/>
              </p:cNvSpPr>
              <p:nvPr/>
            </p:nvSpPr>
            <p:spPr>
              <a:xfrm>
                <a:off x="1572115" y="4658951"/>
                <a:ext cx="218356" cy="216450"/>
              </a:xfrm>
              <a:prstGeom prst="ellipse">
                <a:avLst/>
              </a:prstGeom>
              <a:solidFill>
                <a:srgbClr val="FF6600"/>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a:t>
                </a:r>
                <a:endParaRPr lang="en-GB" b="1" dirty="0">
                  <a:solidFill>
                    <a:schemeClr val="tx1"/>
                  </a:solidFill>
                </a:endParaRPr>
              </a:p>
            </p:txBody>
          </p:sp>
        </p:grpSp>
      </p:grpSp>
      <p:sp>
        <p:nvSpPr>
          <p:cNvPr id="5" name="TextBox 4"/>
          <p:cNvSpPr txBox="1"/>
          <p:nvPr/>
        </p:nvSpPr>
        <p:spPr>
          <a:xfrm>
            <a:off x="4230626" y="5331823"/>
            <a:ext cx="4834978" cy="769441"/>
          </a:xfrm>
          <a:prstGeom prst="rect">
            <a:avLst/>
          </a:prstGeom>
          <a:noFill/>
        </p:spPr>
        <p:txBody>
          <a:bodyPr wrap="none" rtlCol="0">
            <a:spAutoFit/>
          </a:bodyPr>
          <a:lstStyle/>
          <a:p>
            <a:r>
              <a:rPr lang="en-GB" sz="2200" b="1" dirty="0">
                <a:solidFill>
                  <a:srgbClr val="FF0000"/>
                </a:solidFill>
              </a:rPr>
              <a:t>or for specific topics such as O&amp;M</a:t>
            </a:r>
          </a:p>
          <a:p>
            <a:endParaRPr lang="de-CH" sz="2200" b="1" dirty="0">
              <a:solidFill>
                <a:srgbClr val="FF0000"/>
              </a:solidFill>
            </a:endParaRPr>
          </a:p>
        </p:txBody>
      </p:sp>
      <p:sp>
        <p:nvSpPr>
          <p:cNvPr id="6" name="Oval 5"/>
          <p:cNvSpPr/>
          <p:nvPr/>
        </p:nvSpPr>
        <p:spPr>
          <a:xfrm>
            <a:off x="2372764" y="2545288"/>
            <a:ext cx="576064" cy="12742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9" name="Oval 88"/>
          <p:cNvSpPr/>
          <p:nvPr/>
        </p:nvSpPr>
        <p:spPr>
          <a:xfrm>
            <a:off x="2362942" y="4386956"/>
            <a:ext cx="576064" cy="12742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Flowchart: Connector 12"/>
          <p:cNvSpPr/>
          <p:nvPr/>
        </p:nvSpPr>
        <p:spPr>
          <a:xfrm>
            <a:off x="2960846" y="5716543"/>
            <a:ext cx="502509" cy="587669"/>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0" name="Rounded Rectangle 89"/>
          <p:cNvSpPr/>
          <p:nvPr/>
        </p:nvSpPr>
        <p:spPr>
          <a:xfrm>
            <a:off x="2269647" y="2462727"/>
            <a:ext cx="1919645" cy="4062617"/>
          </a:xfrm>
          <a:prstGeom prst="round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xmlns="" val="31112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additive="base">
                                        <p:cTn id="19" dur="500" fill="hold"/>
                                        <p:tgtEl>
                                          <p:spTgt spid="57"/>
                                        </p:tgtEl>
                                        <p:attrNameLst>
                                          <p:attrName>ppt_x</p:attrName>
                                        </p:attrNameLst>
                                      </p:cBhvr>
                                      <p:tavLst>
                                        <p:tav tm="0">
                                          <p:val>
                                            <p:strVal val="#ppt_x"/>
                                          </p:val>
                                        </p:tav>
                                        <p:tav tm="100000">
                                          <p:val>
                                            <p:strVal val="#ppt_x"/>
                                          </p:val>
                                        </p:tav>
                                      </p:tavLst>
                                    </p:anim>
                                    <p:anim calcmode="lin" valueType="num">
                                      <p:cBhvr additive="base">
                                        <p:cTn id="20" dur="500" fill="hold"/>
                                        <p:tgtEl>
                                          <p:spTgt spid="5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5"/>
                                        </p:tgtEl>
                                        <p:attrNameLst>
                                          <p:attrName>style.visibility</p:attrName>
                                        </p:attrNameLst>
                                      </p:cBhvr>
                                      <p:to>
                                        <p:strVal val="visible"/>
                                      </p:to>
                                    </p:set>
                                    <p:anim calcmode="lin" valueType="num">
                                      <p:cBhvr additive="base">
                                        <p:cTn id="27" dur="500" fill="hold"/>
                                        <p:tgtEl>
                                          <p:spTgt spid="85"/>
                                        </p:tgtEl>
                                        <p:attrNameLst>
                                          <p:attrName>ppt_x</p:attrName>
                                        </p:attrNameLst>
                                      </p:cBhvr>
                                      <p:tavLst>
                                        <p:tav tm="0">
                                          <p:val>
                                            <p:strVal val="#ppt_x"/>
                                          </p:val>
                                        </p:tav>
                                        <p:tav tm="100000">
                                          <p:val>
                                            <p:strVal val="#ppt_x"/>
                                          </p:val>
                                        </p:tav>
                                      </p:tavLst>
                                    </p:anim>
                                    <p:anim calcmode="lin" valueType="num">
                                      <p:cBhvr additive="base">
                                        <p:cTn id="28" dur="500" fill="hold"/>
                                        <p:tgtEl>
                                          <p:spTgt spid="8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anim calcmode="lin" valueType="num">
                                      <p:cBhvr additive="base">
                                        <p:cTn id="35" dur="500" fill="hold"/>
                                        <p:tgtEl>
                                          <p:spTgt spid="65"/>
                                        </p:tgtEl>
                                        <p:attrNameLst>
                                          <p:attrName>ppt_x</p:attrName>
                                        </p:attrNameLst>
                                      </p:cBhvr>
                                      <p:tavLst>
                                        <p:tav tm="0">
                                          <p:val>
                                            <p:strVal val="#ppt_x"/>
                                          </p:val>
                                        </p:tav>
                                        <p:tav tm="100000">
                                          <p:val>
                                            <p:strVal val="#ppt_x"/>
                                          </p:val>
                                        </p:tav>
                                      </p:tavLst>
                                    </p:anim>
                                    <p:anim calcmode="lin" valueType="num">
                                      <p:cBhvr additive="base">
                                        <p:cTn id="36" dur="500" fill="hold"/>
                                        <p:tgtEl>
                                          <p:spTgt spid="6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4"/>
                                        </p:tgtEl>
                                        <p:attrNameLst>
                                          <p:attrName>style.visibility</p:attrName>
                                        </p:attrNameLst>
                                      </p:cBhvr>
                                      <p:to>
                                        <p:strVal val="visible"/>
                                      </p:to>
                                    </p:set>
                                    <p:anim calcmode="lin" valueType="num">
                                      <p:cBhvr additive="base">
                                        <p:cTn id="47" dur="500" fill="hold"/>
                                        <p:tgtEl>
                                          <p:spTgt spid="64"/>
                                        </p:tgtEl>
                                        <p:attrNameLst>
                                          <p:attrName>ppt_x</p:attrName>
                                        </p:attrNameLst>
                                      </p:cBhvr>
                                      <p:tavLst>
                                        <p:tav tm="0">
                                          <p:val>
                                            <p:strVal val="#ppt_x"/>
                                          </p:val>
                                        </p:tav>
                                        <p:tav tm="100000">
                                          <p:val>
                                            <p:strVal val="#ppt_x"/>
                                          </p:val>
                                        </p:tav>
                                      </p:tavLst>
                                    </p:anim>
                                    <p:anim calcmode="lin" valueType="num">
                                      <p:cBhvr additive="base">
                                        <p:cTn id="48" dur="500" fill="hold"/>
                                        <p:tgtEl>
                                          <p:spTgt spid="6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500" fill="hold"/>
                                        <p:tgtEl>
                                          <p:spTgt spid="24"/>
                                        </p:tgtEl>
                                        <p:attrNameLst>
                                          <p:attrName>ppt_x</p:attrName>
                                        </p:attrNameLst>
                                      </p:cBhvr>
                                      <p:tavLst>
                                        <p:tav tm="0">
                                          <p:val>
                                            <p:strVal val="#ppt_x"/>
                                          </p:val>
                                        </p:tav>
                                        <p:tav tm="100000">
                                          <p:val>
                                            <p:strVal val="#ppt_x"/>
                                          </p:val>
                                        </p:tav>
                                      </p:tavLst>
                                    </p:anim>
                                    <p:anim calcmode="lin" valueType="num">
                                      <p:cBhvr additive="base">
                                        <p:cTn id="72" dur="500" fill="hold"/>
                                        <p:tgtEl>
                                          <p:spTgt spid="2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ppt_x"/>
                                          </p:val>
                                        </p:tav>
                                        <p:tav tm="100000">
                                          <p:val>
                                            <p:strVal val="#ppt_x"/>
                                          </p:val>
                                        </p:tav>
                                      </p:tavLst>
                                    </p:anim>
                                    <p:anim calcmode="lin" valueType="num">
                                      <p:cBhvr additive="base">
                                        <p:cTn id="76" dur="500" fill="hold"/>
                                        <p:tgtEl>
                                          <p:spTgt spid="2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500" fill="hold"/>
                                        <p:tgtEl>
                                          <p:spTgt spid="27"/>
                                        </p:tgtEl>
                                        <p:attrNameLst>
                                          <p:attrName>ppt_x</p:attrName>
                                        </p:attrNameLst>
                                      </p:cBhvr>
                                      <p:tavLst>
                                        <p:tav tm="0">
                                          <p:val>
                                            <p:strVal val="#ppt_x"/>
                                          </p:val>
                                        </p:tav>
                                        <p:tav tm="100000">
                                          <p:val>
                                            <p:strVal val="#ppt_x"/>
                                          </p:val>
                                        </p:tav>
                                      </p:tavLst>
                                    </p:anim>
                                    <p:anim calcmode="lin" valueType="num">
                                      <p:cBhvr additive="base">
                                        <p:cTn id="84" dur="500" fill="hold"/>
                                        <p:tgtEl>
                                          <p:spTgt spid="2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500" fill="hold"/>
                                        <p:tgtEl>
                                          <p:spTgt spid="28"/>
                                        </p:tgtEl>
                                        <p:attrNameLst>
                                          <p:attrName>ppt_x</p:attrName>
                                        </p:attrNameLst>
                                      </p:cBhvr>
                                      <p:tavLst>
                                        <p:tav tm="0">
                                          <p:val>
                                            <p:strVal val="#ppt_x"/>
                                          </p:val>
                                        </p:tav>
                                        <p:tav tm="100000">
                                          <p:val>
                                            <p:strVal val="#ppt_x"/>
                                          </p:val>
                                        </p:tav>
                                      </p:tavLst>
                                    </p:anim>
                                    <p:anim calcmode="lin" valueType="num">
                                      <p:cBhvr additive="base">
                                        <p:cTn id="88" dur="500" fill="hold"/>
                                        <p:tgtEl>
                                          <p:spTgt spid="28"/>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80"/>
                                        </p:tgtEl>
                                        <p:attrNameLst>
                                          <p:attrName>style.visibility</p:attrName>
                                        </p:attrNameLst>
                                      </p:cBhvr>
                                      <p:to>
                                        <p:strVal val="visible"/>
                                      </p:to>
                                    </p:set>
                                    <p:anim calcmode="lin" valueType="num">
                                      <p:cBhvr additive="base">
                                        <p:cTn id="91" dur="500" fill="hold"/>
                                        <p:tgtEl>
                                          <p:spTgt spid="80"/>
                                        </p:tgtEl>
                                        <p:attrNameLst>
                                          <p:attrName>ppt_x</p:attrName>
                                        </p:attrNameLst>
                                      </p:cBhvr>
                                      <p:tavLst>
                                        <p:tav tm="0">
                                          <p:val>
                                            <p:strVal val="#ppt_x"/>
                                          </p:val>
                                        </p:tav>
                                        <p:tav tm="100000">
                                          <p:val>
                                            <p:strVal val="#ppt_x"/>
                                          </p:val>
                                        </p:tav>
                                      </p:tavLst>
                                    </p:anim>
                                    <p:anim calcmode="lin" valueType="num">
                                      <p:cBhvr additive="base">
                                        <p:cTn id="92"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58"/>
                                        </p:tgtEl>
                                        <p:attrNameLst>
                                          <p:attrName>style.visibility</p:attrName>
                                        </p:attrNameLst>
                                      </p:cBhvr>
                                      <p:to>
                                        <p:strVal val="visible"/>
                                      </p:to>
                                    </p:set>
                                    <p:anim calcmode="lin" valueType="num">
                                      <p:cBhvr additive="base">
                                        <p:cTn id="97" dur="500" fill="hold"/>
                                        <p:tgtEl>
                                          <p:spTgt spid="58"/>
                                        </p:tgtEl>
                                        <p:attrNameLst>
                                          <p:attrName>ppt_x</p:attrName>
                                        </p:attrNameLst>
                                      </p:cBhvr>
                                      <p:tavLst>
                                        <p:tav tm="0">
                                          <p:val>
                                            <p:strVal val="#ppt_x"/>
                                          </p:val>
                                        </p:tav>
                                        <p:tav tm="100000">
                                          <p:val>
                                            <p:strVal val="#ppt_x"/>
                                          </p:val>
                                        </p:tav>
                                      </p:tavLst>
                                    </p:anim>
                                    <p:anim calcmode="lin" valueType="num">
                                      <p:cBhvr additive="base">
                                        <p:cTn id="98" dur="500" fill="hold"/>
                                        <p:tgtEl>
                                          <p:spTgt spid="58"/>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500" fill="hold"/>
                                        <p:tgtEl>
                                          <p:spTgt spid="66"/>
                                        </p:tgtEl>
                                        <p:attrNameLst>
                                          <p:attrName>ppt_x</p:attrName>
                                        </p:attrNameLst>
                                      </p:cBhvr>
                                      <p:tavLst>
                                        <p:tav tm="0">
                                          <p:val>
                                            <p:strVal val="#ppt_x"/>
                                          </p:val>
                                        </p:tav>
                                        <p:tav tm="100000">
                                          <p:val>
                                            <p:strVal val="#ppt_x"/>
                                          </p:val>
                                        </p:tav>
                                      </p:tavLst>
                                    </p:anim>
                                    <p:anim calcmode="lin" valueType="num">
                                      <p:cBhvr additive="base">
                                        <p:cTn id="102" dur="500" fill="hold"/>
                                        <p:tgtEl>
                                          <p:spTgt spid="66"/>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additive="base">
                                        <p:cTn id="105" dur="500" fill="hold"/>
                                        <p:tgtEl>
                                          <p:spTgt spid="67"/>
                                        </p:tgtEl>
                                        <p:attrNameLst>
                                          <p:attrName>ppt_x</p:attrName>
                                        </p:attrNameLst>
                                      </p:cBhvr>
                                      <p:tavLst>
                                        <p:tav tm="0">
                                          <p:val>
                                            <p:strVal val="#ppt_x"/>
                                          </p:val>
                                        </p:tav>
                                        <p:tav tm="100000">
                                          <p:val>
                                            <p:strVal val="#ppt_x"/>
                                          </p:val>
                                        </p:tav>
                                      </p:tavLst>
                                    </p:anim>
                                    <p:anim calcmode="lin" valueType="num">
                                      <p:cBhvr additive="base">
                                        <p:cTn id="106" dur="500" fill="hold"/>
                                        <p:tgtEl>
                                          <p:spTgt spid="67"/>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 calcmode="lin" valueType="num">
                                      <p:cBhvr additive="base">
                                        <p:cTn id="109" dur="500" fill="hold"/>
                                        <p:tgtEl>
                                          <p:spTgt spid="78"/>
                                        </p:tgtEl>
                                        <p:attrNameLst>
                                          <p:attrName>ppt_x</p:attrName>
                                        </p:attrNameLst>
                                      </p:cBhvr>
                                      <p:tavLst>
                                        <p:tav tm="0">
                                          <p:val>
                                            <p:strVal val="#ppt_x"/>
                                          </p:val>
                                        </p:tav>
                                        <p:tav tm="100000">
                                          <p:val>
                                            <p:strVal val="#ppt_x"/>
                                          </p:val>
                                        </p:tav>
                                      </p:tavLst>
                                    </p:anim>
                                    <p:anim calcmode="lin" valueType="num">
                                      <p:cBhvr additive="base">
                                        <p:cTn id="110"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9"/>
                                        </p:tgtEl>
                                        <p:attrNameLst>
                                          <p:attrName>style.visibility</p:attrName>
                                        </p:attrNameLst>
                                      </p:cBhvr>
                                      <p:to>
                                        <p:strVal val="visible"/>
                                      </p:to>
                                    </p:set>
                                    <p:anim calcmode="lin" valueType="num">
                                      <p:cBhvr additive="base">
                                        <p:cTn id="115" dur="500" fill="hold"/>
                                        <p:tgtEl>
                                          <p:spTgt spid="29"/>
                                        </p:tgtEl>
                                        <p:attrNameLst>
                                          <p:attrName>ppt_x</p:attrName>
                                        </p:attrNameLst>
                                      </p:cBhvr>
                                      <p:tavLst>
                                        <p:tav tm="0">
                                          <p:val>
                                            <p:strVal val="#ppt_x"/>
                                          </p:val>
                                        </p:tav>
                                        <p:tav tm="100000">
                                          <p:val>
                                            <p:strVal val="#ppt_x"/>
                                          </p:val>
                                        </p:tav>
                                      </p:tavLst>
                                    </p:anim>
                                    <p:anim calcmode="lin" valueType="num">
                                      <p:cBhvr additive="base">
                                        <p:cTn id="116" dur="500" fill="hold"/>
                                        <p:tgtEl>
                                          <p:spTgt spid="29"/>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62"/>
                                        </p:tgtEl>
                                        <p:attrNameLst>
                                          <p:attrName>style.visibility</p:attrName>
                                        </p:attrNameLst>
                                      </p:cBhvr>
                                      <p:to>
                                        <p:strVal val="visible"/>
                                      </p:to>
                                    </p:set>
                                    <p:anim calcmode="lin" valueType="num">
                                      <p:cBhvr additive="base">
                                        <p:cTn id="119" dur="500" fill="hold"/>
                                        <p:tgtEl>
                                          <p:spTgt spid="62"/>
                                        </p:tgtEl>
                                        <p:attrNameLst>
                                          <p:attrName>ppt_x</p:attrName>
                                        </p:attrNameLst>
                                      </p:cBhvr>
                                      <p:tavLst>
                                        <p:tav tm="0">
                                          <p:val>
                                            <p:strVal val="#ppt_x"/>
                                          </p:val>
                                        </p:tav>
                                        <p:tav tm="100000">
                                          <p:val>
                                            <p:strVal val="#ppt_x"/>
                                          </p:val>
                                        </p:tav>
                                      </p:tavLst>
                                    </p:anim>
                                    <p:anim calcmode="lin" valueType="num">
                                      <p:cBhvr additive="base">
                                        <p:cTn id="120" dur="500" fill="hold"/>
                                        <p:tgtEl>
                                          <p:spTgt spid="6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70"/>
                                        </p:tgtEl>
                                        <p:attrNameLst>
                                          <p:attrName>style.visibility</p:attrName>
                                        </p:attrNameLst>
                                      </p:cBhvr>
                                      <p:to>
                                        <p:strVal val="visible"/>
                                      </p:to>
                                    </p:set>
                                    <p:anim calcmode="lin" valueType="num">
                                      <p:cBhvr additive="base">
                                        <p:cTn id="123" dur="500" fill="hold"/>
                                        <p:tgtEl>
                                          <p:spTgt spid="70"/>
                                        </p:tgtEl>
                                        <p:attrNameLst>
                                          <p:attrName>ppt_x</p:attrName>
                                        </p:attrNameLst>
                                      </p:cBhvr>
                                      <p:tavLst>
                                        <p:tav tm="0">
                                          <p:val>
                                            <p:strVal val="#ppt_x"/>
                                          </p:val>
                                        </p:tav>
                                        <p:tav tm="100000">
                                          <p:val>
                                            <p:strVal val="#ppt_x"/>
                                          </p:val>
                                        </p:tav>
                                      </p:tavLst>
                                    </p:anim>
                                    <p:anim calcmode="lin" valueType="num">
                                      <p:cBhvr additive="base">
                                        <p:cTn id="124" dur="500" fill="hold"/>
                                        <p:tgtEl>
                                          <p:spTgt spid="7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75"/>
                                        </p:tgtEl>
                                        <p:attrNameLst>
                                          <p:attrName>style.visibility</p:attrName>
                                        </p:attrNameLst>
                                      </p:cBhvr>
                                      <p:to>
                                        <p:strVal val="visible"/>
                                      </p:to>
                                    </p:set>
                                    <p:anim calcmode="lin" valueType="num">
                                      <p:cBhvr additive="base">
                                        <p:cTn id="127" dur="500" fill="hold"/>
                                        <p:tgtEl>
                                          <p:spTgt spid="75"/>
                                        </p:tgtEl>
                                        <p:attrNameLst>
                                          <p:attrName>ppt_x</p:attrName>
                                        </p:attrNameLst>
                                      </p:cBhvr>
                                      <p:tavLst>
                                        <p:tav tm="0">
                                          <p:val>
                                            <p:strVal val="#ppt_x"/>
                                          </p:val>
                                        </p:tav>
                                        <p:tav tm="100000">
                                          <p:val>
                                            <p:strVal val="#ppt_x"/>
                                          </p:val>
                                        </p:tav>
                                      </p:tavLst>
                                    </p:anim>
                                    <p:anim calcmode="lin" valueType="num">
                                      <p:cBhvr additive="base">
                                        <p:cTn id="128"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30"/>
                                        </p:tgtEl>
                                        <p:attrNameLst>
                                          <p:attrName>style.visibility</p:attrName>
                                        </p:attrNameLst>
                                      </p:cBhvr>
                                      <p:to>
                                        <p:strVal val="visible"/>
                                      </p:to>
                                    </p:set>
                                    <p:anim calcmode="lin" valueType="num">
                                      <p:cBhvr additive="base">
                                        <p:cTn id="133" dur="500" fill="hold"/>
                                        <p:tgtEl>
                                          <p:spTgt spid="30"/>
                                        </p:tgtEl>
                                        <p:attrNameLst>
                                          <p:attrName>ppt_x</p:attrName>
                                        </p:attrNameLst>
                                      </p:cBhvr>
                                      <p:tavLst>
                                        <p:tav tm="0">
                                          <p:val>
                                            <p:strVal val="#ppt_x"/>
                                          </p:val>
                                        </p:tav>
                                        <p:tav tm="100000">
                                          <p:val>
                                            <p:strVal val="#ppt_x"/>
                                          </p:val>
                                        </p:tav>
                                      </p:tavLst>
                                    </p:anim>
                                    <p:anim calcmode="lin" valueType="num">
                                      <p:cBhvr additive="base">
                                        <p:cTn id="134" dur="500" fill="hold"/>
                                        <p:tgtEl>
                                          <p:spTgt spid="30"/>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68"/>
                                        </p:tgtEl>
                                        <p:attrNameLst>
                                          <p:attrName>style.visibility</p:attrName>
                                        </p:attrNameLst>
                                      </p:cBhvr>
                                      <p:to>
                                        <p:strVal val="visible"/>
                                      </p:to>
                                    </p:set>
                                    <p:anim calcmode="lin" valueType="num">
                                      <p:cBhvr additive="base">
                                        <p:cTn id="137" dur="500" fill="hold"/>
                                        <p:tgtEl>
                                          <p:spTgt spid="68"/>
                                        </p:tgtEl>
                                        <p:attrNameLst>
                                          <p:attrName>ppt_x</p:attrName>
                                        </p:attrNameLst>
                                      </p:cBhvr>
                                      <p:tavLst>
                                        <p:tav tm="0">
                                          <p:val>
                                            <p:strVal val="#ppt_x"/>
                                          </p:val>
                                        </p:tav>
                                        <p:tav tm="100000">
                                          <p:val>
                                            <p:strVal val="#ppt_x"/>
                                          </p:val>
                                        </p:tav>
                                      </p:tavLst>
                                    </p:anim>
                                    <p:anim calcmode="lin" valueType="num">
                                      <p:cBhvr additive="base">
                                        <p:cTn id="138" dur="500" fill="hold"/>
                                        <p:tgtEl>
                                          <p:spTgt spid="68"/>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72"/>
                                        </p:tgtEl>
                                        <p:attrNameLst>
                                          <p:attrName>style.visibility</p:attrName>
                                        </p:attrNameLst>
                                      </p:cBhvr>
                                      <p:to>
                                        <p:strVal val="visible"/>
                                      </p:to>
                                    </p:set>
                                    <p:anim calcmode="lin" valueType="num">
                                      <p:cBhvr additive="base">
                                        <p:cTn id="141" dur="500" fill="hold"/>
                                        <p:tgtEl>
                                          <p:spTgt spid="72"/>
                                        </p:tgtEl>
                                        <p:attrNameLst>
                                          <p:attrName>ppt_x</p:attrName>
                                        </p:attrNameLst>
                                      </p:cBhvr>
                                      <p:tavLst>
                                        <p:tav tm="0">
                                          <p:val>
                                            <p:strVal val="#ppt_x"/>
                                          </p:val>
                                        </p:tav>
                                        <p:tav tm="100000">
                                          <p:val>
                                            <p:strVal val="#ppt_x"/>
                                          </p:val>
                                        </p:tav>
                                      </p:tavLst>
                                    </p:anim>
                                    <p:anim calcmode="lin" valueType="num">
                                      <p:cBhvr additive="base">
                                        <p:cTn id="142" dur="500" fill="hold"/>
                                        <p:tgtEl>
                                          <p:spTgt spid="72"/>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77"/>
                                        </p:tgtEl>
                                        <p:attrNameLst>
                                          <p:attrName>style.visibility</p:attrName>
                                        </p:attrNameLst>
                                      </p:cBhvr>
                                      <p:to>
                                        <p:strVal val="visible"/>
                                      </p:to>
                                    </p:set>
                                    <p:anim calcmode="lin" valueType="num">
                                      <p:cBhvr additive="base">
                                        <p:cTn id="145" dur="500" fill="hold"/>
                                        <p:tgtEl>
                                          <p:spTgt spid="77"/>
                                        </p:tgtEl>
                                        <p:attrNameLst>
                                          <p:attrName>ppt_x</p:attrName>
                                        </p:attrNameLst>
                                      </p:cBhvr>
                                      <p:tavLst>
                                        <p:tav tm="0">
                                          <p:val>
                                            <p:strVal val="#ppt_x"/>
                                          </p:val>
                                        </p:tav>
                                        <p:tav tm="100000">
                                          <p:val>
                                            <p:strVal val="#ppt_x"/>
                                          </p:val>
                                        </p:tav>
                                      </p:tavLst>
                                    </p:anim>
                                    <p:anim calcmode="lin" valueType="num">
                                      <p:cBhvr additive="base">
                                        <p:cTn id="146"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31"/>
                                        </p:tgtEl>
                                        <p:attrNameLst>
                                          <p:attrName>style.visibility</p:attrName>
                                        </p:attrNameLst>
                                      </p:cBhvr>
                                      <p:to>
                                        <p:strVal val="visible"/>
                                      </p:to>
                                    </p:set>
                                    <p:anim calcmode="lin" valueType="num">
                                      <p:cBhvr additive="base">
                                        <p:cTn id="151" dur="500" fill="hold"/>
                                        <p:tgtEl>
                                          <p:spTgt spid="31"/>
                                        </p:tgtEl>
                                        <p:attrNameLst>
                                          <p:attrName>ppt_x</p:attrName>
                                        </p:attrNameLst>
                                      </p:cBhvr>
                                      <p:tavLst>
                                        <p:tav tm="0">
                                          <p:val>
                                            <p:strVal val="#ppt_x"/>
                                          </p:val>
                                        </p:tav>
                                        <p:tav tm="100000">
                                          <p:val>
                                            <p:strVal val="#ppt_x"/>
                                          </p:val>
                                        </p:tav>
                                      </p:tavLst>
                                    </p:anim>
                                    <p:anim calcmode="lin" valueType="num">
                                      <p:cBhvr additive="base">
                                        <p:cTn id="152" dur="500" fill="hold"/>
                                        <p:tgtEl>
                                          <p:spTgt spid="3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9"/>
                                        </p:tgtEl>
                                        <p:attrNameLst>
                                          <p:attrName>style.visibility</p:attrName>
                                        </p:attrNameLst>
                                      </p:cBhvr>
                                      <p:to>
                                        <p:strVal val="visible"/>
                                      </p:to>
                                    </p:set>
                                    <p:anim calcmode="lin" valueType="num">
                                      <p:cBhvr additive="base">
                                        <p:cTn id="155" dur="500" fill="hold"/>
                                        <p:tgtEl>
                                          <p:spTgt spid="59"/>
                                        </p:tgtEl>
                                        <p:attrNameLst>
                                          <p:attrName>ppt_x</p:attrName>
                                        </p:attrNameLst>
                                      </p:cBhvr>
                                      <p:tavLst>
                                        <p:tav tm="0">
                                          <p:val>
                                            <p:strVal val="#ppt_x"/>
                                          </p:val>
                                        </p:tav>
                                        <p:tav tm="100000">
                                          <p:val>
                                            <p:strVal val="#ppt_x"/>
                                          </p:val>
                                        </p:tav>
                                      </p:tavLst>
                                    </p:anim>
                                    <p:anim calcmode="lin" valueType="num">
                                      <p:cBhvr additive="base">
                                        <p:cTn id="156" dur="500" fill="hold"/>
                                        <p:tgtEl>
                                          <p:spTgt spid="59"/>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60"/>
                                        </p:tgtEl>
                                        <p:attrNameLst>
                                          <p:attrName>style.visibility</p:attrName>
                                        </p:attrNameLst>
                                      </p:cBhvr>
                                      <p:to>
                                        <p:strVal val="visible"/>
                                      </p:to>
                                    </p:set>
                                    <p:anim calcmode="lin" valueType="num">
                                      <p:cBhvr additive="base">
                                        <p:cTn id="159" dur="500" fill="hold"/>
                                        <p:tgtEl>
                                          <p:spTgt spid="60"/>
                                        </p:tgtEl>
                                        <p:attrNameLst>
                                          <p:attrName>ppt_x</p:attrName>
                                        </p:attrNameLst>
                                      </p:cBhvr>
                                      <p:tavLst>
                                        <p:tav tm="0">
                                          <p:val>
                                            <p:strVal val="#ppt_x"/>
                                          </p:val>
                                        </p:tav>
                                        <p:tav tm="100000">
                                          <p:val>
                                            <p:strVal val="#ppt_x"/>
                                          </p:val>
                                        </p:tav>
                                      </p:tavLst>
                                    </p:anim>
                                    <p:anim calcmode="lin" valueType="num">
                                      <p:cBhvr additive="base">
                                        <p:cTn id="160" dur="500" fill="hold"/>
                                        <p:tgtEl>
                                          <p:spTgt spid="60"/>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500" fill="hold"/>
                                        <p:tgtEl>
                                          <p:spTgt spid="69"/>
                                        </p:tgtEl>
                                        <p:attrNameLst>
                                          <p:attrName>ppt_x</p:attrName>
                                        </p:attrNameLst>
                                      </p:cBhvr>
                                      <p:tavLst>
                                        <p:tav tm="0">
                                          <p:val>
                                            <p:strVal val="#ppt_x"/>
                                          </p:val>
                                        </p:tav>
                                        <p:tav tm="100000">
                                          <p:val>
                                            <p:strVal val="#ppt_x"/>
                                          </p:val>
                                        </p:tav>
                                      </p:tavLst>
                                    </p:anim>
                                    <p:anim calcmode="lin" valueType="num">
                                      <p:cBhvr additive="base">
                                        <p:cTn id="164"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32"/>
                                        </p:tgtEl>
                                        <p:attrNameLst>
                                          <p:attrName>style.visibility</p:attrName>
                                        </p:attrNameLst>
                                      </p:cBhvr>
                                      <p:to>
                                        <p:strVal val="visible"/>
                                      </p:to>
                                    </p:set>
                                    <p:anim calcmode="lin" valueType="num">
                                      <p:cBhvr additive="base">
                                        <p:cTn id="169" dur="500" fill="hold"/>
                                        <p:tgtEl>
                                          <p:spTgt spid="32"/>
                                        </p:tgtEl>
                                        <p:attrNameLst>
                                          <p:attrName>ppt_x</p:attrName>
                                        </p:attrNameLst>
                                      </p:cBhvr>
                                      <p:tavLst>
                                        <p:tav tm="0">
                                          <p:val>
                                            <p:strVal val="#ppt_x"/>
                                          </p:val>
                                        </p:tav>
                                        <p:tav tm="100000">
                                          <p:val>
                                            <p:strVal val="#ppt_x"/>
                                          </p:val>
                                        </p:tav>
                                      </p:tavLst>
                                    </p:anim>
                                    <p:anim calcmode="lin" valueType="num">
                                      <p:cBhvr additive="base">
                                        <p:cTn id="170" dur="500" fill="hold"/>
                                        <p:tgtEl>
                                          <p:spTgt spid="32"/>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73"/>
                                        </p:tgtEl>
                                        <p:attrNameLst>
                                          <p:attrName>style.visibility</p:attrName>
                                        </p:attrNameLst>
                                      </p:cBhvr>
                                      <p:to>
                                        <p:strVal val="visible"/>
                                      </p:to>
                                    </p:set>
                                    <p:anim calcmode="lin" valueType="num">
                                      <p:cBhvr additive="base">
                                        <p:cTn id="173" dur="500" fill="hold"/>
                                        <p:tgtEl>
                                          <p:spTgt spid="73"/>
                                        </p:tgtEl>
                                        <p:attrNameLst>
                                          <p:attrName>ppt_x</p:attrName>
                                        </p:attrNameLst>
                                      </p:cBhvr>
                                      <p:tavLst>
                                        <p:tav tm="0">
                                          <p:val>
                                            <p:strVal val="#ppt_x"/>
                                          </p:val>
                                        </p:tav>
                                        <p:tav tm="100000">
                                          <p:val>
                                            <p:strVal val="#ppt_x"/>
                                          </p:val>
                                        </p:tav>
                                      </p:tavLst>
                                    </p:anim>
                                    <p:anim calcmode="lin" valueType="num">
                                      <p:cBhvr additive="base">
                                        <p:cTn id="174" dur="500" fill="hold"/>
                                        <p:tgtEl>
                                          <p:spTgt spid="73"/>
                                        </p:tgtEl>
                                        <p:attrNameLst>
                                          <p:attrName>ppt_y</p:attrName>
                                        </p:attrNameLst>
                                      </p:cBhvr>
                                      <p:tavLst>
                                        <p:tav tm="0">
                                          <p:val>
                                            <p:strVal val="1+#ppt_h/2"/>
                                          </p:val>
                                        </p:tav>
                                        <p:tav tm="100000">
                                          <p:val>
                                            <p:strVal val="#ppt_y"/>
                                          </p:val>
                                        </p:tav>
                                      </p:tavLst>
                                    </p:anim>
                                  </p:childTnLst>
                                </p:cTn>
                              </p:par>
                              <p:par>
                                <p:cTn id="175" presetID="2" presetClass="entr" presetSubtype="4" fill="hold" grpId="0" nodeType="withEffect">
                                  <p:stCondLst>
                                    <p:cond delay="0"/>
                                  </p:stCondLst>
                                  <p:childTnLst>
                                    <p:set>
                                      <p:cBhvr>
                                        <p:cTn id="176" dur="1" fill="hold">
                                          <p:stCondLst>
                                            <p:cond delay="0"/>
                                          </p:stCondLst>
                                        </p:cTn>
                                        <p:tgtEl>
                                          <p:spTgt spid="74"/>
                                        </p:tgtEl>
                                        <p:attrNameLst>
                                          <p:attrName>style.visibility</p:attrName>
                                        </p:attrNameLst>
                                      </p:cBhvr>
                                      <p:to>
                                        <p:strVal val="visible"/>
                                      </p:to>
                                    </p:set>
                                    <p:anim calcmode="lin" valueType="num">
                                      <p:cBhvr additive="base">
                                        <p:cTn id="177" dur="500" fill="hold"/>
                                        <p:tgtEl>
                                          <p:spTgt spid="74"/>
                                        </p:tgtEl>
                                        <p:attrNameLst>
                                          <p:attrName>ppt_x</p:attrName>
                                        </p:attrNameLst>
                                      </p:cBhvr>
                                      <p:tavLst>
                                        <p:tav tm="0">
                                          <p:val>
                                            <p:strVal val="#ppt_x"/>
                                          </p:val>
                                        </p:tav>
                                        <p:tav tm="100000">
                                          <p:val>
                                            <p:strVal val="#ppt_x"/>
                                          </p:val>
                                        </p:tav>
                                      </p:tavLst>
                                    </p:anim>
                                    <p:anim calcmode="lin" valueType="num">
                                      <p:cBhvr additive="base">
                                        <p:cTn id="178" dur="500" fill="hold"/>
                                        <p:tgtEl>
                                          <p:spTgt spid="74"/>
                                        </p:tgtEl>
                                        <p:attrNameLst>
                                          <p:attrName>ppt_y</p:attrName>
                                        </p:attrNameLst>
                                      </p:cBhvr>
                                      <p:tavLst>
                                        <p:tav tm="0">
                                          <p:val>
                                            <p:strVal val="1+#ppt_h/2"/>
                                          </p:val>
                                        </p:tav>
                                        <p:tav tm="100000">
                                          <p:val>
                                            <p:strVal val="#ppt_y"/>
                                          </p:val>
                                        </p:tav>
                                      </p:tavLst>
                                    </p:anim>
                                  </p:childTnLst>
                                </p:cTn>
                              </p:par>
                              <p:par>
                                <p:cTn id="179" presetID="2" presetClass="entr" presetSubtype="4" fill="hold" grpId="0" nodeType="withEffect">
                                  <p:stCondLst>
                                    <p:cond delay="0"/>
                                  </p:stCondLst>
                                  <p:childTnLst>
                                    <p:set>
                                      <p:cBhvr>
                                        <p:cTn id="180" dur="1" fill="hold">
                                          <p:stCondLst>
                                            <p:cond delay="0"/>
                                          </p:stCondLst>
                                        </p:cTn>
                                        <p:tgtEl>
                                          <p:spTgt spid="79"/>
                                        </p:tgtEl>
                                        <p:attrNameLst>
                                          <p:attrName>style.visibility</p:attrName>
                                        </p:attrNameLst>
                                      </p:cBhvr>
                                      <p:to>
                                        <p:strVal val="visible"/>
                                      </p:to>
                                    </p:set>
                                    <p:anim calcmode="lin" valueType="num">
                                      <p:cBhvr additive="base">
                                        <p:cTn id="181" dur="500" fill="hold"/>
                                        <p:tgtEl>
                                          <p:spTgt spid="79"/>
                                        </p:tgtEl>
                                        <p:attrNameLst>
                                          <p:attrName>ppt_x</p:attrName>
                                        </p:attrNameLst>
                                      </p:cBhvr>
                                      <p:tavLst>
                                        <p:tav tm="0">
                                          <p:val>
                                            <p:strVal val="#ppt_x"/>
                                          </p:val>
                                        </p:tav>
                                        <p:tav tm="100000">
                                          <p:val>
                                            <p:strVal val="#ppt_x"/>
                                          </p:val>
                                        </p:tav>
                                      </p:tavLst>
                                    </p:anim>
                                    <p:anim calcmode="lin" valueType="num">
                                      <p:cBhvr additive="base">
                                        <p:cTn id="182"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33"/>
                                        </p:tgtEl>
                                        <p:attrNameLst>
                                          <p:attrName>style.visibility</p:attrName>
                                        </p:attrNameLst>
                                      </p:cBhvr>
                                      <p:to>
                                        <p:strVal val="visible"/>
                                      </p:to>
                                    </p:set>
                                    <p:anim calcmode="lin" valueType="num">
                                      <p:cBhvr additive="base">
                                        <p:cTn id="187" dur="500" fill="hold"/>
                                        <p:tgtEl>
                                          <p:spTgt spid="33"/>
                                        </p:tgtEl>
                                        <p:attrNameLst>
                                          <p:attrName>ppt_x</p:attrName>
                                        </p:attrNameLst>
                                      </p:cBhvr>
                                      <p:tavLst>
                                        <p:tav tm="0">
                                          <p:val>
                                            <p:strVal val="#ppt_x"/>
                                          </p:val>
                                        </p:tav>
                                        <p:tav tm="100000">
                                          <p:val>
                                            <p:strVal val="#ppt_x"/>
                                          </p:val>
                                        </p:tav>
                                      </p:tavLst>
                                    </p:anim>
                                    <p:anim calcmode="lin" valueType="num">
                                      <p:cBhvr additive="base">
                                        <p:cTn id="188" dur="500" fill="hold"/>
                                        <p:tgtEl>
                                          <p:spTgt spid="33"/>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1"/>
                                        </p:tgtEl>
                                        <p:attrNameLst>
                                          <p:attrName>style.visibility</p:attrName>
                                        </p:attrNameLst>
                                      </p:cBhvr>
                                      <p:to>
                                        <p:strVal val="visible"/>
                                      </p:to>
                                    </p:set>
                                    <p:anim calcmode="lin" valueType="num">
                                      <p:cBhvr additive="base">
                                        <p:cTn id="191" dur="500" fill="hold"/>
                                        <p:tgtEl>
                                          <p:spTgt spid="61"/>
                                        </p:tgtEl>
                                        <p:attrNameLst>
                                          <p:attrName>ppt_x</p:attrName>
                                        </p:attrNameLst>
                                      </p:cBhvr>
                                      <p:tavLst>
                                        <p:tav tm="0">
                                          <p:val>
                                            <p:strVal val="#ppt_x"/>
                                          </p:val>
                                        </p:tav>
                                        <p:tav tm="100000">
                                          <p:val>
                                            <p:strVal val="#ppt_x"/>
                                          </p:val>
                                        </p:tav>
                                      </p:tavLst>
                                    </p:anim>
                                    <p:anim calcmode="lin" valueType="num">
                                      <p:cBhvr additive="base">
                                        <p:cTn id="192" dur="500" fill="hold"/>
                                        <p:tgtEl>
                                          <p:spTgt spid="6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71"/>
                                        </p:tgtEl>
                                        <p:attrNameLst>
                                          <p:attrName>style.visibility</p:attrName>
                                        </p:attrNameLst>
                                      </p:cBhvr>
                                      <p:to>
                                        <p:strVal val="visible"/>
                                      </p:to>
                                    </p:set>
                                    <p:anim calcmode="lin" valueType="num">
                                      <p:cBhvr additive="base">
                                        <p:cTn id="195" dur="500" fill="hold"/>
                                        <p:tgtEl>
                                          <p:spTgt spid="71"/>
                                        </p:tgtEl>
                                        <p:attrNameLst>
                                          <p:attrName>ppt_x</p:attrName>
                                        </p:attrNameLst>
                                      </p:cBhvr>
                                      <p:tavLst>
                                        <p:tav tm="0">
                                          <p:val>
                                            <p:strVal val="#ppt_x"/>
                                          </p:val>
                                        </p:tav>
                                        <p:tav tm="100000">
                                          <p:val>
                                            <p:strVal val="#ppt_x"/>
                                          </p:val>
                                        </p:tav>
                                      </p:tavLst>
                                    </p:anim>
                                    <p:anim calcmode="lin" valueType="num">
                                      <p:cBhvr additive="base">
                                        <p:cTn id="196" dur="500" fill="hold"/>
                                        <p:tgtEl>
                                          <p:spTgt spid="7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76"/>
                                        </p:tgtEl>
                                        <p:attrNameLst>
                                          <p:attrName>style.visibility</p:attrName>
                                        </p:attrNameLst>
                                      </p:cBhvr>
                                      <p:to>
                                        <p:strVal val="visible"/>
                                      </p:to>
                                    </p:set>
                                    <p:anim calcmode="lin" valueType="num">
                                      <p:cBhvr additive="base">
                                        <p:cTn id="199" dur="500" fill="hold"/>
                                        <p:tgtEl>
                                          <p:spTgt spid="76"/>
                                        </p:tgtEl>
                                        <p:attrNameLst>
                                          <p:attrName>ppt_x</p:attrName>
                                        </p:attrNameLst>
                                      </p:cBhvr>
                                      <p:tavLst>
                                        <p:tav tm="0">
                                          <p:val>
                                            <p:strVal val="#ppt_x"/>
                                          </p:val>
                                        </p:tav>
                                        <p:tav tm="100000">
                                          <p:val>
                                            <p:strVal val="#ppt_x"/>
                                          </p:val>
                                        </p:tav>
                                      </p:tavLst>
                                    </p:anim>
                                    <p:anim calcmode="lin" valueType="num">
                                      <p:cBhvr additive="base">
                                        <p:cTn id="200"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2" presetClass="entr" presetSubtype="4" fill="hold" nodeType="clickEffect">
                                  <p:stCondLst>
                                    <p:cond delay="0"/>
                                  </p:stCondLst>
                                  <p:childTnLst>
                                    <p:set>
                                      <p:cBhvr>
                                        <p:cTn id="204" dur="1" fill="hold">
                                          <p:stCondLst>
                                            <p:cond delay="0"/>
                                          </p:stCondLst>
                                        </p:cTn>
                                        <p:tgtEl>
                                          <p:spTgt spid="4"/>
                                        </p:tgtEl>
                                        <p:attrNameLst>
                                          <p:attrName>style.visibility</p:attrName>
                                        </p:attrNameLst>
                                      </p:cBhvr>
                                      <p:to>
                                        <p:strVal val="visible"/>
                                      </p:to>
                                    </p:set>
                                    <p:anim calcmode="lin" valueType="num">
                                      <p:cBhvr additive="base">
                                        <p:cTn id="205" dur="500" fill="hold"/>
                                        <p:tgtEl>
                                          <p:spTgt spid="4"/>
                                        </p:tgtEl>
                                        <p:attrNameLst>
                                          <p:attrName>ppt_x</p:attrName>
                                        </p:attrNameLst>
                                      </p:cBhvr>
                                      <p:tavLst>
                                        <p:tav tm="0">
                                          <p:val>
                                            <p:strVal val="#ppt_x"/>
                                          </p:val>
                                        </p:tav>
                                        <p:tav tm="100000">
                                          <p:val>
                                            <p:strVal val="#ppt_x"/>
                                          </p:val>
                                        </p:tav>
                                      </p:tavLst>
                                    </p:anim>
                                    <p:anim calcmode="lin" valueType="num">
                                      <p:cBhvr additive="base">
                                        <p:cTn id="20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2" presetClass="entr" presetSubtype="4" fill="hold" grpId="0" nodeType="clickEffect">
                                  <p:stCondLst>
                                    <p:cond delay="0"/>
                                  </p:stCondLst>
                                  <p:childTnLst>
                                    <p:set>
                                      <p:cBhvr>
                                        <p:cTn id="210" dur="1" fill="hold">
                                          <p:stCondLst>
                                            <p:cond delay="0"/>
                                          </p:stCondLst>
                                        </p:cTn>
                                        <p:tgtEl>
                                          <p:spTgt spid="8"/>
                                        </p:tgtEl>
                                        <p:attrNameLst>
                                          <p:attrName>style.visibility</p:attrName>
                                        </p:attrNameLst>
                                      </p:cBhvr>
                                      <p:to>
                                        <p:strVal val="visible"/>
                                      </p:to>
                                    </p:set>
                                    <p:anim calcmode="lin" valueType="num">
                                      <p:cBhvr additive="base">
                                        <p:cTn id="211" dur="500" fill="hold"/>
                                        <p:tgtEl>
                                          <p:spTgt spid="8"/>
                                        </p:tgtEl>
                                        <p:attrNameLst>
                                          <p:attrName>ppt_x</p:attrName>
                                        </p:attrNameLst>
                                      </p:cBhvr>
                                      <p:tavLst>
                                        <p:tav tm="0">
                                          <p:val>
                                            <p:strVal val="#ppt_x"/>
                                          </p:val>
                                        </p:tav>
                                        <p:tav tm="100000">
                                          <p:val>
                                            <p:strVal val="#ppt_x"/>
                                          </p:val>
                                        </p:tav>
                                      </p:tavLst>
                                    </p:anim>
                                    <p:anim calcmode="lin" valueType="num">
                                      <p:cBhvr additive="base">
                                        <p:cTn id="212" dur="500" fill="hold"/>
                                        <p:tgtEl>
                                          <p:spTgt spid="8"/>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11"/>
                                        </p:tgtEl>
                                        <p:attrNameLst>
                                          <p:attrName>style.visibility</p:attrName>
                                        </p:attrNameLst>
                                      </p:cBhvr>
                                      <p:to>
                                        <p:strVal val="visible"/>
                                      </p:to>
                                    </p:set>
                                    <p:anim calcmode="lin" valueType="num">
                                      <p:cBhvr additive="base">
                                        <p:cTn id="215" dur="500" fill="hold"/>
                                        <p:tgtEl>
                                          <p:spTgt spid="11"/>
                                        </p:tgtEl>
                                        <p:attrNameLst>
                                          <p:attrName>ppt_x</p:attrName>
                                        </p:attrNameLst>
                                      </p:cBhvr>
                                      <p:tavLst>
                                        <p:tav tm="0">
                                          <p:val>
                                            <p:strVal val="#ppt_x"/>
                                          </p:val>
                                        </p:tav>
                                        <p:tav tm="100000">
                                          <p:val>
                                            <p:strVal val="#ppt_x"/>
                                          </p:val>
                                        </p:tav>
                                      </p:tavLst>
                                    </p:anim>
                                    <p:anim calcmode="lin" valueType="num">
                                      <p:cBhvr additive="base">
                                        <p:cTn id="2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7" fill="hold">
                      <p:stCondLst>
                        <p:cond delay="indefinite"/>
                      </p:stCondLst>
                      <p:childTnLst>
                        <p:par>
                          <p:cTn id="218" fill="hold">
                            <p:stCondLst>
                              <p:cond delay="0"/>
                            </p:stCondLst>
                            <p:childTnLst>
                              <p:par>
                                <p:cTn id="219" presetID="2" presetClass="exit" presetSubtype="4" fill="hold" grpId="1" nodeType="clickEffect">
                                  <p:stCondLst>
                                    <p:cond delay="0"/>
                                  </p:stCondLst>
                                  <p:childTnLst>
                                    <p:anim calcmode="lin" valueType="num">
                                      <p:cBhvr additive="base">
                                        <p:cTn id="220" dur="500"/>
                                        <p:tgtEl>
                                          <p:spTgt spid="8"/>
                                        </p:tgtEl>
                                        <p:attrNameLst>
                                          <p:attrName>ppt_x</p:attrName>
                                        </p:attrNameLst>
                                      </p:cBhvr>
                                      <p:tavLst>
                                        <p:tav tm="0">
                                          <p:val>
                                            <p:strVal val="ppt_x"/>
                                          </p:val>
                                        </p:tav>
                                        <p:tav tm="100000">
                                          <p:val>
                                            <p:strVal val="ppt_x"/>
                                          </p:val>
                                        </p:tav>
                                      </p:tavLst>
                                    </p:anim>
                                    <p:anim calcmode="lin" valueType="num">
                                      <p:cBhvr additive="base">
                                        <p:cTn id="221" dur="500"/>
                                        <p:tgtEl>
                                          <p:spTgt spid="8"/>
                                        </p:tgtEl>
                                        <p:attrNameLst>
                                          <p:attrName>ppt_y</p:attrName>
                                        </p:attrNameLst>
                                      </p:cBhvr>
                                      <p:tavLst>
                                        <p:tav tm="0">
                                          <p:val>
                                            <p:strVal val="ppt_y"/>
                                          </p:val>
                                        </p:tav>
                                        <p:tav tm="100000">
                                          <p:val>
                                            <p:strVal val="1+ppt_h/2"/>
                                          </p:val>
                                        </p:tav>
                                      </p:tavLst>
                                    </p:anim>
                                    <p:set>
                                      <p:cBhvr>
                                        <p:cTn id="222" dur="1" fill="hold">
                                          <p:stCondLst>
                                            <p:cond delay="499"/>
                                          </p:stCondLst>
                                        </p:cTn>
                                        <p:tgtEl>
                                          <p:spTgt spid="8"/>
                                        </p:tgtEl>
                                        <p:attrNameLst>
                                          <p:attrName>style.visibility</p:attrName>
                                        </p:attrNameLst>
                                      </p:cBhvr>
                                      <p:to>
                                        <p:strVal val="hidden"/>
                                      </p:to>
                                    </p:set>
                                  </p:childTnLst>
                                </p:cTn>
                              </p:par>
                            </p:childTnLst>
                          </p:cTn>
                        </p:par>
                      </p:childTnLst>
                    </p:cTn>
                  </p:par>
                  <p:par>
                    <p:cTn id="223" fill="hold">
                      <p:stCondLst>
                        <p:cond delay="indefinite"/>
                      </p:stCondLst>
                      <p:childTnLst>
                        <p:par>
                          <p:cTn id="224" fill="hold">
                            <p:stCondLst>
                              <p:cond delay="0"/>
                            </p:stCondLst>
                            <p:childTnLst>
                              <p:par>
                                <p:cTn id="225" presetID="2" presetClass="entr" presetSubtype="4" fill="hold" grpId="0" nodeType="clickEffect">
                                  <p:stCondLst>
                                    <p:cond delay="0"/>
                                  </p:stCondLst>
                                  <p:childTnLst>
                                    <p:set>
                                      <p:cBhvr>
                                        <p:cTn id="226" dur="1" fill="hold">
                                          <p:stCondLst>
                                            <p:cond delay="0"/>
                                          </p:stCondLst>
                                        </p:cTn>
                                        <p:tgtEl>
                                          <p:spTgt spid="10"/>
                                        </p:tgtEl>
                                        <p:attrNameLst>
                                          <p:attrName>style.visibility</p:attrName>
                                        </p:attrNameLst>
                                      </p:cBhvr>
                                      <p:to>
                                        <p:strVal val="visible"/>
                                      </p:to>
                                    </p:set>
                                    <p:anim calcmode="lin" valueType="num">
                                      <p:cBhvr additive="base">
                                        <p:cTn id="227" dur="500" fill="hold"/>
                                        <p:tgtEl>
                                          <p:spTgt spid="10"/>
                                        </p:tgtEl>
                                        <p:attrNameLst>
                                          <p:attrName>ppt_x</p:attrName>
                                        </p:attrNameLst>
                                      </p:cBhvr>
                                      <p:tavLst>
                                        <p:tav tm="0">
                                          <p:val>
                                            <p:strVal val="#ppt_x"/>
                                          </p:val>
                                        </p:tav>
                                        <p:tav tm="100000">
                                          <p:val>
                                            <p:strVal val="#ppt_x"/>
                                          </p:val>
                                        </p:tav>
                                      </p:tavLst>
                                    </p:anim>
                                    <p:anim calcmode="lin" valueType="num">
                                      <p:cBhvr additive="base">
                                        <p:cTn id="228" dur="500" fill="hold"/>
                                        <p:tgtEl>
                                          <p:spTgt spid="1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9"/>
                                        </p:tgtEl>
                                        <p:attrNameLst>
                                          <p:attrName>style.visibility</p:attrName>
                                        </p:attrNameLst>
                                      </p:cBhvr>
                                      <p:to>
                                        <p:strVal val="visible"/>
                                      </p:to>
                                    </p:set>
                                    <p:anim calcmode="lin" valueType="num">
                                      <p:cBhvr additive="base">
                                        <p:cTn id="231" dur="500" fill="hold"/>
                                        <p:tgtEl>
                                          <p:spTgt spid="9"/>
                                        </p:tgtEl>
                                        <p:attrNameLst>
                                          <p:attrName>ppt_x</p:attrName>
                                        </p:attrNameLst>
                                      </p:cBhvr>
                                      <p:tavLst>
                                        <p:tav tm="0">
                                          <p:val>
                                            <p:strVal val="#ppt_x"/>
                                          </p:val>
                                        </p:tav>
                                        <p:tav tm="100000">
                                          <p:val>
                                            <p:strVal val="#ppt_x"/>
                                          </p:val>
                                        </p:tav>
                                      </p:tavLst>
                                    </p:anim>
                                    <p:anim calcmode="lin" valueType="num">
                                      <p:cBhvr additive="base">
                                        <p:cTn id="2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3" fill="hold">
                      <p:stCondLst>
                        <p:cond delay="indefinite"/>
                      </p:stCondLst>
                      <p:childTnLst>
                        <p:par>
                          <p:cTn id="234" fill="hold">
                            <p:stCondLst>
                              <p:cond delay="0"/>
                            </p:stCondLst>
                            <p:childTnLst>
                              <p:par>
                                <p:cTn id="235" presetID="2" presetClass="exit" presetSubtype="4" fill="hold" grpId="1" nodeType="clickEffect">
                                  <p:stCondLst>
                                    <p:cond delay="0"/>
                                  </p:stCondLst>
                                  <p:childTnLst>
                                    <p:anim calcmode="lin" valueType="num">
                                      <p:cBhvr additive="base">
                                        <p:cTn id="236" dur="500"/>
                                        <p:tgtEl>
                                          <p:spTgt spid="10"/>
                                        </p:tgtEl>
                                        <p:attrNameLst>
                                          <p:attrName>ppt_x</p:attrName>
                                        </p:attrNameLst>
                                      </p:cBhvr>
                                      <p:tavLst>
                                        <p:tav tm="0">
                                          <p:val>
                                            <p:strVal val="ppt_x"/>
                                          </p:val>
                                        </p:tav>
                                        <p:tav tm="100000">
                                          <p:val>
                                            <p:strVal val="ppt_x"/>
                                          </p:val>
                                        </p:tav>
                                      </p:tavLst>
                                    </p:anim>
                                    <p:anim calcmode="lin" valueType="num">
                                      <p:cBhvr additive="base">
                                        <p:cTn id="237" dur="500"/>
                                        <p:tgtEl>
                                          <p:spTgt spid="10"/>
                                        </p:tgtEl>
                                        <p:attrNameLst>
                                          <p:attrName>ppt_y</p:attrName>
                                        </p:attrNameLst>
                                      </p:cBhvr>
                                      <p:tavLst>
                                        <p:tav tm="0">
                                          <p:val>
                                            <p:strVal val="ppt_y"/>
                                          </p:val>
                                        </p:tav>
                                        <p:tav tm="100000">
                                          <p:val>
                                            <p:strVal val="1+ppt_h/2"/>
                                          </p:val>
                                        </p:tav>
                                      </p:tavLst>
                                    </p:anim>
                                    <p:set>
                                      <p:cBhvr>
                                        <p:cTn id="238" dur="1" fill="hold">
                                          <p:stCondLst>
                                            <p:cond delay="499"/>
                                          </p:stCondLst>
                                        </p:cTn>
                                        <p:tgtEl>
                                          <p:spTgt spid="10"/>
                                        </p:tgtEl>
                                        <p:attrNameLst>
                                          <p:attrName>style.visibility</p:attrName>
                                        </p:attrNameLst>
                                      </p:cBhvr>
                                      <p:to>
                                        <p:strVal val="hidden"/>
                                      </p:to>
                                    </p:set>
                                  </p:childTnLst>
                                </p:cTn>
                              </p:par>
                            </p:childTnLst>
                          </p:cTn>
                        </p:par>
                      </p:childTnLst>
                    </p:cTn>
                  </p:par>
                  <p:par>
                    <p:cTn id="239" fill="hold">
                      <p:stCondLst>
                        <p:cond delay="indefinite"/>
                      </p:stCondLst>
                      <p:childTnLst>
                        <p:par>
                          <p:cTn id="240" fill="hold">
                            <p:stCondLst>
                              <p:cond delay="0"/>
                            </p:stCondLst>
                            <p:childTnLst>
                              <p:par>
                                <p:cTn id="241" presetID="2" presetClass="entr" presetSubtype="4" fill="hold" grpId="0" nodeType="clickEffect">
                                  <p:stCondLst>
                                    <p:cond delay="0"/>
                                  </p:stCondLst>
                                  <p:childTnLst>
                                    <p:set>
                                      <p:cBhvr>
                                        <p:cTn id="242" dur="1" fill="hold">
                                          <p:stCondLst>
                                            <p:cond delay="0"/>
                                          </p:stCondLst>
                                        </p:cTn>
                                        <p:tgtEl>
                                          <p:spTgt spid="90"/>
                                        </p:tgtEl>
                                        <p:attrNameLst>
                                          <p:attrName>style.visibility</p:attrName>
                                        </p:attrNameLst>
                                      </p:cBhvr>
                                      <p:to>
                                        <p:strVal val="visible"/>
                                      </p:to>
                                    </p:set>
                                    <p:anim calcmode="lin" valueType="num">
                                      <p:cBhvr additive="base">
                                        <p:cTn id="243" dur="500" fill="hold"/>
                                        <p:tgtEl>
                                          <p:spTgt spid="90"/>
                                        </p:tgtEl>
                                        <p:attrNameLst>
                                          <p:attrName>ppt_x</p:attrName>
                                        </p:attrNameLst>
                                      </p:cBhvr>
                                      <p:tavLst>
                                        <p:tav tm="0">
                                          <p:val>
                                            <p:strVal val="#ppt_x"/>
                                          </p:val>
                                        </p:tav>
                                        <p:tav tm="100000">
                                          <p:val>
                                            <p:strVal val="#ppt_x"/>
                                          </p:val>
                                        </p:tav>
                                      </p:tavLst>
                                    </p:anim>
                                    <p:anim calcmode="lin" valueType="num">
                                      <p:cBhvr additive="base">
                                        <p:cTn id="244" dur="500" fill="hold"/>
                                        <p:tgtEl>
                                          <p:spTgt spid="9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12"/>
                                        </p:tgtEl>
                                        <p:attrNameLst>
                                          <p:attrName>style.visibility</p:attrName>
                                        </p:attrNameLst>
                                      </p:cBhvr>
                                      <p:to>
                                        <p:strVal val="visible"/>
                                      </p:to>
                                    </p:set>
                                    <p:anim calcmode="lin" valueType="num">
                                      <p:cBhvr additive="base">
                                        <p:cTn id="247" dur="500" fill="hold"/>
                                        <p:tgtEl>
                                          <p:spTgt spid="12"/>
                                        </p:tgtEl>
                                        <p:attrNameLst>
                                          <p:attrName>ppt_x</p:attrName>
                                        </p:attrNameLst>
                                      </p:cBhvr>
                                      <p:tavLst>
                                        <p:tav tm="0">
                                          <p:val>
                                            <p:strVal val="#ppt_x"/>
                                          </p:val>
                                        </p:tav>
                                        <p:tav tm="100000">
                                          <p:val>
                                            <p:strVal val="#ppt_x"/>
                                          </p:val>
                                        </p:tav>
                                      </p:tavLst>
                                    </p:anim>
                                    <p:anim calcmode="lin" valueType="num">
                                      <p:cBhvr additive="base">
                                        <p:cTn id="2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9" fill="hold">
                      <p:stCondLst>
                        <p:cond delay="indefinite"/>
                      </p:stCondLst>
                      <p:childTnLst>
                        <p:par>
                          <p:cTn id="250" fill="hold">
                            <p:stCondLst>
                              <p:cond delay="0"/>
                            </p:stCondLst>
                            <p:childTnLst>
                              <p:par>
                                <p:cTn id="251" presetID="2" presetClass="exit" presetSubtype="4" fill="hold" grpId="1" nodeType="clickEffect">
                                  <p:stCondLst>
                                    <p:cond delay="0"/>
                                  </p:stCondLst>
                                  <p:childTnLst>
                                    <p:anim calcmode="lin" valueType="num">
                                      <p:cBhvr additive="base">
                                        <p:cTn id="252" dur="500"/>
                                        <p:tgtEl>
                                          <p:spTgt spid="90"/>
                                        </p:tgtEl>
                                        <p:attrNameLst>
                                          <p:attrName>ppt_x</p:attrName>
                                        </p:attrNameLst>
                                      </p:cBhvr>
                                      <p:tavLst>
                                        <p:tav tm="0">
                                          <p:val>
                                            <p:strVal val="ppt_x"/>
                                          </p:val>
                                        </p:tav>
                                        <p:tav tm="100000">
                                          <p:val>
                                            <p:strVal val="ppt_x"/>
                                          </p:val>
                                        </p:tav>
                                      </p:tavLst>
                                    </p:anim>
                                    <p:anim calcmode="lin" valueType="num">
                                      <p:cBhvr additive="base">
                                        <p:cTn id="253" dur="500"/>
                                        <p:tgtEl>
                                          <p:spTgt spid="90"/>
                                        </p:tgtEl>
                                        <p:attrNameLst>
                                          <p:attrName>ppt_y</p:attrName>
                                        </p:attrNameLst>
                                      </p:cBhvr>
                                      <p:tavLst>
                                        <p:tav tm="0">
                                          <p:val>
                                            <p:strVal val="ppt_y"/>
                                          </p:val>
                                        </p:tav>
                                        <p:tav tm="100000">
                                          <p:val>
                                            <p:strVal val="1+ppt_h/2"/>
                                          </p:val>
                                        </p:tav>
                                      </p:tavLst>
                                    </p:anim>
                                    <p:set>
                                      <p:cBhvr>
                                        <p:cTn id="254" dur="1" fill="hold">
                                          <p:stCondLst>
                                            <p:cond delay="499"/>
                                          </p:stCondLst>
                                        </p:cTn>
                                        <p:tgtEl>
                                          <p:spTgt spid="90"/>
                                        </p:tgtEl>
                                        <p:attrNameLst>
                                          <p:attrName>style.visibility</p:attrName>
                                        </p:attrNameLst>
                                      </p:cBhvr>
                                      <p:to>
                                        <p:strVal val="hidden"/>
                                      </p:to>
                                    </p:set>
                                  </p:childTnLst>
                                </p:cTn>
                              </p:par>
                            </p:childTnLst>
                          </p:cTn>
                        </p:par>
                      </p:childTnLst>
                    </p:cTn>
                  </p:par>
                  <p:par>
                    <p:cTn id="255" fill="hold">
                      <p:stCondLst>
                        <p:cond delay="indefinite"/>
                      </p:stCondLst>
                      <p:childTnLst>
                        <p:par>
                          <p:cTn id="256" fill="hold">
                            <p:stCondLst>
                              <p:cond delay="0"/>
                            </p:stCondLst>
                            <p:childTnLst>
                              <p:par>
                                <p:cTn id="257" presetID="2" presetClass="entr" presetSubtype="4" fill="hold" grpId="0" nodeType="clickEffect">
                                  <p:stCondLst>
                                    <p:cond delay="0"/>
                                  </p:stCondLst>
                                  <p:childTnLst>
                                    <p:set>
                                      <p:cBhvr>
                                        <p:cTn id="258" dur="1" fill="hold">
                                          <p:stCondLst>
                                            <p:cond delay="0"/>
                                          </p:stCondLst>
                                        </p:cTn>
                                        <p:tgtEl>
                                          <p:spTgt spid="5"/>
                                        </p:tgtEl>
                                        <p:attrNameLst>
                                          <p:attrName>style.visibility</p:attrName>
                                        </p:attrNameLst>
                                      </p:cBhvr>
                                      <p:to>
                                        <p:strVal val="visible"/>
                                      </p:to>
                                    </p:set>
                                    <p:anim calcmode="lin" valueType="num">
                                      <p:cBhvr additive="base">
                                        <p:cTn id="259" dur="500" fill="hold"/>
                                        <p:tgtEl>
                                          <p:spTgt spid="5"/>
                                        </p:tgtEl>
                                        <p:attrNameLst>
                                          <p:attrName>ppt_x</p:attrName>
                                        </p:attrNameLst>
                                      </p:cBhvr>
                                      <p:tavLst>
                                        <p:tav tm="0">
                                          <p:val>
                                            <p:strVal val="#ppt_x"/>
                                          </p:val>
                                        </p:tav>
                                        <p:tav tm="100000">
                                          <p:val>
                                            <p:strVal val="#ppt_x"/>
                                          </p:val>
                                        </p:tav>
                                      </p:tavLst>
                                    </p:anim>
                                    <p:anim calcmode="lin" valueType="num">
                                      <p:cBhvr additive="base">
                                        <p:cTn id="260" dur="500" fill="hold"/>
                                        <p:tgtEl>
                                          <p:spTgt spid="5"/>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6"/>
                                        </p:tgtEl>
                                        <p:attrNameLst>
                                          <p:attrName>style.visibility</p:attrName>
                                        </p:attrNameLst>
                                      </p:cBhvr>
                                      <p:to>
                                        <p:strVal val="visible"/>
                                      </p:to>
                                    </p:set>
                                    <p:anim calcmode="lin" valueType="num">
                                      <p:cBhvr additive="base">
                                        <p:cTn id="263" dur="500" fill="hold"/>
                                        <p:tgtEl>
                                          <p:spTgt spid="6"/>
                                        </p:tgtEl>
                                        <p:attrNameLst>
                                          <p:attrName>ppt_x</p:attrName>
                                        </p:attrNameLst>
                                      </p:cBhvr>
                                      <p:tavLst>
                                        <p:tav tm="0">
                                          <p:val>
                                            <p:strVal val="#ppt_x"/>
                                          </p:val>
                                        </p:tav>
                                        <p:tav tm="100000">
                                          <p:val>
                                            <p:strVal val="#ppt_x"/>
                                          </p:val>
                                        </p:tav>
                                      </p:tavLst>
                                    </p:anim>
                                    <p:anim calcmode="lin" valueType="num">
                                      <p:cBhvr additive="base">
                                        <p:cTn id="264" dur="500" fill="hold"/>
                                        <p:tgtEl>
                                          <p:spTgt spid="6"/>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9"/>
                                        </p:tgtEl>
                                        <p:attrNameLst>
                                          <p:attrName>style.visibility</p:attrName>
                                        </p:attrNameLst>
                                      </p:cBhvr>
                                      <p:to>
                                        <p:strVal val="visible"/>
                                      </p:to>
                                    </p:set>
                                    <p:anim calcmode="lin" valueType="num">
                                      <p:cBhvr additive="base">
                                        <p:cTn id="267" dur="500" fill="hold"/>
                                        <p:tgtEl>
                                          <p:spTgt spid="89"/>
                                        </p:tgtEl>
                                        <p:attrNameLst>
                                          <p:attrName>ppt_x</p:attrName>
                                        </p:attrNameLst>
                                      </p:cBhvr>
                                      <p:tavLst>
                                        <p:tav tm="0">
                                          <p:val>
                                            <p:strVal val="#ppt_x"/>
                                          </p:val>
                                        </p:tav>
                                        <p:tav tm="100000">
                                          <p:val>
                                            <p:strVal val="#ppt_x"/>
                                          </p:val>
                                        </p:tav>
                                      </p:tavLst>
                                    </p:anim>
                                    <p:anim calcmode="lin" valueType="num">
                                      <p:cBhvr additive="base">
                                        <p:cTn id="268" dur="500" fill="hold"/>
                                        <p:tgtEl>
                                          <p:spTgt spid="8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13"/>
                                        </p:tgtEl>
                                        <p:attrNameLst>
                                          <p:attrName>style.visibility</p:attrName>
                                        </p:attrNameLst>
                                      </p:cBhvr>
                                      <p:to>
                                        <p:strVal val="visible"/>
                                      </p:to>
                                    </p:set>
                                    <p:anim calcmode="lin" valueType="num">
                                      <p:cBhvr additive="base">
                                        <p:cTn id="271" dur="500" fill="hold"/>
                                        <p:tgtEl>
                                          <p:spTgt spid="13"/>
                                        </p:tgtEl>
                                        <p:attrNameLst>
                                          <p:attrName>ppt_x</p:attrName>
                                        </p:attrNameLst>
                                      </p:cBhvr>
                                      <p:tavLst>
                                        <p:tav tm="0">
                                          <p:val>
                                            <p:strVal val="#ppt_x"/>
                                          </p:val>
                                        </p:tav>
                                        <p:tav tm="100000">
                                          <p:val>
                                            <p:strVal val="#ppt_x"/>
                                          </p:val>
                                        </p:tav>
                                      </p:tavLst>
                                    </p:anim>
                                    <p:anim calcmode="lin" valueType="num">
                                      <p:cBhvr additive="base">
                                        <p:cTn id="27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0" grpId="0" animBg="1"/>
      <p:bldP spid="10" grpId="1" animBg="1"/>
      <p:bldP spid="8" grpId="0" animBg="1"/>
      <p:bldP spid="8" grpId="1" animBg="1"/>
      <p:bldP spid="14" grpId="0"/>
      <p:bldP spid="22" grpId="0" animBg="1"/>
      <p:bldP spid="23" grpId="0"/>
      <p:bldP spid="24" grpId="0"/>
      <p:bldP spid="25" grpId="0"/>
      <p:bldP spid="26" grpId="0"/>
      <p:bldP spid="27" grpId="0"/>
      <p:bldP spid="28" grpId="0"/>
      <p:bldP spid="29" grpId="0"/>
      <p:bldP spid="30" grpId="0"/>
      <p:bldP spid="31" grpId="0"/>
      <p:bldP spid="32" grpId="0"/>
      <p:bldP spid="33" grpId="0"/>
      <p:bldP spid="57" grpId="0" animBg="1"/>
      <p:bldP spid="58" grpId="0"/>
      <p:bldP spid="59" grpId="0" animBg="1"/>
      <p:bldP spid="60" grpId="0" animBg="1"/>
      <p:bldP spid="61" grpId="0" animBg="1"/>
      <p:bldP spid="62" grpId="0" animBg="1"/>
      <p:bldP spid="63" grpId="0"/>
      <p:bldP spid="64" grpId="0"/>
      <p:bldP spid="65" grpId="0"/>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5" grpId="0"/>
      <p:bldP spid="5" grpId="0"/>
      <p:bldP spid="6" grpId="0" animBg="1"/>
      <p:bldP spid="89" grpId="0" animBg="1"/>
      <p:bldP spid="13" grpId="0" animBg="1"/>
      <p:bldP spid="90" grpId="0" animBg="1"/>
      <p:bldP spid="9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445224"/>
            <a:ext cx="3850105" cy="12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Title 2"/>
          <p:cNvSpPr>
            <a:spLocks noGrp="1"/>
          </p:cNvSpPr>
          <p:nvPr>
            <p:ph type="title"/>
          </p:nvPr>
        </p:nvSpPr>
        <p:spPr>
          <a:xfrm>
            <a:off x="251520" y="764704"/>
            <a:ext cx="8435280" cy="576064"/>
          </a:xfrm>
        </p:spPr>
        <p:txBody>
          <a:bodyPr>
            <a:noAutofit/>
          </a:bodyPr>
          <a:lstStyle/>
          <a:p>
            <a:pPr marL="363538" indent="-363538">
              <a:spcBef>
                <a:spcPts val="600"/>
              </a:spcBef>
              <a:tabLst>
                <a:tab pos="363538" algn="l"/>
              </a:tabLst>
            </a:pPr>
            <a:r>
              <a:rPr lang="en-GB" sz="3200" dirty="0" smtClean="0">
                <a:solidFill>
                  <a:schemeClr val="tx1"/>
                </a:solidFill>
              </a:rPr>
              <a:t>What can the TAF be used for?</a:t>
            </a:r>
            <a:endParaRPr lang="de-CH" sz="3200" dirty="0">
              <a:solidFill>
                <a:schemeClr val="tx1"/>
              </a:solidFill>
            </a:endParaRPr>
          </a:p>
        </p:txBody>
      </p:sp>
      <p:sp>
        <p:nvSpPr>
          <p:cNvPr id="2" name="Rectangle 1"/>
          <p:cNvSpPr/>
          <p:nvPr/>
        </p:nvSpPr>
        <p:spPr>
          <a:xfrm>
            <a:off x="539552" y="1484784"/>
            <a:ext cx="8280920" cy="4555093"/>
          </a:xfrm>
          <a:prstGeom prst="rect">
            <a:avLst/>
          </a:prstGeom>
        </p:spPr>
        <p:txBody>
          <a:bodyPr wrap="square">
            <a:spAutoFit/>
          </a:bodyPr>
          <a:lstStyle/>
          <a:p>
            <a:pPr marL="173038" lvl="2" indent="-173038">
              <a:spcBef>
                <a:spcPts val="600"/>
              </a:spcBef>
              <a:spcAft>
                <a:spcPts val="600"/>
              </a:spcAft>
              <a:buFontTx/>
              <a:buChar char="-"/>
              <a:tabLst>
                <a:tab pos="173038" algn="l"/>
              </a:tabLst>
              <a:defRPr/>
            </a:pPr>
            <a:r>
              <a:rPr lang="en-GB" sz="2600" b="1" dirty="0" smtClean="0">
                <a:latin typeface="Arial" pitchFamily="34" charset="0"/>
                <a:cs typeface="Arial" pitchFamily="34" charset="0"/>
              </a:rPr>
              <a:t>Assessing</a:t>
            </a:r>
            <a:r>
              <a:rPr lang="en-GB" sz="2600" dirty="0" smtClean="0">
                <a:latin typeface="Arial" pitchFamily="34" charset="0"/>
                <a:cs typeface="Arial" pitchFamily="34" charset="0"/>
              </a:rPr>
              <a:t> applicability and scalability of a specific WASH technology in a specific context</a:t>
            </a:r>
          </a:p>
          <a:p>
            <a:pPr marL="173038" lvl="2" indent="-173038">
              <a:spcBef>
                <a:spcPts val="600"/>
              </a:spcBef>
              <a:spcAft>
                <a:spcPts val="600"/>
              </a:spcAft>
              <a:buFontTx/>
              <a:buChar char="-"/>
              <a:tabLst>
                <a:tab pos="173038" algn="l"/>
              </a:tabLst>
              <a:defRPr/>
            </a:pPr>
            <a:r>
              <a:rPr lang="en-GB" sz="2600" b="1" dirty="0" smtClean="0">
                <a:latin typeface="Arial" pitchFamily="34" charset="0"/>
                <a:cs typeface="Arial" pitchFamily="34" charset="0"/>
              </a:rPr>
              <a:t>monitoring</a:t>
            </a:r>
            <a:r>
              <a:rPr lang="en-GB" sz="2600" dirty="0" smtClean="0">
                <a:latin typeface="Arial" pitchFamily="34" charset="0"/>
                <a:cs typeface="Arial" pitchFamily="34" charset="0"/>
              </a:rPr>
              <a:t> and </a:t>
            </a:r>
            <a:r>
              <a:rPr lang="en-GB" sz="2600" b="1" dirty="0" smtClean="0">
                <a:latin typeface="Arial" pitchFamily="34" charset="0"/>
                <a:cs typeface="Arial" pitchFamily="34" charset="0"/>
              </a:rPr>
              <a:t>evaluate</a:t>
            </a:r>
            <a:r>
              <a:rPr lang="en-GB" sz="2600" dirty="0" smtClean="0">
                <a:latin typeface="Arial" pitchFamily="34" charset="0"/>
                <a:cs typeface="Arial" pitchFamily="34" charset="0"/>
              </a:rPr>
              <a:t> of </a:t>
            </a:r>
            <a:r>
              <a:rPr lang="en-GB" sz="2600" dirty="0">
                <a:latin typeface="Arial" pitchFamily="34" charset="0"/>
                <a:cs typeface="Arial" pitchFamily="34" charset="0"/>
              </a:rPr>
              <a:t>the performance of an existing WASH </a:t>
            </a:r>
            <a:r>
              <a:rPr lang="en-GB" sz="2600" b="1" dirty="0" smtClean="0">
                <a:latin typeface="Arial" pitchFamily="34" charset="0"/>
                <a:cs typeface="Arial" pitchFamily="34" charset="0"/>
              </a:rPr>
              <a:t>technology</a:t>
            </a:r>
            <a:r>
              <a:rPr lang="en-GB" sz="2600" dirty="0" smtClean="0">
                <a:latin typeface="Arial" pitchFamily="34" charset="0"/>
                <a:cs typeface="Arial" pitchFamily="34" charset="0"/>
              </a:rPr>
              <a:t> and of the introduction </a:t>
            </a:r>
            <a:r>
              <a:rPr lang="en-GB" sz="2600" b="1" dirty="0" smtClean="0">
                <a:latin typeface="Arial" pitchFamily="34" charset="0"/>
                <a:cs typeface="Arial" pitchFamily="34" charset="0"/>
              </a:rPr>
              <a:t>process</a:t>
            </a:r>
          </a:p>
          <a:p>
            <a:pPr marL="173038" lvl="2" indent="-173038">
              <a:spcBef>
                <a:spcPts val="600"/>
              </a:spcBef>
              <a:spcAft>
                <a:spcPts val="600"/>
              </a:spcAft>
              <a:buFontTx/>
              <a:buChar char="-"/>
              <a:tabLst>
                <a:tab pos="173038" algn="l"/>
              </a:tabLst>
              <a:defRPr/>
            </a:pPr>
            <a:r>
              <a:rPr lang="en-GB" sz="2600" dirty="0" smtClean="0">
                <a:latin typeface="Arial" pitchFamily="34" charset="0"/>
                <a:cs typeface="Arial" pitchFamily="34" charset="0"/>
              </a:rPr>
              <a:t>to </a:t>
            </a:r>
            <a:r>
              <a:rPr lang="en-GB" sz="2600" dirty="0">
                <a:latin typeface="Arial" pitchFamily="34" charset="0"/>
                <a:cs typeface="Arial" pitchFamily="34" charset="0"/>
              </a:rPr>
              <a:t>define </a:t>
            </a:r>
            <a:r>
              <a:rPr lang="en-GB" sz="2600" b="1" dirty="0">
                <a:latin typeface="Arial" pitchFamily="34" charset="0"/>
                <a:cs typeface="Arial" pitchFamily="34" charset="0"/>
              </a:rPr>
              <a:t>concrete</a:t>
            </a:r>
            <a:r>
              <a:rPr lang="en-GB" sz="2600" dirty="0">
                <a:latin typeface="Arial" pitchFamily="34" charset="0"/>
                <a:cs typeface="Arial" pitchFamily="34" charset="0"/>
              </a:rPr>
              <a:t> </a:t>
            </a:r>
            <a:r>
              <a:rPr lang="en-GB" sz="2600" dirty="0" smtClean="0">
                <a:latin typeface="Arial" pitchFamily="34" charset="0"/>
                <a:cs typeface="Arial" pitchFamily="34" charset="0"/>
              </a:rPr>
              <a:t>mitigation measures to increase technology performance but also of the introduction process</a:t>
            </a:r>
          </a:p>
          <a:p>
            <a:pPr marL="173038" lvl="2" indent="-173038">
              <a:spcBef>
                <a:spcPts val="600"/>
              </a:spcBef>
              <a:spcAft>
                <a:spcPts val="600"/>
              </a:spcAft>
              <a:buFontTx/>
              <a:buChar char="-"/>
              <a:tabLst>
                <a:tab pos="173038" algn="l"/>
              </a:tabLst>
              <a:defRPr/>
            </a:pPr>
            <a:r>
              <a:rPr lang="en-GB" sz="2600" dirty="0" smtClean="0">
                <a:latin typeface="Arial" pitchFamily="34" charset="0"/>
                <a:cs typeface="Arial" pitchFamily="34" charset="0"/>
              </a:rPr>
              <a:t>Building up basis for comparison of different WASH technologies for a specific need and region</a:t>
            </a:r>
            <a:endParaRPr lang="en-GB" sz="2600" dirty="0">
              <a:latin typeface="Arial" pitchFamily="34" charset="0"/>
              <a:cs typeface="Arial" pitchFamily="34" charset="0"/>
            </a:endParaRPr>
          </a:p>
        </p:txBody>
      </p:sp>
      <p:sp>
        <p:nvSpPr>
          <p:cNvPr id="4" name="Footer Placeholder 5"/>
          <p:cNvSpPr>
            <a:spLocks noGrp="1"/>
          </p:cNvSpPr>
          <p:nvPr>
            <p:ph type="ftr" sz="quarter" idx="11"/>
          </p:nvPr>
        </p:nvSpPr>
        <p:spPr>
          <a:xfrm>
            <a:off x="4379913" y="6408738"/>
            <a:ext cx="4296543" cy="365125"/>
          </a:xfrm>
        </p:spPr>
        <p:txBody>
          <a:bodyPr/>
          <a:lstStyle/>
          <a:p>
            <a:pPr>
              <a:defRPr/>
            </a:pPr>
            <a:r>
              <a:rPr lang="en-US" dirty="0" smtClean="0">
                <a:latin typeface="Arial" pitchFamily="34" charset="0"/>
                <a:cs typeface="Arial" pitchFamily="34" charset="0"/>
              </a:rPr>
              <a:t>July 2013</a:t>
            </a:r>
            <a:endParaRPr lang="en-GB" dirty="0">
              <a:latin typeface="Arial" pitchFamily="34" charset="0"/>
              <a:cs typeface="Arial" pitchFamily="34" charset="0"/>
            </a:endParaRPr>
          </a:p>
        </p:txBody>
      </p:sp>
    </p:spTree>
    <p:extLst>
      <p:ext uri="{BB962C8B-B14F-4D97-AF65-F5344CB8AC3E}">
        <p14:creationId xmlns:p14="http://schemas.microsoft.com/office/powerpoint/2010/main" xmlns="" val="4239098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2386" y="836712"/>
            <a:ext cx="8314414" cy="576064"/>
          </a:xfrm>
        </p:spPr>
        <p:txBody>
          <a:bodyPr>
            <a:normAutofit fontScale="90000"/>
          </a:bodyPr>
          <a:lstStyle/>
          <a:p>
            <a:pPr marL="363538" indent="-363538">
              <a:spcBef>
                <a:spcPts val="600"/>
              </a:spcBef>
              <a:tabLst>
                <a:tab pos="363538" algn="l"/>
              </a:tabLst>
            </a:pPr>
            <a:r>
              <a:rPr lang="de-CH" sz="3600" b="1" dirty="0" smtClean="0"/>
              <a:t>Rationale </a:t>
            </a:r>
            <a:r>
              <a:rPr lang="de-CH" sz="3600" b="1" dirty="0" err="1" smtClean="0"/>
              <a:t>for</a:t>
            </a:r>
            <a:r>
              <a:rPr lang="de-CH" sz="3600" b="1" dirty="0" smtClean="0"/>
              <a:t> </a:t>
            </a:r>
            <a:r>
              <a:rPr lang="de-CH" sz="3600" b="1" dirty="0"/>
              <a:t>G</a:t>
            </a:r>
            <a:r>
              <a:rPr lang="de-CH" sz="3600" b="1" dirty="0" smtClean="0"/>
              <a:t>TIP</a:t>
            </a:r>
            <a:endParaRPr lang="de-CH" b="1" dirty="0"/>
          </a:p>
        </p:txBody>
      </p:sp>
      <p:sp>
        <p:nvSpPr>
          <p:cNvPr id="2" name="TextBox 1"/>
          <p:cNvSpPr txBox="1"/>
          <p:nvPr/>
        </p:nvSpPr>
        <p:spPr>
          <a:xfrm>
            <a:off x="323528" y="1850345"/>
            <a:ext cx="8748464" cy="4362733"/>
          </a:xfrm>
          <a:prstGeom prst="rect">
            <a:avLst/>
          </a:prstGeom>
          <a:noFill/>
        </p:spPr>
        <p:txBody>
          <a:bodyPr wrap="square" rtlCol="0">
            <a:spAutoFit/>
          </a:bodyPr>
          <a:lstStyle/>
          <a:p>
            <a:pPr marL="358775" indent="-358775" eaLnBrk="1" hangingPunct="1">
              <a:lnSpc>
                <a:spcPts val="3300"/>
              </a:lnSpc>
              <a:spcBef>
                <a:spcPts val="600"/>
              </a:spcBef>
              <a:spcAft>
                <a:spcPts val="600"/>
              </a:spcAft>
              <a:buFont typeface="Wingdings" pitchFamily="2" charset="2"/>
              <a:buChar char="Ø"/>
              <a:defRPr/>
            </a:pPr>
            <a:r>
              <a:rPr lang="en-GB" sz="2350" dirty="0" smtClean="0">
                <a:latin typeface="Arial" pitchFamily="34" charset="0"/>
                <a:cs typeface="Arial" pitchFamily="34" charset="0"/>
              </a:rPr>
              <a:t>Technology introduction processes are very complex in terms of roles of actors, timing of activities, mobilisation of funding.</a:t>
            </a:r>
          </a:p>
          <a:p>
            <a:pPr marL="358775" indent="-358775">
              <a:lnSpc>
                <a:spcPts val="3300"/>
              </a:lnSpc>
              <a:spcBef>
                <a:spcPts val="600"/>
              </a:spcBef>
              <a:spcAft>
                <a:spcPts val="600"/>
              </a:spcAft>
              <a:buFont typeface="Wingdings" pitchFamily="2" charset="2"/>
              <a:buChar char="Ø"/>
              <a:defRPr/>
            </a:pPr>
            <a:r>
              <a:rPr lang="en-GB" sz="2350" dirty="0">
                <a:latin typeface="Arial" pitchFamily="34" charset="0"/>
                <a:cs typeface="Arial" pitchFamily="34" charset="0"/>
              </a:rPr>
              <a:t>In many countries there are procedures, but mostly </a:t>
            </a:r>
            <a:r>
              <a:rPr lang="en-GB" sz="2350" dirty="0" smtClean="0">
                <a:latin typeface="Arial" pitchFamily="34" charset="0"/>
                <a:cs typeface="Arial" pitchFamily="34" charset="0"/>
              </a:rPr>
              <a:t>are informal </a:t>
            </a:r>
            <a:r>
              <a:rPr lang="en-GB" sz="2350" dirty="0">
                <a:latin typeface="Arial" pitchFamily="34" charset="0"/>
                <a:cs typeface="Arial" pitchFamily="34" charset="0"/>
              </a:rPr>
              <a:t>and </a:t>
            </a:r>
            <a:r>
              <a:rPr lang="en-GB" sz="2350" dirty="0" smtClean="0">
                <a:latin typeface="Arial" pitchFamily="34" charset="0"/>
                <a:cs typeface="Arial" pitchFamily="34" charset="0"/>
              </a:rPr>
              <a:t>often not well documented</a:t>
            </a:r>
            <a:r>
              <a:rPr lang="en-GB" sz="2350" dirty="0">
                <a:latin typeface="Arial" pitchFamily="34" charset="0"/>
                <a:cs typeface="Arial" pitchFamily="34" charset="0"/>
              </a:rPr>
              <a:t>. </a:t>
            </a:r>
          </a:p>
          <a:p>
            <a:pPr marL="358775" indent="-358775">
              <a:lnSpc>
                <a:spcPts val="3300"/>
              </a:lnSpc>
              <a:spcBef>
                <a:spcPts val="600"/>
              </a:spcBef>
              <a:spcAft>
                <a:spcPts val="600"/>
              </a:spcAft>
              <a:buFont typeface="Wingdings" pitchFamily="2" charset="2"/>
              <a:buChar char="Ø"/>
              <a:defRPr/>
            </a:pPr>
            <a:r>
              <a:rPr lang="en-GB" sz="2350" dirty="0" smtClean="0">
                <a:latin typeface="Arial" pitchFamily="34" charset="0"/>
                <a:cs typeface="Arial" pitchFamily="34" charset="0"/>
              </a:rPr>
              <a:t>Understanding on process and on requirements concerning successful technology introduction in the sector needs to </a:t>
            </a:r>
            <a:r>
              <a:rPr lang="en-GB" sz="2350" dirty="0">
                <a:latin typeface="Arial" pitchFamily="34" charset="0"/>
                <a:cs typeface="Arial" pitchFamily="34" charset="0"/>
              </a:rPr>
              <a:t>be </a:t>
            </a:r>
            <a:r>
              <a:rPr lang="en-GB" sz="2350" dirty="0" smtClean="0">
                <a:latin typeface="Arial" pitchFamily="34" charset="0"/>
                <a:cs typeface="Arial" pitchFamily="34" charset="0"/>
              </a:rPr>
              <a:t>strengthened.</a:t>
            </a:r>
          </a:p>
          <a:p>
            <a:pPr marL="358775" indent="-358775" eaLnBrk="1" hangingPunct="1">
              <a:lnSpc>
                <a:spcPts val="3300"/>
              </a:lnSpc>
              <a:spcBef>
                <a:spcPts val="600"/>
              </a:spcBef>
              <a:spcAft>
                <a:spcPts val="600"/>
              </a:spcAft>
              <a:buFont typeface="Wingdings" pitchFamily="2" charset="2"/>
              <a:buChar char="Ø"/>
              <a:defRPr/>
            </a:pPr>
            <a:r>
              <a:rPr lang="en-GB" sz="2350" dirty="0" smtClean="0">
                <a:latin typeface="Arial" pitchFamily="34" charset="0"/>
                <a:cs typeface="Arial" pitchFamily="34" charset="0"/>
              </a:rPr>
              <a:t>There is clear need for a guidance on technology introduction to support actors in WASH sector.</a:t>
            </a:r>
          </a:p>
        </p:txBody>
      </p:sp>
    </p:spTree>
    <p:extLst>
      <p:ext uri="{BB962C8B-B14F-4D97-AF65-F5344CB8AC3E}">
        <p14:creationId xmlns="" xmlns:p14="http://schemas.microsoft.com/office/powerpoint/2010/main" val="2637853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130" y="5085184"/>
            <a:ext cx="8784976" cy="1656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Title 2"/>
          <p:cNvSpPr>
            <a:spLocks noGrp="1"/>
          </p:cNvSpPr>
          <p:nvPr>
            <p:ph type="title"/>
          </p:nvPr>
        </p:nvSpPr>
        <p:spPr>
          <a:xfrm>
            <a:off x="372386" y="620688"/>
            <a:ext cx="8314414" cy="576064"/>
          </a:xfrm>
        </p:spPr>
        <p:txBody>
          <a:bodyPr>
            <a:normAutofit fontScale="90000"/>
          </a:bodyPr>
          <a:lstStyle/>
          <a:p>
            <a:pPr marL="363538" indent="-363538">
              <a:spcBef>
                <a:spcPts val="600"/>
              </a:spcBef>
              <a:tabLst>
                <a:tab pos="363538" algn="l"/>
              </a:tabLst>
            </a:pPr>
            <a:r>
              <a:rPr lang="de-CH" sz="3600" b="1" dirty="0" err="1" smtClean="0"/>
              <a:t>Objectives</a:t>
            </a:r>
            <a:r>
              <a:rPr lang="de-CH" sz="3600" b="1" dirty="0" smtClean="0"/>
              <a:t> </a:t>
            </a:r>
            <a:r>
              <a:rPr lang="de-CH" sz="3600" b="1" dirty="0" err="1" smtClean="0"/>
              <a:t>for</a:t>
            </a:r>
            <a:r>
              <a:rPr lang="de-CH" sz="3600" b="1" dirty="0" smtClean="0"/>
              <a:t> </a:t>
            </a:r>
            <a:r>
              <a:rPr lang="de-CH" sz="3600" b="1" dirty="0"/>
              <a:t>G</a:t>
            </a:r>
            <a:r>
              <a:rPr lang="de-CH" sz="3600" b="1" dirty="0" smtClean="0"/>
              <a:t>TIP</a:t>
            </a:r>
            <a:endParaRPr lang="de-CH" b="1" dirty="0"/>
          </a:p>
        </p:txBody>
      </p:sp>
      <p:sp>
        <p:nvSpPr>
          <p:cNvPr id="2" name="TextBox 1"/>
          <p:cNvSpPr txBox="1"/>
          <p:nvPr/>
        </p:nvSpPr>
        <p:spPr>
          <a:xfrm>
            <a:off x="107504" y="1268760"/>
            <a:ext cx="9013346" cy="5475281"/>
          </a:xfrm>
          <a:prstGeom prst="rect">
            <a:avLst/>
          </a:prstGeom>
          <a:noFill/>
        </p:spPr>
        <p:txBody>
          <a:bodyPr wrap="square" rtlCol="0">
            <a:spAutoFit/>
          </a:bodyPr>
          <a:lstStyle/>
          <a:p>
            <a:pPr marL="358775" indent="-358775">
              <a:lnSpc>
                <a:spcPts val="2900"/>
              </a:lnSpc>
              <a:spcBef>
                <a:spcPts val="400"/>
              </a:spcBef>
              <a:buFont typeface="Wingdings" pitchFamily="2" charset="2"/>
              <a:buChar char="Ø"/>
              <a:defRPr/>
            </a:pPr>
            <a:r>
              <a:rPr lang="en-GB" sz="2200" b="1" dirty="0" smtClean="0">
                <a:latin typeface="Arial" pitchFamily="34" charset="0"/>
                <a:cs typeface="Arial" pitchFamily="34" charset="0"/>
              </a:rPr>
              <a:t>Guidance for Technology Introduction Process: GTIP </a:t>
            </a:r>
            <a:r>
              <a:rPr lang="en-GB" sz="2200" b="1" dirty="0">
                <a:latin typeface="Arial" pitchFamily="34" charset="0"/>
                <a:cs typeface="Arial" pitchFamily="34" charset="0"/>
              </a:rPr>
              <a:t>should be a guidance document, providing generic information that can be adapted by countries according to their </a:t>
            </a:r>
            <a:r>
              <a:rPr lang="en-GB" sz="2200" b="1" dirty="0" smtClean="0">
                <a:latin typeface="Arial" pitchFamily="34" charset="0"/>
                <a:cs typeface="Arial" pitchFamily="34" charset="0"/>
              </a:rPr>
              <a:t>needs, however it is is not like a rule to be strictly followed.</a:t>
            </a:r>
            <a:endParaRPr lang="en-GB" sz="2200" b="1" dirty="0">
              <a:latin typeface="Arial" pitchFamily="34" charset="0"/>
              <a:cs typeface="Arial" pitchFamily="34" charset="0"/>
            </a:endParaRPr>
          </a:p>
          <a:p>
            <a:pPr marL="358775" indent="-358775">
              <a:lnSpc>
                <a:spcPts val="2900"/>
              </a:lnSpc>
              <a:spcBef>
                <a:spcPts val="400"/>
              </a:spcBef>
              <a:buFont typeface="Wingdings" pitchFamily="2" charset="2"/>
              <a:buChar char="Ø"/>
              <a:defRPr/>
            </a:pPr>
            <a:r>
              <a:rPr lang="en-GB" sz="2200" dirty="0" smtClean="0">
                <a:latin typeface="Arial" pitchFamily="34" charset="0"/>
                <a:cs typeface="Arial" pitchFamily="34" charset="0"/>
              </a:rPr>
              <a:t>The </a:t>
            </a:r>
            <a:r>
              <a:rPr lang="en-GB" sz="2200" dirty="0">
                <a:latin typeface="Arial" pitchFamily="34" charset="0"/>
                <a:cs typeface="Arial" pitchFamily="34" charset="0"/>
              </a:rPr>
              <a:t>GTIP </a:t>
            </a:r>
            <a:r>
              <a:rPr lang="en-GB" sz="2200" dirty="0" smtClean="0">
                <a:latin typeface="Arial" pitchFamily="34" charset="0"/>
                <a:cs typeface="Arial" pitchFamily="34" charset="0"/>
              </a:rPr>
              <a:t>should improve </a:t>
            </a:r>
            <a:r>
              <a:rPr lang="en-GB" sz="2200" dirty="0">
                <a:latin typeface="Arial" pitchFamily="34" charset="0"/>
                <a:cs typeface="Arial" pitchFamily="34" charset="0"/>
              </a:rPr>
              <a:t>understanding of complex interactions between actors in various phases of technology </a:t>
            </a:r>
            <a:r>
              <a:rPr lang="en-GB" sz="2200" dirty="0" smtClean="0">
                <a:latin typeface="Arial" pitchFamily="34" charset="0"/>
                <a:cs typeface="Arial" pitchFamily="34" charset="0"/>
              </a:rPr>
              <a:t>introduction.</a:t>
            </a:r>
            <a:endParaRPr lang="en-GB" sz="2200" dirty="0">
              <a:latin typeface="Arial" pitchFamily="34" charset="0"/>
              <a:cs typeface="Arial" pitchFamily="34" charset="0"/>
            </a:endParaRPr>
          </a:p>
          <a:p>
            <a:pPr marL="358775" indent="-358775" eaLnBrk="1" hangingPunct="1">
              <a:lnSpc>
                <a:spcPts val="2900"/>
              </a:lnSpc>
              <a:spcBef>
                <a:spcPts val="400"/>
              </a:spcBef>
              <a:buFont typeface="Wingdings" pitchFamily="2" charset="2"/>
              <a:buChar char="Ø"/>
              <a:defRPr/>
            </a:pPr>
            <a:r>
              <a:rPr lang="en-GB" sz="2200" dirty="0" smtClean="0">
                <a:latin typeface="Arial" pitchFamily="34" charset="0"/>
                <a:cs typeface="Arial" pitchFamily="34" charset="0"/>
              </a:rPr>
              <a:t>GTIP provides a systematic description of key elements, tasks, </a:t>
            </a:r>
            <a:r>
              <a:rPr lang="en-GB" sz="2200" dirty="0" err="1" smtClean="0">
                <a:latin typeface="Arial" pitchFamily="34" charset="0"/>
                <a:cs typeface="Arial" pitchFamily="34" charset="0"/>
              </a:rPr>
              <a:t>interlinkages</a:t>
            </a:r>
            <a:r>
              <a:rPr lang="en-GB" sz="2200" dirty="0" smtClean="0">
                <a:latin typeface="Arial" pitchFamily="34" charset="0"/>
                <a:cs typeface="Arial" pitchFamily="34" charset="0"/>
              </a:rPr>
              <a:t> between actors and steps for technology introduction.</a:t>
            </a:r>
          </a:p>
          <a:p>
            <a:pPr marL="358775" indent="-358775">
              <a:lnSpc>
                <a:spcPts val="2900"/>
              </a:lnSpc>
              <a:spcBef>
                <a:spcPts val="400"/>
              </a:spcBef>
              <a:buFont typeface="Wingdings" pitchFamily="2" charset="2"/>
              <a:buChar char="Ø"/>
              <a:defRPr/>
            </a:pPr>
            <a:r>
              <a:rPr lang="en-GB" sz="2200" dirty="0" smtClean="0">
                <a:latin typeface="Arial" pitchFamily="34" charset="0"/>
                <a:cs typeface="Arial" pitchFamily="34" charset="0"/>
              </a:rPr>
              <a:t>The GTIP can </a:t>
            </a:r>
            <a:r>
              <a:rPr lang="en-GB" sz="2200" dirty="0">
                <a:latin typeface="Arial" pitchFamily="34" charset="0"/>
                <a:cs typeface="Arial" pitchFamily="34" charset="0"/>
              </a:rPr>
              <a:t>be used as a tool to </a:t>
            </a:r>
            <a:r>
              <a:rPr lang="en-GB" sz="2200" b="1" dirty="0">
                <a:latin typeface="Arial" pitchFamily="34" charset="0"/>
                <a:cs typeface="Arial" pitchFamily="34" charset="0"/>
              </a:rPr>
              <a:t>adapt or further develop</a:t>
            </a:r>
            <a:r>
              <a:rPr lang="en-GB" sz="2200" dirty="0">
                <a:latin typeface="Arial" pitchFamily="34" charset="0"/>
                <a:cs typeface="Arial" pitchFamily="34" charset="0"/>
              </a:rPr>
              <a:t> country specific guideline for technology introduction </a:t>
            </a:r>
            <a:r>
              <a:rPr lang="en-GB" sz="2200" dirty="0" smtClean="0">
                <a:latin typeface="Arial" pitchFamily="34" charset="0"/>
                <a:cs typeface="Arial" pitchFamily="34" charset="0"/>
              </a:rPr>
              <a:t>or for </a:t>
            </a:r>
            <a:r>
              <a:rPr lang="en-GB" sz="2200" b="1" dirty="0">
                <a:latin typeface="Arial" pitchFamily="34" charset="0"/>
                <a:cs typeface="Arial" pitchFamily="34" charset="0"/>
              </a:rPr>
              <a:t>analysis and planning</a:t>
            </a:r>
            <a:r>
              <a:rPr lang="en-GB" sz="2200" dirty="0">
                <a:latin typeface="Arial" pitchFamily="34" charset="0"/>
                <a:cs typeface="Arial" pitchFamily="34" charset="0"/>
              </a:rPr>
              <a:t> of a </a:t>
            </a:r>
            <a:r>
              <a:rPr lang="en-GB" sz="2200" dirty="0" smtClean="0">
                <a:latin typeface="Arial" pitchFamily="34" charset="0"/>
                <a:cs typeface="Arial" pitchFamily="34" charset="0"/>
              </a:rPr>
              <a:t>specific Technology </a:t>
            </a:r>
            <a:r>
              <a:rPr lang="en-GB" sz="2200" dirty="0">
                <a:latin typeface="Arial" pitchFamily="34" charset="0"/>
                <a:cs typeface="Arial" pitchFamily="34" charset="0"/>
              </a:rPr>
              <a:t>Introduction Process </a:t>
            </a:r>
            <a:r>
              <a:rPr lang="en-GB" sz="2200" dirty="0" smtClean="0">
                <a:latin typeface="Arial" pitchFamily="34" charset="0"/>
                <a:cs typeface="Arial" pitchFamily="34" charset="0"/>
              </a:rPr>
              <a:t>for a </a:t>
            </a:r>
            <a:r>
              <a:rPr lang="en-GB" sz="2200" dirty="0">
                <a:latin typeface="Arial" pitchFamily="34" charset="0"/>
                <a:cs typeface="Arial" pitchFamily="34" charset="0"/>
              </a:rPr>
              <a:t>specific </a:t>
            </a:r>
            <a:r>
              <a:rPr lang="en-GB" sz="2200" dirty="0" smtClean="0">
                <a:latin typeface="Arial" pitchFamily="34" charset="0"/>
                <a:cs typeface="Arial" pitchFamily="34" charset="0"/>
              </a:rPr>
              <a:t>technology.</a:t>
            </a:r>
            <a:endParaRPr lang="en-GB" sz="2200" dirty="0">
              <a:latin typeface="Arial" pitchFamily="34" charset="0"/>
              <a:cs typeface="Arial" pitchFamily="34" charset="0"/>
            </a:endParaRPr>
          </a:p>
          <a:p>
            <a:pPr marL="358775" indent="-358775">
              <a:lnSpc>
                <a:spcPts val="2900"/>
              </a:lnSpc>
              <a:spcBef>
                <a:spcPts val="400"/>
              </a:spcBef>
              <a:buFont typeface="Wingdings" pitchFamily="2" charset="2"/>
              <a:buChar char="Ø"/>
              <a:defRPr/>
            </a:pPr>
            <a:r>
              <a:rPr lang="en-GB" sz="2200" dirty="0" smtClean="0">
                <a:latin typeface="Arial" pitchFamily="34" charset="0"/>
                <a:cs typeface="Arial" pitchFamily="34" charset="0"/>
              </a:rPr>
              <a:t>GTIP is based on good practice, however there </a:t>
            </a:r>
            <a:r>
              <a:rPr lang="en-GB" sz="2200" dirty="0">
                <a:latin typeface="Arial" pitchFamily="34" charset="0"/>
                <a:cs typeface="Arial" pitchFamily="34" charset="0"/>
              </a:rPr>
              <a:t>is no silver bullet solution for technology introduction</a:t>
            </a:r>
            <a:r>
              <a:rPr lang="en-GB" sz="2200" dirty="0" smtClean="0">
                <a:latin typeface="Arial" pitchFamily="34" charset="0"/>
                <a:cs typeface="Arial" pitchFamily="34" charset="0"/>
              </a:rPr>
              <a:t>!</a:t>
            </a:r>
          </a:p>
        </p:txBody>
      </p:sp>
    </p:spTree>
    <p:extLst>
      <p:ext uri="{BB962C8B-B14F-4D97-AF65-F5344CB8AC3E}">
        <p14:creationId xmlns="" xmlns:p14="http://schemas.microsoft.com/office/powerpoint/2010/main" val="8240918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2386" y="620688"/>
            <a:ext cx="8314414" cy="576064"/>
          </a:xfrm>
        </p:spPr>
        <p:txBody>
          <a:bodyPr>
            <a:normAutofit fontScale="90000"/>
          </a:bodyPr>
          <a:lstStyle/>
          <a:p>
            <a:pPr marL="363538" indent="-363538">
              <a:spcBef>
                <a:spcPts val="600"/>
              </a:spcBef>
              <a:tabLst>
                <a:tab pos="363538" algn="l"/>
              </a:tabLst>
            </a:pPr>
            <a:r>
              <a:rPr lang="de-CH" sz="3600" b="1" dirty="0" err="1" smtClean="0"/>
              <a:t>Expected</a:t>
            </a:r>
            <a:r>
              <a:rPr lang="de-CH" sz="3600" b="1" dirty="0" smtClean="0"/>
              <a:t> </a:t>
            </a:r>
            <a:r>
              <a:rPr lang="de-CH" sz="3600" b="1" dirty="0" err="1" smtClean="0"/>
              <a:t>results</a:t>
            </a:r>
            <a:r>
              <a:rPr lang="de-CH" sz="3600" b="1" dirty="0" smtClean="0"/>
              <a:t> </a:t>
            </a:r>
            <a:br>
              <a:rPr lang="de-CH" sz="3600" b="1" dirty="0" smtClean="0"/>
            </a:br>
            <a:r>
              <a:rPr lang="de-CH" sz="3600" b="1" dirty="0" err="1" smtClean="0"/>
              <a:t>from</a:t>
            </a:r>
            <a:r>
              <a:rPr lang="de-CH" sz="3600" b="1" dirty="0" smtClean="0"/>
              <a:t> </a:t>
            </a:r>
            <a:r>
              <a:rPr lang="de-CH" sz="3600" b="1" dirty="0" err="1" smtClean="0"/>
              <a:t>applying</a:t>
            </a:r>
            <a:r>
              <a:rPr lang="de-CH" sz="3600" b="1" dirty="0" smtClean="0"/>
              <a:t> </a:t>
            </a:r>
            <a:r>
              <a:rPr lang="de-CH" sz="3600" b="1" dirty="0" err="1" smtClean="0"/>
              <a:t>the</a:t>
            </a:r>
            <a:r>
              <a:rPr lang="de-CH" sz="3600" b="1" dirty="0" smtClean="0"/>
              <a:t> GTIP</a:t>
            </a:r>
            <a:endParaRPr lang="de-CH" b="1" dirty="0"/>
          </a:p>
        </p:txBody>
      </p:sp>
      <p:sp>
        <p:nvSpPr>
          <p:cNvPr id="2" name="TextBox 1"/>
          <p:cNvSpPr txBox="1"/>
          <p:nvPr/>
        </p:nvSpPr>
        <p:spPr>
          <a:xfrm>
            <a:off x="372386" y="1529497"/>
            <a:ext cx="8748464" cy="4401205"/>
          </a:xfrm>
          <a:prstGeom prst="rect">
            <a:avLst/>
          </a:prstGeom>
          <a:noFill/>
        </p:spPr>
        <p:txBody>
          <a:bodyPr wrap="square" rtlCol="0">
            <a:spAutoFit/>
          </a:bodyPr>
          <a:lstStyle/>
          <a:p>
            <a:pPr marL="358775" indent="-358775">
              <a:lnSpc>
                <a:spcPts val="3000"/>
              </a:lnSpc>
              <a:spcBef>
                <a:spcPts val="600"/>
              </a:spcBef>
              <a:buFont typeface="Wingdings" pitchFamily="2" charset="2"/>
              <a:buChar char="Ø"/>
              <a:defRPr/>
            </a:pPr>
            <a:r>
              <a:rPr lang="en-GB" sz="2400" dirty="0" smtClean="0">
                <a:latin typeface="Arial" pitchFamily="34" charset="0"/>
                <a:cs typeface="Arial" pitchFamily="34" charset="0"/>
              </a:rPr>
              <a:t>Improved understanding in sector on technology introduction</a:t>
            </a:r>
          </a:p>
          <a:p>
            <a:pPr marL="358775" indent="-358775">
              <a:lnSpc>
                <a:spcPts val="3000"/>
              </a:lnSpc>
              <a:spcBef>
                <a:spcPts val="600"/>
              </a:spcBef>
              <a:buFont typeface="Wingdings" pitchFamily="2" charset="2"/>
              <a:buChar char="Ø"/>
              <a:defRPr/>
            </a:pPr>
            <a:r>
              <a:rPr lang="en-GB" sz="2400" dirty="0" smtClean="0">
                <a:latin typeface="Arial" pitchFamily="34" charset="0"/>
                <a:cs typeface="Arial" pitchFamily="34" charset="0"/>
              </a:rPr>
              <a:t>In case here are </a:t>
            </a:r>
            <a:r>
              <a:rPr lang="en-GB" sz="2400" u="sng" dirty="0" smtClean="0">
                <a:latin typeface="Arial" pitchFamily="34" charset="0"/>
                <a:cs typeface="Arial" pitchFamily="34" charset="0"/>
              </a:rPr>
              <a:t>already </a:t>
            </a:r>
            <a:r>
              <a:rPr lang="en-GB" sz="2400" u="sng" dirty="0">
                <a:latin typeface="Arial" pitchFamily="34" charset="0"/>
                <a:cs typeface="Arial" pitchFamily="34" charset="0"/>
              </a:rPr>
              <a:t>some </a:t>
            </a:r>
            <a:r>
              <a:rPr lang="en-GB" sz="2400" dirty="0" smtClean="0">
                <a:latin typeface="Arial" pitchFamily="34" charset="0"/>
                <a:cs typeface="Arial" pitchFamily="34" charset="0"/>
              </a:rPr>
              <a:t>procedures in place:</a:t>
            </a:r>
          </a:p>
          <a:p>
            <a:pPr marL="815975" lvl="1" indent="-358775">
              <a:lnSpc>
                <a:spcPts val="3000"/>
              </a:lnSpc>
              <a:spcBef>
                <a:spcPts val="600"/>
              </a:spcBef>
              <a:buFont typeface="Wingdings" pitchFamily="2" charset="2"/>
              <a:buChar char="Ø"/>
              <a:defRPr/>
            </a:pPr>
            <a:r>
              <a:rPr lang="en-GB" sz="2400" dirty="0" smtClean="0">
                <a:latin typeface="Arial" pitchFamily="34" charset="0"/>
                <a:cs typeface="Arial" pitchFamily="34" charset="0"/>
              </a:rPr>
              <a:t>Improved general procedures</a:t>
            </a:r>
          </a:p>
          <a:p>
            <a:pPr marL="815975" lvl="1" indent="-358775">
              <a:lnSpc>
                <a:spcPts val="3000"/>
              </a:lnSpc>
              <a:spcBef>
                <a:spcPts val="600"/>
              </a:spcBef>
              <a:buFont typeface="Wingdings" pitchFamily="2" charset="2"/>
              <a:buChar char="Ø"/>
              <a:defRPr/>
            </a:pPr>
            <a:r>
              <a:rPr lang="en-GB" sz="2400" dirty="0" smtClean="0">
                <a:latin typeface="Arial" pitchFamily="34" charset="0"/>
                <a:cs typeface="Arial" pitchFamily="34" charset="0"/>
              </a:rPr>
              <a:t>Support in an introduction process for a specific technology</a:t>
            </a:r>
          </a:p>
          <a:p>
            <a:pPr marL="358775" indent="-358775">
              <a:lnSpc>
                <a:spcPts val="3000"/>
              </a:lnSpc>
              <a:spcBef>
                <a:spcPts val="600"/>
              </a:spcBef>
              <a:buFont typeface="Wingdings" pitchFamily="2" charset="2"/>
              <a:buChar char="Ø"/>
              <a:defRPr/>
            </a:pPr>
            <a:r>
              <a:rPr lang="en-GB" sz="2400" dirty="0" smtClean="0">
                <a:latin typeface="Arial" pitchFamily="34" charset="0"/>
                <a:cs typeface="Arial" pitchFamily="34" charset="0"/>
              </a:rPr>
              <a:t>In case there are </a:t>
            </a:r>
            <a:r>
              <a:rPr lang="en-GB" sz="2400" u="sng" dirty="0" smtClean="0">
                <a:latin typeface="Arial" pitchFamily="34" charset="0"/>
                <a:cs typeface="Arial" pitchFamily="34" charset="0"/>
              </a:rPr>
              <a:t>no</a:t>
            </a:r>
            <a:r>
              <a:rPr lang="en-GB" sz="2400" dirty="0" smtClean="0">
                <a:latin typeface="Arial" pitchFamily="34" charset="0"/>
                <a:cs typeface="Arial" pitchFamily="34" charset="0"/>
              </a:rPr>
              <a:t> </a:t>
            </a:r>
            <a:r>
              <a:rPr lang="en-GB" sz="2400" dirty="0">
                <a:latin typeface="Arial" pitchFamily="34" charset="0"/>
                <a:cs typeface="Arial" pitchFamily="34" charset="0"/>
              </a:rPr>
              <a:t>procedures </a:t>
            </a:r>
            <a:r>
              <a:rPr lang="en-GB" sz="2400" dirty="0" smtClean="0">
                <a:latin typeface="Arial" pitchFamily="34" charset="0"/>
                <a:cs typeface="Arial" pitchFamily="34" charset="0"/>
              </a:rPr>
              <a:t>in place:</a:t>
            </a:r>
          </a:p>
          <a:p>
            <a:pPr marL="815975" lvl="1" indent="-358775">
              <a:lnSpc>
                <a:spcPts val="3000"/>
              </a:lnSpc>
              <a:spcBef>
                <a:spcPts val="600"/>
              </a:spcBef>
              <a:buFont typeface="Wingdings" pitchFamily="2" charset="2"/>
              <a:buChar char="Ø"/>
              <a:defRPr/>
            </a:pPr>
            <a:r>
              <a:rPr lang="en-GB" sz="2400" dirty="0" smtClean="0">
                <a:latin typeface="Arial" pitchFamily="34" charset="0"/>
                <a:cs typeface="Arial" pitchFamily="34" charset="0"/>
              </a:rPr>
              <a:t>1</a:t>
            </a:r>
            <a:r>
              <a:rPr lang="en-GB" sz="2400" baseline="30000" dirty="0" smtClean="0">
                <a:latin typeface="Arial" pitchFamily="34" charset="0"/>
                <a:cs typeface="Arial" pitchFamily="34" charset="0"/>
              </a:rPr>
              <a:t>st</a:t>
            </a:r>
            <a:r>
              <a:rPr lang="en-GB" sz="2400" dirty="0" smtClean="0">
                <a:latin typeface="Arial" pitchFamily="34" charset="0"/>
                <a:cs typeface="Arial" pitchFamily="34" charset="0"/>
              </a:rPr>
              <a:t> draft procedures for technology introduction</a:t>
            </a:r>
          </a:p>
          <a:p>
            <a:pPr marL="358775" indent="-358775">
              <a:lnSpc>
                <a:spcPts val="3000"/>
              </a:lnSpc>
              <a:spcBef>
                <a:spcPts val="600"/>
              </a:spcBef>
              <a:buFont typeface="Wingdings" pitchFamily="2" charset="2"/>
              <a:buChar char="Ø"/>
              <a:defRPr/>
            </a:pPr>
            <a:r>
              <a:rPr lang="en-GB" sz="2400" dirty="0" smtClean="0">
                <a:latin typeface="Arial" pitchFamily="34" charset="0"/>
                <a:cs typeface="Arial" pitchFamily="34" charset="0"/>
              </a:rPr>
              <a:t>Defined roles and requirements and procedures as basis for sector including private sector to engage more in WASH technology introduction</a:t>
            </a:r>
          </a:p>
        </p:txBody>
      </p:sp>
    </p:spTree>
    <p:extLst>
      <p:ext uri="{BB962C8B-B14F-4D97-AF65-F5344CB8AC3E}">
        <p14:creationId xmlns="" xmlns:p14="http://schemas.microsoft.com/office/powerpoint/2010/main" val="3731400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5496" y="1278663"/>
            <a:ext cx="9028802" cy="2870417"/>
          </a:xfrm>
          <a:prstGeom prst="roundRect">
            <a:avLst>
              <a:gd name="adj" fmla="val 6917"/>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Title 2"/>
          <p:cNvSpPr>
            <a:spLocks noGrp="1"/>
          </p:cNvSpPr>
          <p:nvPr>
            <p:ph type="title"/>
          </p:nvPr>
        </p:nvSpPr>
        <p:spPr>
          <a:xfrm>
            <a:off x="372386" y="692696"/>
            <a:ext cx="8314414" cy="576064"/>
          </a:xfrm>
        </p:spPr>
        <p:txBody>
          <a:bodyPr>
            <a:normAutofit fontScale="90000"/>
          </a:bodyPr>
          <a:lstStyle/>
          <a:p>
            <a:pPr marL="363538" indent="-363538">
              <a:spcBef>
                <a:spcPts val="600"/>
              </a:spcBef>
              <a:tabLst>
                <a:tab pos="363538" algn="l"/>
              </a:tabLst>
            </a:pPr>
            <a:r>
              <a:rPr lang="de-CH" sz="3600" b="1" dirty="0" err="1" smtClean="0"/>
              <a:t>Concept</a:t>
            </a:r>
            <a:r>
              <a:rPr lang="de-CH" sz="3600" b="1" dirty="0" smtClean="0"/>
              <a:t> </a:t>
            </a:r>
            <a:r>
              <a:rPr lang="de-CH" sz="3600" b="1" dirty="0" err="1" smtClean="0"/>
              <a:t>of</a:t>
            </a:r>
            <a:r>
              <a:rPr lang="de-CH" sz="3600" b="1" dirty="0" smtClean="0"/>
              <a:t> </a:t>
            </a:r>
            <a:r>
              <a:rPr lang="de-CH" sz="3600" b="1" dirty="0" err="1" smtClean="0"/>
              <a:t>key</a:t>
            </a:r>
            <a:r>
              <a:rPr lang="de-CH" sz="3600" b="1" dirty="0" smtClean="0"/>
              <a:t> </a:t>
            </a:r>
            <a:r>
              <a:rPr lang="de-CH" sz="3600" b="1" dirty="0" err="1" smtClean="0"/>
              <a:t>phases</a:t>
            </a:r>
            <a:r>
              <a:rPr lang="de-CH" sz="3600" b="1" dirty="0" smtClean="0"/>
              <a:t> in GTP</a:t>
            </a:r>
            <a:endParaRPr lang="de-CH" b="1" dirty="0"/>
          </a:p>
        </p:txBody>
      </p:sp>
      <p:sp>
        <p:nvSpPr>
          <p:cNvPr id="2" name="TextBox 1"/>
          <p:cNvSpPr txBox="1"/>
          <p:nvPr/>
        </p:nvSpPr>
        <p:spPr>
          <a:xfrm>
            <a:off x="35496" y="1371948"/>
            <a:ext cx="4896544" cy="2669962"/>
          </a:xfrm>
          <a:prstGeom prst="rect">
            <a:avLst/>
          </a:prstGeom>
          <a:noFill/>
        </p:spPr>
        <p:txBody>
          <a:bodyPr wrap="square" rtlCol="0">
            <a:spAutoFit/>
          </a:bodyPr>
          <a:lstStyle/>
          <a:p>
            <a:pPr marL="358775" indent="-358775" eaLnBrk="1" hangingPunct="1">
              <a:spcBef>
                <a:spcPts val="300"/>
              </a:spcBef>
              <a:buFont typeface="Wingdings" pitchFamily="2" charset="2"/>
              <a:buChar char="Ø"/>
              <a:defRPr/>
            </a:pPr>
            <a:r>
              <a:rPr lang="en-GB" sz="2000" dirty="0" smtClean="0">
                <a:latin typeface="Arial" pitchFamily="34" charset="0"/>
                <a:cs typeface="Arial" pitchFamily="34" charset="0"/>
              </a:rPr>
              <a:t>TIP process is described in 3 key phases:</a:t>
            </a:r>
          </a:p>
          <a:p>
            <a:pPr marL="815975" lvl="1" indent="-358775">
              <a:spcBef>
                <a:spcPts val="300"/>
              </a:spcBef>
              <a:buFont typeface="Wingdings" pitchFamily="2" charset="2"/>
              <a:buChar char="Ø"/>
              <a:defRPr/>
            </a:pPr>
            <a:r>
              <a:rPr lang="en-GB" sz="2000" b="1" dirty="0" smtClean="0">
                <a:latin typeface="Arial" pitchFamily="34" charset="0"/>
                <a:cs typeface="Arial" pitchFamily="34" charset="0"/>
              </a:rPr>
              <a:t>Invention</a:t>
            </a:r>
            <a:r>
              <a:rPr lang="en-GB" sz="2000" dirty="0" smtClean="0">
                <a:latin typeface="Arial" pitchFamily="34" charset="0"/>
                <a:cs typeface="Arial" pitchFamily="34" charset="0"/>
              </a:rPr>
              <a:t> (as there is something new in the context)</a:t>
            </a:r>
          </a:p>
          <a:p>
            <a:pPr marL="815975" lvl="1" indent="-358775">
              <a:spcBef>
                <a:spcPts val="300"/>
              </a:spcBef>
              <a:buFont typeface="Wingdings" pitchFamily="2" charset="2"/>
              <a:buChar char="Ø"/>
              <a:defRPr/>
            </a:pPr>
            <a:r>
              <a:rPr lang="en-GB" sz="2000" b="1" dirty="0" smtClean="0">
                <a:latin typeface="Arial" pitchFamily="34" charset="0"/>
                <a:cs typeface="Arial" pitchFamily="34" charset="0"/>
              </a:rPr>
              <a:t>Tipping Point </a:t>
            </a:r>
            <a:r>
              <a:rPr lang="en-GB" sz="2000" dirty="0" smtClean="0">
                <a:latin typeface="Arial" pitchFamily="34" charset="0"/>
                <a:cs typeface="Arial" pitchFamily="34" charset="0"/>
              </a:rPr>
              <a:t>(in terms of scaling up much is on steep uptake)</a:t>
            </a:r>
          </a:p>
          <a:p>
            <a:pPr marL="815975" lvl="1" indent="-358775">
              <a:spcBef>
                <a:spcPts val="300"/>
              </a:spcBef>
              <a:buFont typeface="Wingdings" pitchFamily="2" charset="2"/>
              <a:buChar char="Ø"/>
              <a:defRPr/>
            </a:pPr>
            <a:r>
              <a:rPr lang="en-GB" sz="2000" b="1" dirty="0" smtClean="0">
                <a:latin typeface="Arial" pitchFamily="34" charset="0"/>
                <a:cs typeface="Arial" pitchFamily="34" charset="0"/>
              </a:rPr>
              <a:t>Uptake and Use </a:t>
            </a:r>
            <a:r>
              <a:rPr lang="en-GB" sz="2000" dirty="0" smtClean="0">
                <a:latin typeface="Arial" pitchFamily="34" charset="0"/>
                <a:cs typeface="Arial" pitchFamily="34" charset="0"/>
              </a:rPr>
              <a:t>(here focus is more on experiences on O&amp;M)</a:t>
            </a:r>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60032" y="1278663"/>
            <a:ext cx="4225810" cy="30144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3095" y="4293096"/>
            <a:ext cx="8913603" cy="2246769"/>
          </a:xfrm>
          <a:prstGeom prst="rect">
            <a:avLst/>
          </a:prstGeom>
          <a:solidFill>
            <a:schemeClr val="bg1">
              <a:lumMod val="95000"/>
            </a:schemeClr>
          </a:solidFill>
        </p:spPr>
        <p:txBody>
          <a:bodyPr wrap="square" rtlCol="0">
            <a:spAutoFit/>
          </a:bodyPr>
          <a:lstStyle/>
          <a:p>
            <a:pPr>
              <a:spcBef>
                <a:spcPts val="600"/>
              </a:spcBef>
              <a:defRPr/>
            </a:pPr>
            <a:r>
              <a:rPr lang="en-GB" sz="2000" dirty="0">
                <a:latin typeface="Arial" pitchFamily="34" charset="0"/>
                <a:cs typeface="Arial" pitchFamily="34" charset="0"/>
              </a:rPr>
              <a:t>The invention is crucial for the uptake process. To capture important aspects such as feasibility, the invention phase is subdivided into two sup-stages:</a:t>
            </a:r>
          </a:p>
          <a:p>
            <a:pPr marL="815975" lvl="1" indent="-358775">
              <a:buFont typeface="Wingdings" pitchFamily="2" charset="2"/>
              <a:buChar char="Ø"/>
              <a:defRPr/>
            </a:pPr>
            <a:r>
              <a:rPr lang="en-GB" sz="2000" b="1" dirty="0">
                <a:latin typeface="Arial" pitchFamily="34" charset="0"/>
                <a:cs typeface="Arial" pitchFamily="34" charset="0"/>
              </a:rPr>
              <a:t>Testing</a:t>
            </a:r>
            <a:r>
              <a:rPr lang="en-GB" sz="2000" dirty="0">
                <a:latin typeface="Arial" pitchFamily="34" charset="0"/>
                <a:cs typeface="Arial" pitchFamily="34" charset="0"/>
              </a:rPr>
              <a:t> (of a totally new technology, or rather adaptation of a known technology to the context; here it is about piloting, feasibility assessment)</a:t>
            </a:r>
          </a:p>
          <a:p>
            <a:pPr marL="815975" lvl="1" indent="-358775">
              <a:buFont typeface="Wingdings" pitchFamily="2" charset="2"/>
              <a:buChar char="Ø"/>
              <a:defRPr/>
            </a:pPr>
            <a:r>
              <a:rPr lang="en-GB" sz="2000" b="1" dirty="0">
                <a:latin typeface="Arial" pitchFamily="34" charset="0"/>
                <a:cs typeface="Arial" pitchFamily="34" charset="0"/>
              </a:rPr>
              <a:t>Launch </a:t>
            </a:r>
            <a:r>
              <a:rPr lang="en-GB" sz="2000" dirty="0">
                <a:latin typeface="Arial" pitchFamily="34" charset="0"/>
                <a:cs typeface="Arial" pitchFamily="34" charset="0"/>
              </a:rPr>
              <a:t>(preparation of the launch, including production, supply chain, promotion, quality control, after sales services)</a:t>
            </a:r>
            <a:endParaRPr lang="de-CH" sz="2000" b="1" dirty="0"/>
          </a:p>
        </p:txBody>
      </p:sp>
    </p:spTree>
    <p:extLst>
      <p:ext uri="{BB962C8B-B14F-4D97-AF65-F5344CB8AC3E}">
        <p14:creationId xmlns="" xmlns:p14="http://schemas.microsoft.com/office/powerpoint/2010/main" val="316753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3"/>
          <p:cNvGrpSpPr/>
          <p:nvPr/>
        </p:nvGrpSpPr>
        <p:grpSpPr>
          <a:xfrm>
            <a:off x="196719" y="692696"/>
            <a:ext cx="8623753" cy="6048672"/>
            <a:chOff x="196719" y="260648"/>
            <a:chExt cx="8623753" cy="6048672"/>
          </a:xfrm>
        </p:grpSpPr>
        <p:sp>
          <p:nvSpPr>
            <p:cNvPr id="55" name="Rectangle 54"/>
            <p:cNvSpPr/>
            <p:nvPr/>
          </p:nvSpPr>
          <p:spPr>
            <a:xfrm>
              <a:off x="4766981" y="4673461"/>
              <a:ext cx="3221039" cy="12727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600">
                <a:latin typeface="Arial" pitchFamily="34" charset="0"/>
                <a:cs typeface="Arial" pitchFamily="34" charset="0"/>
              </a:endParaRPr>
            </a:p>
          </p:txBody>
        </p:sp>
        <p:sp>
          <p:nvSpPr>
            <p:cNvPr id="54" name="Rectangle 53"/>
            <p:cNvSpPr/>
            <p:nvPr/>
          </p:nvSpPr>
          <p:spPr>
            <a:xfrm>
              <a:off x="3059832" y="4665730"/>
              <a:ext cx="1728192" cy="128050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600">
                <a:latin typeface="Arial" pitchFamily="34" charset="0"/>
                <a:cs typeface="Arial" pitchFamily="34" charset="0"/>
              </a:endParaRPr>
            </a:p>
          </p:txBody>
        </p:sp>
        <p:sp>
          <p:nvSpPr>
            <p:cNvPr id="53" name="Rectangle 52"/>
            <p:cNvSpPr/>
            <p:nvPr/>
          </p:nvSpPr>
          <p:spPr>
            <a:xfrm>
              <a:off x="904802" y="4668771"/>
              <a:ext cx="2192849" cy="128050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600">
                <a:latin typeface="Arial" pitchFamily="34" charset="0"/>
                <a:cs typeface="Arial" pitchFamily="34" charset="0"/>
              </a:endParaRPr>
            </a:p>
          </p:txBody>
        </p:sp>
        <p:cxnSp>
          <p:nvCxnSpPr>
            <p:cNvPr id="3" name="Straight Arrow Connector 2"/>
            <p:cNvCxnSpPr/>
            <p:nvPr/>
          </p:nvCxnSpPr>
          <p:spPr>
            <a:xfrm>
              <a:off x="544762" y="1484784"/>
              <a:ext cx="10555" cy="4824536"/>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a:off x="3137050" y="1268760"/>
              <a:ext cx="0" cy="5184576"/>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98499" y="1780947"/>
              <a:ext cx="6303" cy="45283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788024" y="1757908"/>
              <a:ext cx="0" cy="4551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97651" y="1780947"/>
              <a:ext cx="0" cy="4528373"/>
            </a:xfrm>
            <a:prstGeom prst="line">
              <a:avLst/>
            </a:prstGeom>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539552" y="2849071"/>
              <a:ext cx="5218386" cy="1660049"/>
            </a:xfrm>
            <a:custGeom>
              <a:avLst/>
              <a:gdLst>
                <a:gd name="connsiteX0" fmla="*/ 0 w 5218386"/>
                <a:gd name="connsiteY0" fmla="*/ 1031657 h 1835952"/>
                <a:gd name="connsiteX1" fmla="*/ 646386 w 5218386"/>
                <a:gd name="connsiteY1" fmla="*/ 1583450 h 1835952"/>
                <a:gd name="connsiteX2" fmla="*/ 1954924 w 5218386"/>
                <a:gd name="connsiteY2" fmla="*/ 1804167 h 1835952"/>
                <a:gd name="connsiteX3" fmla="*/ 3216165 w 5218386"/>
                <a:gd name="connsiteY3" fmla="*/ 921298 h 1835952"/>
                <a:gd name="connsiteX4" fmla="*/ 4193627 w 5218386"/>
                <a:gd name="connsiteY4" fmla="*/ 85726 h 1835952"/>
                <a:gd name="connsiteX5" fmla="*/ 5218386 w 5218386"/>
                <a:gd name="connsiteY5" fmla="*/ 69960 h 1835952"/>
                <a:gd name="connsiteX0" fmla="*/ 0 w 5218386"/>
                <a:gd name="connsiteY0" fmla="*/ 1031657 h 1850368"/>
                <a:gd name="connsiteX1" fmla="*/ 646386 w 5218386"/>
                <a:gd name="connsiteY1" fmla="*/ 1583450 h 1850368"/>
                <a:gd name="connsiteX2" fmla="*/ 1734207 w 5218386"/>
                <a:gd name="connsiteY2" fmla="*/ 1819933 h 1850368"/>
                <a:gd name="connsiteX3" fmla="*/ 3216165 w 5218386"/>
                <a:gd name="connsiteY3" fmla="*/ 921298 h 1850368"/>
                <a:gd name="connsiteX4" fmla="*/ 4193627 w 5218386"/>
                <a:gd name="connsiteY4" fmla="*/ 85726 h 1850368"/>
                <a:gd name="connsiteX5" fmla="*/ 5218386 w 5218386"/>
                <a:gd name="connsiteY5" fmla="*/ 69960 h 1850368"/>
                <a:gd name="connsiteX0" fmla="*/ 0 w 5218386"/>
                <a:gd name="connsiteY0" fmla="*/ 983675 h 1802386"/>
                <a:gd name="connsiteX1" fmla="*/ 646386 w 5218386"/>
                <a:gd name="connsiteY1" fmla="*/ 1535468 h 1802386"/>
                <a:gd name="connsiteX2" fmla="*/ 1734207 w 5218386"/>
                <a:gd name="connsiteY2" fmla="*/ 1771951 h 1802386"/>
                <a:gd name="connsiteX3" fmla="*/ 3216165 w 5218386"/>
                <a:gd name="connsiteY3" fmla="*/ 873316 h 1802386"/>
                <a:gd name="connsiteX4" fmla="*/ 4083269 w 5218386"/>
                <a:gd name="connsiteY4" fmla="*/ 179634 h 1802386"/>
                <a:gd name="connsiteX5" fmla="*/ 5218386 w 5218386"/>
                <a:gd name="connsiteY5" fmla="*/ 21978 h 1802386"/>
                <a:gd name="connsiteX0" fmla="*/ 0 w 5218386"/>
                <a:gd name="connsiteY0" fmla="*/ 996949 h 1815660"/>
                <a:gd name="connsiteX1" fmla="*/ 646386 w 5218386"/>
                <a:gd name="connsiteY1" fmla="*/ 1548742 h 1815660"/>
                <a:gd name="connsiteX2" fmla="*/ 1734207 w 5218386"/>
                <a:gd name="connsiteY2" fmla="*/ 1785225 h 1815660"/>
                <a:gd name="connsiteX3" fmla="*/ 3216165 w 5218386"/>
                <a:gd name="connsiteY3" fmla="*/ 886590 h 1815660"/>
                <a:gd name="connsiteX4" fmla="*/ 4114800 w 5218386"/>
                <a:gd name="connsiteY4" fmla="*/ 129846 h 1815660"/>
                <a:gd name="connsiteX5" fmla="*/ 5218386 w 5218386"/>
                <a:gd name="connsiteY5" fmla="*/ 35252 h 1815660"/>
                <a:gd name="connsiteX0" fmla="*/ 0 w 5218386"/>
                <a:gd name="connsiteY0" fmla="*/ 996949 h 1824233"/>
                <a:gd name="connsiteX1" fmla="*/ 614855 w 5218386"/>
                <a:gd name="connsiteY1" fmla="*/ 1596038 h 1824233"/>
                <a:gd name="connsiteX2" fmla="*/ 1734207 w 5218386"/>
                <a:gd name="connsiteY2" fmla="*/ 1785225 h 1824233"/>
                <a:gd name="connsiteX3" fmla="*/ 3216165 w 5218386"/>
                <a:gd name="connsiteY3" fmla="*/ 886590 h 1824233"/>
                <a:gd name="connsiteX4" fmla="*/ 4114800 w 5218386"/>
                <a:gd name="connsiteY4" fmla="*/ 129846 h 1824233"/>
                <a:gd name="connsiteX5" fmla="*/ 5218386 w 5218386"/>
                <a:gd name="connsiteY5" fmla="*/ 35252 h 1824233"/>
                <a:gd name="connsiteX0" fmla="*/ 0 w 5218386"/>
                <a:gd name="connsiteY0" fmla="*/ 995035 h 1825566"/>
                <a:gd name="connsiteX1" fmla="*/ 614855 w 5218386"/>
                <a:gd name="connsiteY1" fmla="*/ 1594124 h 1825566"/>
                <a:gd name="connsiteX2" fmla="*/ 1734207 w 5218386"/>
                <a:gd name="connsiteY2" fmla="*/ 1783311 h 1825566"/>
                <a:gd name="connsiteX3" fmla="*/ 3200399 w 5218386"/>
                <a:gd name="connsiteY3" fmla="*/ 837380 h 1825566"/>
                <a:gd name="connsiteX4" fmla="*/ 4114800 w 5218386"/>
                <a:gd name="connsiteY4" fmla="*/ 127932 h 1825566"/>
                <a:gd name="connsiteX5" fmla="*/ 5218386 w 5218386"/>
                <a:gd name="connsiteY5" fmla="*/ 33338 h 1825566"/>
                <a:gd name="connsiteX0" fmla="*/ 0 w 5218386"/>
                <a:gd name="connsiteY0" fmla="*/ 1019861 h 1850392"/>
                <a:gd name="connsiteX1" fmla="*/ 614855 w 5218386"/>
                <a:gd name="connsiteY1" fmla="*/ 1618950 h 1850392"/>
                <a:gd name="connsiteX2" fmla="*/ 1734207 w 5218386"/>
                <a:gd name="connsiteY2" fmla="*/ 1808137 h 1850392"/>
                <a:gd name="connsiteX3" fmla="*/ 3200399 w 5218386"/>
                <a:gd name="connsiteY3" fmla="*/ 862206 h 1850392"/>
                <a:gd name="connsiteX4" fmla="*/ 4256690 w 5218386"/>
                <a:gd name="connsiteY4" fmla="*/ 89696 h 1850392"/>
                <a:gd name="connsiteX5" fmla="*/ 5218386 w 5218386"/>
                <a:gd name="connsiteY5" fmla="*/ 58164 h 185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8386" h="1850392">
                  <a:moveTo>
                    <a:pt x="0" y="1019861"/>
                  </a:moveTo>
                  <a:cubicBezTo>
                    <a:pt x="160282" y="1231381"/>
                    <a:pt x="325821" y="1487571"/>
                    <a:pt x="614855" y="1618950"/>
                  </a:cubicBezTo>
                  <a:cubicBezTo>
                    <a:pt x="903889" y="1750329"/>
                    <a:pt x="1303283" y="1934261"/>
                    <a:pt x="1734207" y="1808137"/>
                  </a:cubicBezTo>
                  <a:cubicBezTo>
                    <a:pt x="2165131" y="1682013"/>
                    <a:pt x="2779985" y="1148613"/>
                    <a:pt x="3200399" y="862206"/>
                  </a:cubicBezTo>
                  <a:cubicBezTo>
                    <a:pt x="3620813" y="575799"/>
                    <a:pt x="3920359" y="223703"/>
                    <a:pt x="4256690" y="89696"/>
                  </a:cubicBezTo>
                  <a:cubicBezTo>
                    <a:pt x="4593021" y="-44311"/>
                    <a:pt x="4872858" y="-4898"/>
                    <a:pt x="5218386" y="58164"/>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600">
                <a:latin typeface="Arial" pitchFamily="34" charset="0"/>
                <a:cs typeface="Arial" pitchFamily="34" charset="0"/>
              </a:endParaRPr>
            </a:p>
          </p:txBody>
        </p:sp>
        <p:sp>
          <p:nvSpPr>
            <p:cNvPr id="22" name="Freeform 21"/>
            <p:cNvSpPr/>
            <p:nvPr/>
          </p:nvSpPr>
          <p:spPr>
            <a:xfrm>
              <a:off x="555317" y="2538034"/>
              <a:ext cx="5186855" cy="1289962"/>
            </a:xfrm>
            <a:custGeom>
              <a:avLst/>
              <a:gdLst>
                <a:gd name="connsiteX0" fmla="*/ 0 w 5186855"/>
                <a:gd name="connsiteY0" fmla="*/ 1286482 h 1291656"/>
                <a:gd name="connsiteX1" fmla="*/ 2569780 w 5186855"/>
                <a:gd name="connsiteY1" fmla="*/ 1144593 h 1291656"/>
                <a:gd name="connsiteX2" fmla="*/ 3767959 w 5186855"/>
                <a:gd name="connsiteY2" fmla="*/ 309020 h 1291656"/>
                <a:gd name="connsiteX3" fmla="*/ 4666593 w 5186855"/>
                <a:gd name="connsiteY3" fmla="*/ 9475 h 1291656"/>
                <a:gd name="connsiteX4" fmla="*/ 5186855 w 5186855"/>
                <a:gd name="connsiteY4" fmla="*/ 104068 h 1291656"/>
                <a:gd name="connsiteX0" fmla="*/ 0 w 5186855"/>
                <a:gd name="connsiteY0" fmla="*/ 1283601 h 1289962"/>
                <a:gd name="connsiteX1" fmla="*/ 2569780 w 5186855"/>
                <a:gd name="connsiteY1" fmla="*/ 1141712 h 1289962"/>
                <a:gd name="connsiteX2" fmla="*/ 3972911 w 5186855"/>
                <a:gd name="connsiteY2" fmla="*/ 258842 h 1289962"/>
                <a:gd name="connsiteX3" fmla="*/ 4666593 w 5186855"/>
                <a:gd name="connsiteY3" fmla="*/ 6594 h 1289962"/>
                <a:gd name="connsiteX4" fmla="*/ 5186855 w 5186855"/>
                <a:gd name="connsiteY4" fmla="*/ 101187 h 1289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6855" h="1289962">
                  <a:moveTo>
                    <a:pt x="0" y="1283601"/>
                  </a:moveTo>
                  <a:cubicBezTo>
                    <a:pt x="970893" y="1294111"/>
                    <a:pt x="1907628" y="1312505"/>
                    <a:pt x="2569780" y="1141712"/>
                  </a:cubicBezTo>
                  <a:cubicBezTo>
                    <a:pt x="3231932" y="970919"/>
                    <a:pt x="3623442" y="448028"/>
                    <a:pt x="3972911" y="258842"/>
                  </a:cubicBezTo>
                  <a:cubicBezTo>
                    <a:pt x="4322380" y="69656"/>
                    <a:pt x="4464269" y="32870"/>
                    <a:pt x="4666593" y="6594"/>
                  </a:cubicBezTo>
                  <a:cubicBezTo>
                    <a:pt x="4868917" y="-19682"/>
                    <a:pt x="5044965" y="36811"/>
                    <a:pt x="5186855" y="10118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600">
                <a:latin typeface="Arial" pitchFamily="34" charset="0"/>
                <a:cs typeface="Arial" pitchFamily="34" charset="0"/>
              </a:endParaRPr>
            </a:p>
          </p:txBody>
        </p:sp>
        <p:sp>
          <p:nvSpPr>
            <p:cNvPr id="23" name="Freeform 22"/>
            <p:cNvSpPr/>
            <p:nvPr/>
          </p:nvSpPr>
          <p:spPr>
            <a:xfrm>
              <a:off x="539552" y="1942574"/>
              <a:ext cx="5186855" cy="1879059"/>
            </a:xfrm>
            <a:custGeom>
              <a:avLst/>
              <a:gdLst>
                <a:gd name="connsiteX0" fmla="*/ 0 w 5186855"/>
                <a:gd name="connsiteY0" fmla="*/ 1816332 h 1816332"/>
                <a:gd name="connsiteX1" fmla="*/ 2538248 w 5186855"/>
                <a:gd name="connsiteY1" fmla="*/ 1437960 h 1816332"/>
                <a:gd name="connsiteX2" fmla="*/ 3752193 w 5186855"/>
                <a:gd name="connsiteY2" fmla="*/ 492029 h 1816332"/>
                <a:gd name="connsiteX3" fmla="*/ 4745420 w 5186855"/>
                <a:gd name="connsiteY3" fmla="*/ 34829 h 1816332"/>
                <a:gd name="connsiteX4" fmla="*/ 5186855 w 5186855"/>
                <a:gd name="connsiteY4" fmla="*/ 66360 h 1816332"/>
                <a:gd name="connsiteX0" fmla="*/ 0 w 5186855"/>
                <a:gd name="connsiteY0" fmla="*/ 1794278 h 1794278"/>
                <a:gd name="connsiteX1" fmla="*/ 2538248 w 5186855"/>
                <a:gd name="connsiteY1" fmla="*/ 1415906 h 1794278"/>
                <a:gd name="connsiteX2" fmla="*/ 4177862 w 5186855"/>
                <a:gd name="connsiteY2" fmla="*/ 170430 h 1794278"/>
                <a:gd name="connsiteX3" fmla="*/ 4745420 w 5186855"/>
                <a:gd name="connsiteY3" fmla="*/ 12775 h 1794278"/>
                <a:gd name="connsiteX4" fmla="*/ 5186855 w 5186855"/>
                <a:gd name="connsiteY4" fmla="*/ 44306 h 1794278"/>
                <a:gd name="connsiteX0" fmla="*/ 0 w 5186855"/>
                <a:gd name="connsiteY0" fmla="*/ 1833818 h 1833818"/>
                <a:gd name="connsiteX1" fmla="*/ 2538248 w 5186855"/>
                <a:gd name="connsiteY1" fmla="*/ 1455446 h 1833818"/>
                <a:gd name="connsiteX2" fmla="*/ 4177862 w 5186855"/>
                <a:gd name="connsiteY2" fmla="*/ 209970 h 1833818"/>
                <a:gd name="connsiteX3" fmla="*/ 4761185 w 5186855"/>
                <a:gd name="connsiteY3" fmla="*/ 5019 h 1833818"/>
                <a:gd name="connsiteX4" fmla="*/ 5186855 w 5186855"/>
                <a:gd name="connsiteY4" fmla="*/ 83846 h 1833818"/>
                <a:gd name="connsiteX0" fmla="*/ 0 w 5186855"/>
                <a:gd name="connsiteY0" fmla="*/ 1879059 h 1879059"/>
                <a:gd name="connsiteX1" fmla="*/ 2538248 w 5186855"/>
                <a:gd name="connsiteY1" fmla="*/ 1500687 h 1879059"/>
                <a:gd name="connsiteX2" fmla="*/ 4177862 w 5186855"/>
                <a:gd name="connsiteY2" fmla="*/ 255211 h 1879059"/>
                <a:gd name="connsiteX3" fmla="*/ 4761185 w 5186855"/>
                <a:gd name="connsiteY3" fmla="*/ 2964 h 1879059"/>
                <a:gd name="connsiteX4" fmla="*/ 5186855 w 5186855"/>
                <a:gd name="connsiteY4" fmla="*/ 129087 h 187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6855" h="1879059">
                  <a:moveTo>
                    <a:pt x="0" y="1879059"/>
                  </a:moveTo>
                  <a:cubicBezTo>
                    <a:pt x="956441" y="1800231"/>
                    <a:pt x="1841938" y="1771328"/>
                    <a:pt x="2538248" y="1500687"/>
                  </a:cubicBezTo>
                  <a:cubicBezTo>
                    <a:pt x="3234558" y="1230046"/>
                    <a:pt x="3807373" y="504832"/>
                    <a:pt x="4177862" y="255211"/>
                  </a:cubicBezTo>
                  <a:cubicBezTo>
                    <a:pt x="4548352" y="5590"/>
                    <a:pt x="4593020" y="23985"/>
                    <a:pt x="4761185" y="2964"/>
                  </a:cubicBezTo>
                  <a:cubicBezTo>
                    <a:pt x="4929350" y="-18057"/>
                    <a:pt x="5085692" y="77849"/>
                    <a:pt x="5186855" y="12908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600">
                <a:latin typeface="Arial" pitchFamily="34" charset="0"/>
                <a:cs typeface="Arial" pitchFamily="34" charset="0"/>
              </a:endParaRPr>
            </a:p>
          </p:txBody>
        </p:sp>
        <p:sp>
          <p:nvSpPr>
            <p:cNvPr id="24" name="Freeform 23"/>
            <p:cNvSpPr/>
            <p:nvPr/>
          </p:nvSpPr>
          <p:spPr>
            <a:xfrm>
              <a:off x="539552" y="1654061"/>
              <a:ext cx="5218750" cy="2151808"/>
            </a:xfrm>
            <a:custGeom>
              <a:avLst/>
              <a:gdLst>
                <a:gd name="connsiteX0" fmla="*/ 0 w 5186855"/>
                <a:gd name="connsiteY0" fmla="*/ 2601311 h 2601311"/>
                <a:gd name="connsiteX1" fmla="*/ 2664372 w 5186855"/>
                <a:gd name="connsiteY1" fmla="*/ 2017987 h 2601311"/>
                <a:gd name="connsiteX2" fmla="*/ 3704896 w 5186855"/>
                <a:gd name="connsiteY2" fmla="*/ 409904 h 2601311"/>
                <a:gd name="connsiteX3" fmla="*/ 5186855 w 5186855"/>
                <a:gd name="connsiteY3" fmla="*/ 0 h 2601311"/>
              </a:gdLst>
              <a:ahLst/>
              <a:cxnLst>
                <a:cxn ang="0">
                  <a:pos x="connsiteX0" y="connsiteY0"/>
                </a:cxn>
                <a:cxn ang="0">
                  <a:pos x="connsiteX1" y="connsiteY1"/>
                </a:cxn>
                <a:cxn ang="0">
                  <a:pos x="connsiteX2" y="connsiteY2"/>
                </a:cxn>
                <a:cxn ang="0">
                  <a:pos x="connsiteX3" y="connsiteY3"/>
                </a:cxn>
              </a:cxnLst>
              <a:rect l="l" t="t" r="r" b="b"/>
              <a:pathLst>
                <a:path w="5186855" h="2601311">
                  <a:moveTo>
                    <a:pt x="0" y="2601311"/>
                  </a:moveTo>
                  <a:cubicBezTo>
                    <a:pt x="1023444" y="2492266"/>
                    <a:pt x="2046889" y="2383221"/>
                    <a:pt x="2664372" y="2017987"/>
                  </a:cubicBezTo>
                  <a:cubicBezTo>
                    <a:pt x="3281855" y="1652753"/>
                    <a:pt x="3284482" y="746235"/>
                    <a:pt x="3704896" y="409904"/>
                  </a:cubicBezTo>
                  <a:cubicBezTo>
                    <a:pt x="4125310" y="73573"/>
                    <a:pt x="4656082" y="36786"/>
                    <a:pt x="5186855" y="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600">
                <a:latin typeface="Arial" pitchFamily="34" charset="0"/>
                <a:cs typeface="Arial" pitchFamily="34" charset="0"/>
              </a:endParaRPr>
            </a:p>
          </p:txBody>
        </p:sp>
        <p:sp>
          <p:nvSpPr>
            <p:cNvPr id="25" name="TextBox 24"/>
            <p:cNvSpPr txBox="1"/>
            <p:nvPr/>
          </p:nvSpPr>
          <p:spPr>
            <a:xfrm>
              <a:off x="5758302" y="1315507"/>
              <a:ext cx="2784737" cy="338554"/>
            </a:xfrm>
            <a:prstGeom prst="rect">
              <a:avLst/>
            </a:prstGeom>
            <a:noFill/>
          </p:spPr>
          <p:txBody>
            <a:bodyPr wrap="none" rtlCol="0">
              <a:spAutoFit/>
            </a:bodyPr>
            <a:lstStyle/>
            <a:p>
              <a:r>
                <a:rPr lang="de-CH" sz="1600" dirty="0" smtClean="0">
                  <a:latin typeface="Arial" pitchFamily="34" charset="0"/>
                  <a:cs typeface="Arial" pitchFamily="34" charset="0"/>
                </a:rPr>
                <a:t>Impact on </a:t>
              </a:r>
              <a:r>
                <a:rPr lang="de-CH" sz="1600" dirty="0" err="1" smtClean="0">
                  <a:latin typeface="Arial" pitchFamily="34" charset="0"/>
                  <a:cs typeface="Arial" pitchFamily="34" charset="0"/>
                </a:rPr>
                <a:t>poverty</a:t>
              </a:r>
              <a:r>
                <a:rPr lang="de-CH" sz="1600" dirty="0" smtClean="0">
                  <a:latin typeface="Arial" pitchFamily="34" charset="0"/>
                  <a:cs typeface="Arial" pitchFamily="34" charset="0"/>
                </a:rPr>
                <a:t> </a:t>
              </a:r>
              <a:r>
                <a:rPr lang="de-CH" sz="1600" dirty="0" err="1" smtClean="0">
                  <a:latin typeface="Arial" pitchFamily="34" charset="0"/>
                  <a:cs typeface="Arial" pitchFamily="34" charset="0"/>
                </a:rPr>
                <a:t>alleviation</a:t>
              </a:r>
              <a:endParaRPr lang="de-CH" sz="1600" dirty="0">
                <a:latin typeface="Arial" pitchFamily="34" charset="0"/>
                <a:cs typeface="Arial" pitchFamily="34" charset="0"/>
              </a:endParaRPr>
            </a:p>
          </p:txBody>
        </p:sp>
        <p:sp>
          <p:nvSpPr>
            <p:cNvPr id="26" name="TextBox 25"/>
            <p:cNvSpPr txBox="1"/>
            <p:nvPr/>
          </p:nvSpPr>
          <p:spPr>
            <a:xfrm>
              <a:off x="5757938" y="1757908"/>
              <a:ext cx="1255472" cy="338554"/>
            </a:xfrm>
            <a:prstGeom prst="rect">
              <a:avLst/>
            </a:prstGeom>
            <a:noFill/>
          </p:spPr>
          <p:txBody>
            <a:bodyPr wrap="none" rtlCol="0">
              <a:spAutoFit/>
            </a:bodyPr>
            <a:lstStyle/>
            <a:p>
              <a:r>
                <a:rPr lang="de-CH" sz="1600" dirty="0" err="1" smtClean="0">
                  <a:latin typeface="Arial" pitchFamily="34" charset="0"/>
                  <a:cs typeface="Arial" pitchFamily="34" charset="0"/>
                </a:rPr>
                <a:t>Sales</a:t>
              </a:r>
              <a:r>
                <a:rPr lang="de-CH" sz="1600" dirty="0" smtClean="0">
                  <a:latin typeface="Arial" pitchFamily="34" charset="0"/>
                  <a:cs typeface="Arial" pitchFamily="34" charset="0"/>
                </a:rPr>
                <a:t> </a:t>
              </a:r>
              <a:r>
                <a:rPr lang="de-CH" sz="1600" dirty="0" err="1" smtClean="0">
                  <a:latin typeface="Arial" pitchFamily="34" charset="0"/>
                  <a:cs typeface="Arial" pitchFamily="34" charset="0"/>
                </a:rPr>
                <a:t>curve</a:t>
              </a:r>
              <a:endParaRPr lang="de-CH" sz="1600" dirty="0">
                <a:latin typeface="Arial" pitchFamily="34" charset="0"/>
                <a:cs typeface="Arial" pitchFamily="34" charset="0"/>
              </a:endParaRPr>
            </a:p>
          </p:txBody>
        </p:sp>
        <p:sp>
          <p:nvSpPr>
            <p:cNvPr id="27" name="TextBox 26"/>
            <p:cNvSpPr txBox="1"/>
            <p:nvPr/>
          </p:nvSpPr>
          <p:spPr>
            <a:xfrm>
              <a:off x="5726407" y="2353368"/>
              <a:ext cx="1356462" cy="338554"/>
            </a:xfrm>
            <a:prstGeom prst="rect">
              <a:avLst/>
            </a:prstGeom>
            <a:noFill/>
          </p:spPr>
          <p:txBody>
            <a:bodyPr wrap="none" rtlCol="0">
              <a:spAutoFit/>
            </a:bodyPr>
            <a:lstStyle/>
            <a:p>
              <a:r>
                <a:rPr lang="de-CH" sz="1600" dirty="0" err="1" smtClean="0">
                  <a:latin typeface="Arial" pitchFamily="34" charset="0"/>
                  <a:cs typeface="Arial" pitchFamily="34" charset="0"/>
                </a:rPr>
                <a:t>Supply</a:t>
              </a:r>
              <a:r>
                <a:rPr lang="de-CH" sz="1600" dirty="0" smtClean="0">
                  <a:latin typeface="Arial" pitchFamily="34" charset="0"/>
                  <a:cs typeface="Arial" pitchFamily="34" charset="0"/>
                </a:rPr>
                <a:t> </a:t>
              </a:r>
              <a:r>
                <a:rPr lang="de-CH" sz="1600" dirty="0" err="1" smtClean="0">
                  <a:latin typeface="Arial" pitchFamily="34" charset="0"/>
                  <a:cs typeface="Arial" pitchFamily="34" charset="0"/>
                </a:rPr>
                <a:t>chain</a:t>
              </a:r>
              <a:endParaRPr lang="de-CH" sz="1600" dirty="0">
                <a:latin typeface="Arial" pitchFamily="34" charset="0"/>
                <a:cs typeface="Arial" pitchFamily="34" charset="0"/>
              </a:endParaRPr>
            </a:p>
          </p:txBody>
        </p:sp>
        <p:sp>
          <p:nvSpPr>
            <p:cNvPr id="28" name="TextBox 27"/>
            <p:cNvSpPr txBox="1"/>
            <p:nvPr/>
          </p:nvSpPr>
          <p:spPr>
            <a:xfrm>
              <a:off x="5718265" y="2882103"/>
              <a:ext cx="1803699" cy="338554"/>
            </a:xfrm>
            <a:prstGeom prst="rect">
              <a:avLst/>
            </a:prstGeom>
            <a:noFill/>
          </p:spPr>
          <p:txBody>
            <a:bodyPr wrap="none" rtlCol="0">
              <a:spAutoFit/>
            </a:bodyPr>
            <a:lstStyle/>
            <a:p>
              <a:r>
                <a:rPr lang="de-CH" sz="1600" dirty="0" smtClean="0">
                  <a:latin typeface="Arial" pitchFamily="34" charset="0"/>
                  <a:cs typeface="Arial" pitchFamily="34" charset="0"/>
                </a:rPr>
                <a:t>Profits </a:t>
              </a:r>
              <a:r>
                <a:rPr lang="de-CH" sz="1600" dirty="0" err="1" smtClean="0">
                  <a:latin typeface="Arial" pitchFamily="34" charset="0"/>
                  <a:cs typeface="Arial" pitchFamily="34" charset="0"/>
                </a:rPr>
                <a:t>and</a:t>
              </a:r>
              <a:r>
                <a:rPr lang="de-CH" sz="1600" dirty="0" smtClean="0">
                  <a:latin typeface="Arial" pitchFamily="34" charset="0"/>
                  <a:cs typeface="Arial" pitchFamily="34" charset="0"/>
                </a:rPr>
                <a:t> </a:t>
              </a:r>
              <a:r>
                <a:rPr lang="de-CH" sz="1600" dirty="0" err="1" smtClean="0">
                  <a:latin typeface="Arial" pitchFamily="34" charset="0"/>
                  <a:cs typeface="Arial" pitchFamily="34" charset="0"/>
                </a:rPr>
                <a:t>losses</a:t>
              </a:r>
              <a:endParaRPr lang="de-CH" sz="1600" dirty="0">
                <a:latin typeface="Arial" pitchFamily="34" charset="0"/>
                <a:cs typeface="Arial" pitchFamily="34" charset="0"/>
              </a:endParaRPr>
            </a:p>
          </p:txBody>
        </p:sp>
        <p:sp>
          <p:nvSpPr>
            <p:cNvPr id="29" name="TextBox 28"/>
            <p:cNvSpPr txBox="1"/>
            <p:nvPr/>
          </p:nvSpPr>
          <p:spPr>
            <a:xfrm>
              <a:off x="1386993" y="4665730"/>
              <a:ext cx="1096775" cy="338554"/>
            </a:xfrm>
            <a:prstGeom prst="rect">
              <a:avLst/>
            </a:prstGeom>
            <a:noFill/>
          </p:spPr>
          <p:txBody>
            <a:bodyPr wrap="none" rtlCol="0">
              <a:spAutoFit/>
            </a:bodyPr>
            <a:lstStyle/>
            <a:p>
              <a:pPr algn="ctr"/>
              <a:r>
                <a:rPr lang="de-CH" sz="1600" b="1" dirty="0" smtClean="0">
                  <a:latin typeface="Arial" pitchFamily="34" charset="0"/>
                  <a:cs typeface="Arial" pitchFamily="34" charset="0"/>
                </a:rPr>
                <a:t>Invention</a:t>
              </a:r>
            </a:p>
          </p:txBody>
        </p:sp>
        <p:sp>
          <p:nvSpPr>
            <p:cNvPr id="30" name="TextBox 29"/>
            <p:cNvSpPr txBox="1"/>
            <p:nvPr/>
          </p:nvSpPr>
          <p:spPr>
            <a:xfrm>
              <a:off x="1080940" y="5420297"/>
              <a:ext cx="898772" cy="338554"/>
            </a:xfrm>
            <a:prstGeom prst="rect">
              <a:avLst/>
            </a:prstGeom>
            <a:noFill/>
          </p:spPr>
          <p:txBody>
            <a:bodyPr wrap="none" rtlCol="0">
              <a:spAutoFit/>
            </a:bodyPr>
            <a:lstStyle/>
            <a:p>
              <a:r>
                <a:rPr lang="de-CH" sz="1600" b="1" dirty="0" err="1" smtClean="0">
                  <a:latin typeface="Arial" pitchFamily="34" charset="0"/>
                  <a:cs typeface="Arial" pitchFamily="34" charset="0"/>
                </a:rPr>
                <a:t>Testing</a:t>
              </a:r>
              <a:endParaRPr lang="de-CH" sz="1600" b="1" dirty="0" smtClean="0">
                <a:latin typeface="Arial" pitchFamily="34" charset="0"/>
                <a:cs typeface="Arial" pitchFamily="34" charset="0"/>
              </a:endParaRPr>
            </a:p>
          </p:txBody>
        </p:sp>
        <p:sp>
          <p:nvSpPr>
            <p:cNvPr id="31" name="TextBox 30"/>
            <p:cNvSpPr txBox="1"/>
            <p:nvPr/>
          </p:nvSpPr>
          <p:spPr>
            <a:xfrm>
              <a:off x="2075395" y="5420297"/>
              <a:ext cx="912429" cy="338554"/>
            </a:xfrm>
            <a:prstGeom prst="rect">
              <a:avLst/>
            </a:prstGeom>
            <a:noFill/>
          </p:spPr>
          <p:txBody>
            <a:bodyPr wrap="none" rtlCol="0">
              <a:spAutoFit/>
            </a:bodyPr>
            <a:lstStyle/>
            <a:p>
              <a:r>
                <a:rPr lang="de-CH" sz="1600" b="1" dirty="0" smtClean="0">
                  <a:latin typeface="Arial" pitchFamily="34" charset="0"/>
                  <a:cs typeface="Arial" pitchFamily="34" charset="0"/>
                </a:rPr>
                <a:t>Launch</a:t>
              </a:r>
            </a:p>
          </p:txBody>
        </p:sp>
        <p:cxnSp>
          <p:nvCxnSpPr>
            <p:cNvPr id="32" name="Straight Connector 31"/>
            <p:cNvCxnSpPr/>
            <p:nvPr/>
          </p:nvCxnSpPr>
          <p:spPr>
            <a:xfrm>
              <a:off x="2001226" y="1942574"/>
              <a:ext cx="0" cy="436674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114298" y="4665730"/>
              <a:ext cx="1492203" cy="338554"/>
            </a:xfrm>
            <a:prstGeom prst="rect">
              <a:avLst/>
            </a:prstGeom>
            <a:noFill/>
          </p:spPr>
          <p:txBody>
            <a:bodyPr wrap="none" rtlCol="0">
              <a:spAutoFit/>
            </a:bodyPr>
            <a:lstStyle/>
            <a:p>
              <a:r>
                <a:rPr lang="de-CH" sz="1600" b="1" dirty="0" err="1" smtClean="0">
                  <a:latin typeface="Arial" pitchFamily="34" charset="0"/>
                  <a:cs typeface="Arial" pitchFamily="34" charset="0"/>
                </a:rPr>
                <a:t>Tipping</a:t>
              </a:r>
              <a:r>
                <a:rPr lang="de-CH" sz="1600" b="1" dirty="0" smtClean="0">
                  <a:latin typeface="Arial" pitchFamily="34" charset="0"/>
                  <a:cs typeface="Arial" pitchFamily="34" charset="0"/>
                </a:rPr>
                <a:t> Point</a:t>
              </a:r>
            </a:p>
          </p:txBody>
        </p:sp>
        <p:sp>
          <p:nvSpPr>
            <p:cNvPr id="35" name="TextBox 34"/>
            <p:cNvSpPr txBox="1"/>
            <p:nvPr/>
          </p:nvSpPr>
          <p:spPr>
            <a:xfrm>
              <a:off x="4861844" y="4653136"/>
              <a:ext cx="1563248" cy="338554"/>
            </a:xfrm>
            <a:prstGeom prst="rect">
              <a:avLst/>
            </a:prstGeom>
            <a:noFill/>
          </p:spPr>
          <p:txBody>
            <a:bodyPr wrap="none" rtlCol="0">
              <a:spAutoFit/>
            </a:bodyPr>
            <a:lstStyle/>
            <a:p>
              <a:r>
                <a:rPr lang="de-CH" sz="1600" b="1" dirty="0" err="1" smtClean="0">
                  <a:latin typeface="Arial" pitchFamily="34" charset="0"/>
                  <a:cs typeface="Arial" pitchFamily="34" charset="0"/>
                </a:rPr>
                <a:t>Uptake</a:t>
              </a:r>
              <a:r>
                <a:rPr lang="de-CH" sz="1600" b="1" dirty="0" smtClean="0">
                  <a:latin typeface="Arial" pitchFamily="34" charset="0"/>
                  <a:cs typeface="Arial" pitchFamily="34" charset="0"/>
                </a:rPr>
                <a:t> &amp; </a:t>
              </a:r>
              <a:r>
                <a:rPr lang="de-CH" sz="1600" b="1" dirty="0" err="1" smtClean="0">
                  <a:latin typeface="Arial" pitchFamily="34" charset="0"/>
                  <a:cs typeface="Arial" pitchFamily="34" charset="0"/>
                </a:rPr>
                <a:t>Use</a:t>
              </a:r>
              <a:endParaRPr lang="de-CH" sz="1600" b="1" dirty="0" smtClean="0">
                <a:latin typeface="Arial" pitchFamily="34" charset="0"/>
                <a:cs typeface="Arial" pitchFamily="34" charset="0"/>
              </a:endParaRPr>
            </a:p>
          </p:txBody>
        </p:sp>
        <p:sp>
          <p:nvSpPr>
            <p:cNvPr id="36" name="TextBox 35"/>
            <p:cNvSpPr txBox="1"/>
            <p:nvPr/>
          </p:nvSpPr>
          <p:spPr>
            <a:xfrm>
              <a:off x="611560" y="260648"/>
              <a:ext cx="3185487" cy="1815882"/>
            </a:xfrm>
            <a:prstGeom prst="rect">
              <a:avLst/>
            </a:prstGeom>
            <a:noFill/>
          </p:spPr>
          <p:txBody>
            <a:bodyPr wrap="none" rtlCol="0">
              <a:spAutoFit/>
            </a:bodyPr>
            <a:lstStyle/>
            <a:p>
              <a:r>
                <a:rPr lang="de-CH" sz="1600" b="1" dirty="0" smtClean="0">
                  <a:latin typeface="Arial" pitchFamily="34" charset="0"/>
                  <a:cs typeface="Arial" pitchFamily="34" charset="0"/>
                </a:rPr>
                <a:t>Impact on </a:t>
              </a:r>
              <a:r>
                <a:rPr lang="de-CH" sz="1600" b="1" dirty="0" err="1" smtClean="0">
                  <a:latin typeface="Arial" pitchFamily="34" charset="0"/>
                  <a:cs typeface="Arial" pitchFamily="34" charset="0"/>
                </a:rPr>
                <a:t>market</a:t>
              </a:r>
              <a:r>
                <a:rPr lang="de-CH" sz="1600" b="1" dirty="0" smtClean="0">
                  <a:latin typeface="Arial" pitchFamily="34" charset="0"/>
                  <a:cs typeface="Arial" pitchFamily="34" charset="0"/>
                </a:rPr>
                <a:t> </a:t>
              </a:r>
              <a:r>
                <a:rPr lang="de-CH" sz="1600" b="1" dirty="0" err="1" smtClean="0">
                  <a:latin typeface="Arial" pitchFamily="34" charset="0"/>
                  <a:cs typeface="Arial" pitchFamily="34" charset="0"/>
                </a:rPr>
                <a:t>and</a:t>
              </a:r>
              <a:r>
                <a:rPr lang="de-CH" sz="1600" b="1" dirty="0" smtClean="0">
                  <a:latin typeface="Arial" pitchFamily="34" charset="0"/>
                  <a:cs typeface="Arial" pitchFamily="34" charset="0"/>
                </a:rPr>
                <a:t> </a:t>
              </a:r>
              <a:r>
                <a:rPr lang="de-CH" sz="1600" b="1" dirty="0" err="1" smtClean="0">
                  <a:latin typeface="Arial" pitchFamily="34" charset="0"/>
                  <a:cs typeface="Arial" pitchFamily="34" charset="0"/>
                </a:rPr>
                <a:t>services</a:t>
              </a:r>
              <a:endParaRPr lang="de-CH" sz="1600" b="1" dirty="0" smtClean="0">
                <a:latin typeface="Arial" pitchFamily="34" charset="0"/>
                <a:cs typeface="Arial" pitchFamily="34" charset="0"/>
              </a:endParaRPr>
            </a:p>
            <a:p>
              <a:r>
                <a:rPr lang="de-CH" sz="1600" dirty="0" smtClean="0">
                  <a:latin typeface="Arial" pitchFamily="34" charset="0"/>
                  <a:cs typeface="Arial" pitchFamily="34" charset="0"/>
                </a:rPr>
                <a:t>-</a:t>
              </a:r>
              <a:r>
                <a:rPr lang="de-CH" sz="1600" dirty="0" err="1" smtClean="0">
                  <a:latin typeface="Arial" pitchFamily="34" charset="0"/>
                  <a:cs typeface="Arial" pitchFamily="34" charset="0"/>
                </a:rPr>
                <a:t>sales</a:t>
              </a:r>
              <a:endParaRPr lang="de-CH" sz="1600" dirty="0" smtClean="0">
                <a:latin typeface="Arial" pitchFamily="34" charset="0"/>
                <a:cs typeface="Arial" pitchFamily="34" charset="0"/>
              </a:endParaRPr>
            </a:p>
            <a:p>
              <a:r>
                <a:rPr lang="de-CH" sz="1600" dirty="0" smtClean="0">
                  <a:latin typeface="Arial" pitchFamily="34" charset="0"/>
                  <a:cs typeface="Arial" pitchFamily="34" charset="0"/>
                </a:rPr>
                <a:t>-profits</a:t>
              </a:r>
            </a:p>
            <a:p>
              <a:r>
                <a:rPr lang="de-CH" sz="1600" dirty="0" smtClean="0">
                  <a:latin typeface="Arial" pitchFamily="34" charset="0"/>
                  <a:cs typeface="Arial" pitchFamily="34" charset="0"/>
                </a:rPr>
                <a:t>-</a:t>
              </a:r>
              <a:r>
                <a:rPr lang="de-CH" sz="1600" dirty="0" err="1" smtClean="0">
                  <a:latin typeface="Arial" pitchFamily="34" charset="0"/>
                  <a:cs typeface="Arial" pitchFamily="34" charset="0"/>
                </a:rPr>
                <a:t>supply</a:t>
              </a:r>
              <a:r>
                <a:rPr lang="de-CH" sz="1600" dirty="0" smtClean="0">
                  <a:latin typeface="Arial" pitchFamily="34" charset="0"/>
                  <a:cs typeface="Arial" pitchFamily="34" charset="0"/>
                </a:rPr>
                <a:t> </a:t>
              </a:r>
              <a:r>
                <a:rPr lang="de-CH" sz="1600" dirty="0" err="1" smtClean="0">
                  <a:latin typeface="Arial" pitchFamily="34" charset="0"/>
                  <a:cs typeface="Arial" pitchFamily="34" charset="0"/>
                </a:rPr>
                <a:t>chain</a:t>
              </a:r>
              <a:endParaRPr lang="de-CH" sz="1600" dirty="0" smtClean="0">
                <a:latin typeface="Arial" pitchFamily="34" charset="0"/>
                <a:cs typeface="Arial" pitchFamily="34" charset="0"/>
              </a:endParaRPr>
            </a:p>
            <a:p>
              <a:r>
                <a:rPr lang="de-CH" sz="1600" dirty="0" smtClean="0">
                  <a:latin typeface="Arial" pitchFamily="34" charset="0"/>
                  <a:cs typeface="Arial" pitchFamily="34" charset="0"/>
                </a:rPr>
                <a:t>-</a:t>
              </a:r>
              <a:r>
                <a:rPr lang="de-CH" sz="1600" dirty="0" err="1" smtClean="0">
                  <a:latin typeface="Arial" pitchFamily="34" charset="0"/>
                  <a:cs typeface="Arial" pitchFamily="34" charset="0"/>
                </a:rPr>
                <a:t>sustainable</a:t>
              </a:r>
              <a:r>
                <a:rPr lang="de-CH" sz="1600" dirty="0" smtClean="0">
                  <a:latin typeface="Arial" pitchFamily="34" charset="0"/>
                  <a:cs typeface="Arial" pitchFamily="34" charset="0"/>
                </a:rPr>
                <a:t> </a:t>
              </a:r>
              <a:r>
                <a:rPr lang="de-CH" sz="1600" dirty="0" err="1" smtClean="0">
                  <a:latin typeface="Arial" pitchFamily="34" charset="0"/>
                  <a:cs typeface="Arial" pitchFamily="34" charset="0"/>
                </a:rPr>
                <a:t>services</a:t>
              </a:r>
              <a:endParaRPr lang="de-CH" sz="1600" dirty="0" smtClean="0">
                <a:latin typeface="Arial" pitchFamily="34" charset="0"/>
                <a:cs typeface="Arial" pitchFamily="34" charset="0"/>
              </a:endParaRPr>
            </a:p>
            <a:p>
              <a:r>
                <a:rPr lang="de-CH" sz="1600" dirty="0" smtClean="0">
                  <a:latin typeface="Arial" pitchFamily="34" charset="0"/>
                  <a:cs typeface="Arial" pitchFamily="34" charset="0"/>
                </a:rPr>
                <a:t>-</a:t>
              </a:r>
              <a:r>
                <a:rPr lang="de-CH" sz="1600" dirty="0" err="1" smtClean="0">
                  <a:latin typeface="Arial" pitchFamily="34" charset="0"/>
                  <a:cs typeface="Arial" pitchFamily="34" charset="0"/>
                </a:rPr>
                <a:t>poverty</a:t>
              </a:r>
              <a:r>
                <a:rPr lang="de-CH" sz="1600" dirty="0" smtClean="0">
                  <a:latin typeface="Arial" pitchFamily="34" charset="0"/>
                  <a:cs typeface="Arial" pitchFamily="34" charset="0"/>
                </a:rPr>
                <a:t> </a:t>
              </a:r>
              <a:r>
                <a:rPr lang="de-CH" sz="1600" dirty="0" err="1" smtClean="0">
                  <a:latin typeface="Arial" pitchFamily="34" charset="0"/>
                  <a:cs typeface="Arial" pitchFamily="34" charset="0"/>
                </a:rPr>
                <a:t>alleviation</a:t>
              </a:r>
              <a:endParaRPr lang="de-CH" sz="1600" dirty="0" smtClean="0">
                <a:latin typeface="Arial" pitchFamily="34" charset="0"/>
                <a:cs typeface="Arial" pitchFamily="34" charset="0"/>
              </a:endParaRPr>
            </a:p>
            <a:p>
              <a:endParaRPr lang="de-CH" sz="1600" dirty="0">
                <a:latin typeface="Arial" pitchFamily="34" charset="0"/>
                <a:cs typeface="Arial" pitchFamily="34" charset="0"/>
              </a:endParaRPr>
            </a:p>
          </p:txBody>
        </p:sp>
        <p:sp>
          <p:nvSpPr>
            <p:cNvPr id="52" name="Right Brace 51"/>
            <p:cNvSpPr/>
            <p:nvPr/>
          </p:nvSpPr>
          <p:spPr>
            <a:xfrm rot="5400000">
              <a:off x="1811871" y="4308030"/>
              <a:ext cx="432048" cy="182455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sz="1600">
                <a:latin typeface="Arial" pitchFamily="34" charset="0"/>
                <a:cs typeface="Arial" pitchFamily="34" charset="0"/>
              </a:endParaRPr>
            </a:p>
          </p:txBody>
        </p:sp>
        <p:sp>
          <p:nvSpPr>
            <p:cNvPr id="69" name="Freeform 68"/>
            <p:cNvSpPr/>
            <p:nvPr/>
          </p:nvSpPr>
          <p:spPr>
            <a:xfrm>
              <a:off x="614855" y="3846787"/>
              <a:ext cx="2758966" cy="712265"/>
            </a:xfrm>
            <a:custGeom>
              <a:avLst/>
              <a:gdLst>
                <a:gd name="connsiteX0" fmla="*/ 0 w 2758966"/>
                <a:gd name="connsiteY0" fmla="*/ 0 h 677917"/>
                <a:gd name="connsiteX1" fmla="*/ 2758966 w 2758966"/>
                <a:gd name="connsiteY1" fmla="*/ 15766 h 677917"/>
                <a:gd name="connsiteX2" fmla="*/ 1939159 w 2758966"/>
                <a:gd name="connsiteY2" fmla="*/ 536028 h 677917"/>
                <a:gd name="connsiteX3" fmla="*/ 1560786 w 2758966"/>
                <a:gd name="connsiteY3" fmla="*/ 662152 h 677917"/>
                <a:gd name="connsiteX4" fmla="*/ 1166648 w 2758966"/>
                <a:gd name="connsiteY4" fmla="*/ 677917 h 677917"/>
                <a:gd name="connsiteX5" fmla="*/ 882869 w 2758966"/>
                <a:gd name="connsiteY5" fmla="*/ 583324 h 677917"/>
                <a:gd name="connsiteX6" fmla="*/ 331076 w 2758966"/>
                <a:gd name="connsiteY6" fmla="*/ 362607 h 677917"/>
                <a:gd name="connsiteX7" fmla="*/ 126124 w 2758966"/>
                <a:gd name="connsiteY7" fmla="*/ 157655 h 677917"/>
                <a:gd name="connsiteX8" fmla="*/ 0 w 2758966"/>
                <a:gd name="connsiteY8" fmla="*/ 0 h 677917"/>
                <a:gd name="connsiteX0" fmla="*/ 0 w 2758966"/>
                <a:gd name="connsiteY0" fmla="*/ 0 h 677917"/>
                <a:gd name="connsiteX1" fmla="*/ 2758966 w 2758966"/>
                <a:gd name="connsiteY1" fmla="*/ 15766 h 677917"/>
                <a:gd name="connsiteX2" fmla="*/ 1939159 w 2758966"/>
                <a:gd name="connsiteY2" fmla="*/ 536028 h 677917"/>
                <a:gd name="connsiteX3" fmla="*/ 1701625 w 2758966"/>
                <a:gd name="connsiteY3" fmla="*/ 643686 h 677917"/>
                <a:gd name="connsiteX4" fmla="*/ 1560786 w 2758966"/>
                <a:gd name="connsiteY4" fmla="*/ 662152 h 677917"/>
                <a:gd name="connsiteX5" fmla="*/ 1166648 w 2758966"/>
                <a:gd name="connsiteY5" fmla="*/ 677917 h 677917"/>
                <a:gd name="connsiteX6" fmla="*/ 882869 w 2758966"/>
                <a:gd name="connsiteY6" fmla="*/ 583324 h 677917"/>
                <a:gd name="connsiteX7" fmla="*/ 331076 w 2758966"/>
                <a:gd name="connsiteY7" fmla="*/ 362607 h 677917"/>
                <a:gd name="connsiteX8" fmla="*/ 126124 w 2758966"/>
                <a:gd name="connsiteY8" fmla="*/ 157655 h 677917"/>
                <a:gd name="connsiteX9" fmla="*/ 0 w 2758966"/>
                <a:gd name="connsiteY9" fmla="*/ 0 h 677917"/>
                <a:gd name="connsiteX0" fmla="*/ 0 w 2758966"/>
                <a:gd name="connsiteY0" fmla="*/ 0 h 692632"/>
                <a:gd name="connsiteX1" fmla="*/ 2758966 w 2758966"/>
                <a:gd name="connsiteY1" fmla="*/ 15766 h 692632"/>
                <a:gd name="connsiteX2" fmla="*/ 1939159 w 2758966"/>
                <a:gd name="connsiteY2" fmla="*/ 536028 h 692632"/>
                <a:gd name="connsiteX3" fmla="*/ 1701625 w 2758966"/>
                <a:gd name="connsiteY3" fmla="*/ 643686 h 692632"/>
                <a:gd name="connsiteX4" fmla="*/ 1515066 w 2758966"/>
                <a:gd name="connsiteY4" fmla="*/ 692632 h 692632"/>
                <a:gd name="connsiteX5" fmla="*/ 1166648 w 2758966"/>
                <a:gd name="connsiteY5" fmla="*/ 677917 h 692632"/>
                <a:gd name="connsiteX6" fmla="*/ 882869 w 2758966"/>
                <a:gd name="connsiteY6" fmla="*/ 583324 h 692632"/>
                <a:gd name="connsiteX7" fmla="*/ 331076 w 2758966"/>
                <a:gd name="connsiteY7" fmla="*/ 362607 h 692632"/>
                <a:gd name="connsiteX8" fmla="*/ 126124 w 2758966"/>
                <a:gd name="connsiteY8" fmla="*/ 157655 h 692632"/>
                <a:gd name="connsiteX9" fmla="*/ 0 w 2758966"/>
                <a:gd name="connsiteY9" fmla="*/ 0 h 692632"/>
                <a:gd name="connsiteX0" fmla="*/ 0 w 2758966"/>
                <a:gd name="connsiteY0" fmla="*/ 0 h 692632"/>
                <a:gd name="connsiteX1" fmla="*/ 2758966 w 2758966"/>
                <a:gd name="connsiteY1" fmla="*/ 15766 h 692632"/>
                <a:gd name="connsiteX2" fmla="*/ 1939159 w 2758966"/>
                <a:gd name="connsiteY2" fmla="*/ 536028 h 692632"/>
                <a:gd name="connsiteX3" fmla="*/ 1701625 w 2758966"/>
                <a:gd name="connsiteY3" fmla="*/ 643686 h 692632"/>
                <a:gd name="connsiteX4" fmla="*/ 1515066 w 2758966"/>
                <a:gd name="connsiteY4" fmla="*/ 692632 h 692632"/>
                <a:gd name="connsiteX5" fmla="*/ 1301575 w 2758966"/>
                <a:gd name="connsiteY5" fmla="*/ 685595 h 692632"/>
                <a:gd name="connsiteX6" fmla="*/ 1166648 w 2758966"/>
                <a:gd name="connsiteY6" fmla="*/ 677917 h 692632"/>
                <a:gd name="connsiteX7" fmla="*/ 882869 w 2758966"/>
                <a:gd name="connsiteY7" fmla="*/ 583324 h 692632"/>
                <a:gd name="connsiteX8" fmla="*/ 331076 w 2758966"/>
                <a:gd name="connsiteY8" fmla="*/ 362607 h 692632"/>
                <a:gd name="connsiteX9" fmla="*/ 126124 w 2758966"/>
                <a:gd name="connsiteY9" fmla="*/ 157655 h 692632"/>
                <a:gd name="connsiteX10" fmla="*/ 0 w 2758966"/>
                <a:gd name="connsiteY10" fmla="*/ 0 h 692632"/>
                <a:gd name="connsiteX0" fmla="*/ 0 w 2758966"/>
                <a:gd name="connsiteY0" fmla="*/ 0 h 712265"/>
                <a:gd name="connsiteX1" fmla="*/ 2758966 w 2758966"/>
                <a:gd name="connsiteY1" fmla="*/ 15766 h 712265"/>
                <a:gd name="connsiteX2" fmla="*/ 1939159 w 2758966"/>
                <a:gd name="connsiteY2" fmla="*/ 536028 h 712265"/>
                <a:gd name="connsiteX3" fmla="*/ 1701625 w 2758966"/>
                <a:gd name="connsiteY3" fmla="*/ 643686 h 712265"/>
                <a:gd name="connsiteX4" fmla="*/ 1515066 w 2758966"/>
                <a:gd name="connsiteY4" fmla="*/ 692632 h 712265"/>
                <a:gd name="connsiteX5" fmla="*/ 1354915 w 2758966"/>
                <a:gd name="connsiteY5" fmla="*/ 712265 h 712265"/>
                <a:gd name="connsiteX6" fmla="*/ 1166648 w 2758966"/>
                <a:gd name="connsiteY6" fmla="*/ 677917 h 712265"/>
                <a:gd name="connsiteX7" fmla="*/ 882869 w 2758966"/>
                <a:gd name="connsiteY7" fmla="*/ 583324 h 712265"/>
                <a:gd name="connsiteX8" fmla="*/ 331076 w 2758966"/>
                <a:gd name="connsiteY8" fmla="*/ 362607 h 712265"/>
                <a:gd name="connsiteX9" fmla="*/ 126124 w 2758966"/>
                <a:gd name="connsiteY9" fmla="*/ 157655 h 712265"/>
                <a:gd name="connsiteX10" fmla="*/ 0 w 2758966"/>
                <a:gd name="connsiteY10" fmla="*/ 0 h 71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8966" h="712265">
                  <a:moveTo>
                    <a:pt x="0" y="0"/>
                  </a:moveTo>
                  <a:lnTo>
                    <a:pt x="2758966" y="15766"/>
                  </a:lnTo>
                  <a:lnTo>
                    <a:pt x="1939159" y="536028"/>
                  </a:lnTo>
                  <a:lnTo>
                    <a:pt x="1701625" y="643686"/>
                  </a:lnTo>
                  <a:lnTo>
                    <a:pt x="1515066" y="692632"/>
                  </a:lnTo>
                  <a:lnTo>
                    <a:pt x="1354915" y="712265"/>
                  </a:lnTo>
                  <a:lnTo>
                    <a:pt x="1166648" y="677917"/>
                  </a:lnTo>
                  <a:lnTo>
                    <a:pt x="882869" y="583324"/>
                  </a:lnTo>
                  <a:lnTo>
                    <a:pt x="331076" y="362607"/>
                  </a:lnTo>
                  <a:lnTo>
                    <a:pt x="126124" y="157655"/>
                  </a:lnTo>
                  <a:lnTo>
                    <a:pt x="0" y="0"/>
                  </a:lnTo>
                  <a:close/>
                </a:path>
              </a:pathLst>
            </a:custGeom>
            <a:solidFill>
              <a:schemeClr val="bg1">
                <a:lumMod val="85000"/>
              </a:schemeClr>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600">
                <a:latin typeface="Arial" pitchFamily="34" charset="0"/>
                <a:cs typeface="Arial" pitchFamily="34" charset="0"/>
              </a:endParaRPr>
            </a:p>
          </p:txBody>
        </p:sp>
        <p:sp>
          <p:nvSpPr>
            <p:cNvPr id="70" name="TextBox 69"/>
            <p:cNvSpPr txBox="1"/>
            <p:nvPr/>
          </p:nvSpPr>
          <p:spPr>
            <a:xfrm>
              <a:off x="971600" y="3897052"/>
              <a:ext cx="1753172" cy="338554"/>
            </a:xfrm>
            <a:prstGeom prst="rect">
              <a:avLst/>
            </a:prstGeom>
            <a:noFill/>
          </p:spPr>
          <p:txBody>
            <a:bodyPr wrap="none" rtlCol="0">
              <a:spAutoFit/>
            </a:bodyPr>
            <a:lstStyle/>
            <a:p>
              <a:r>
                <a:rPr lang="de-CH" sz="1600" dirty="0" smtClean="0">
                  <a:latin typeface="Arial" pitchFamily="34" charset="0"/>
                  <a:cs typeface="Arial" pitchFamily="34" charset="0"/>
                </a:rPr>
                <a:t>«Valley </a:t>
              </a:r>
              <a:r>
                <a:rPr lang="de-CH" sz="1600" dirty="0" err="1" smtClean="0">
                  <a:latin typeface="Arial" pitchFamily="34" charset="0"/>
                  <a:cs typeface="Arial" pitchFamily="34" charset="0"/>
                </a:rPr>
                <a:t>of</a:t>
              </a:r>
              <a:r>
                <a:rPr lang="de-CH" sz="1600" dirty="0" smtClean="0">
                  <a:latin typeface="Arial" pitchFamily="34" charset="0"/>
                  <a:cs typeface="Arial" pitchFamily="34" charset="0"/>
                </a:rPr>
                <a:t> </a:t>
              </a:r>
              <a:r>
                <a:rPr lang="de-CH" sz="1600" dirty="0" err="1" smtClean="0">
                  <a:latin typeface="Arial" pitchFamily="34" charset="0"/>
                  <a:cs typeface="Arial" pitchFamily="34" charset="0"/>
                </a:rPr>
                <a:t>death</a:t>
              </a:r>
              <a:r>
                <a:rPr lang="de-CH" sz="1600" dirty="0" smtClean="0">
                  <a:latin typeface="Arial" pitchFamily="34" charset="0"/>
                  <a:cs typeface="Arial" pitchFamily="34" charset="0"/>
                </a:rPr>
                <a:t>»</a:t>
              </a:r>
              <a:endParaRPr lang="de-CH" sz="1600" dirty="0">
                <a:latin typeface="Arial" pitchFamily="34" charset="0"/>
                <a:cs typeface="Arial" pitchFamily="34" charset="0"/>
              </a:endParaRPr>
            </a:p>
          </p:txBody>
        </p:sp>
        <p:sp>
          <p:nvSpPr>
            <p:cNvPr id="71" name="TextBox 70"/>
            <p:cNvSpPr txBox="1"/>
            <p:nvPr/>
          </p:nvSpPr>
          <p:spPr>
            <a:xfrm>
              <a:off x="196719" y="1319282"/>
              <a:ext cx="304892" cy="338554"/>
            </a:xfrm>
            <a:prstGeom prst="rect">
              <a:avLst/>
            </a:prstGeom>
            <a:noFill/>
          </p:spPr>
          <p:txBody>
            <a:bodyPr wrap="none" rtlCol="0">
              <a:spAutoFit/>
            </a:bodyPr>
            <a:lstStyle/>
            <a:p>
              <a:r>
                <a:rPr lang="de-CH" sz="1600" b="1" dirty="0" smtClean="0">
                  <a:latin typeface="Arial" pitchFamily="34" charset="0"/>
                  <a:cs typeface="Arial" pitchFamily="34" charset="0"/>
                </a:rPr>
                <a:t>+</a:t>
              </a:r>
              <a:endParaRPr lang="de-CH" sz="1600" b="1" dirty="0">
                <a:latin typeface="Arial" pitchFamily="34" charset="0"/>
                <a:cs typeface="Arial" pitchFamily="34" charset="0"/>
              </a:endParaRPr>
            </a:p>
          </p:txBody>
        </p:sp>
        <p:sp>
          <p:nvSpPr>
            <p:cNvPr id="72" name="TextBox 71"/>
            <p:cNvSpPr txBox="1"/>
            <p:nvPr/>
          </p:nvSpPr>
          <p:spPr>
            <a:xfrm>
              <a:off x="206208" y="5702812"/>
              <a:ext cx="253596" cy="338554"/>
            </a:xfrm>
            <a:prstGeom prst="rect">
              <a:avLst/>
            </a:prstGeom>
            <a:noFill/>
          </p:spPr>
          <p:txBody>
            <a:bodyPr wrap="none" rtlCol="0">
              <a:spAutoFit/>
            </a:bodyPr>
            <a:lstStyle/>
            <a:p>
              <a:r>
                <a:rPr lang="de-CH" sz="1600" b="1" dirty="0" smtClean="0">
                  <a:latin typeface="Arial" pitchFamily="34" charset="0"/>
                  <a:cs typeface="Arial" pitchFamily="34" charset="0"/>
                </a:rPr>
                <a:t>-</a:t>
              </a:r>
              <a:endParaRPr lang="de-CH" sz="1600" b="1" dirty="0">
                <a:latin typeface="Arial" pitchFamily="34" charset="0"/>
                <a:cs typeface="Arial" pitchFamily="34" charset="0"/>
              </a:endParaRPr>
            </a:p>
          </p:txBody>
        </p:sp>
        <p:sp>
          <p:nvSpPr>
            <p:cNvPr id="73" name="TextBox 72"/>
            <p:cNvSpPr txBox="1"/>
            <p:nvPr/>
          </p:nvSpPr>
          <p:spPr>
            <a:xfrm>
              <a:off x="5758302" y="3712386"/>
              <a:ext cx="3062170" cy="338554"/>
            </a:xfrm>
            <a:prstGeom prst="rect">
              <a:avLst/>
            </a:prstGeom>
            <a:noFill/>
          </p:spPr>
          <p:txBody>
            <a:bodyPr wrap="square" rtlCol="0">
              <a:spAutoFit/>
            </a:bodyPr>
            <a:lstStyle/>
            <a:p>
              <a:r>
                <a:rPr lang="de-CH" sz="1600" b="1" dirty="0">
                  <a:latin typeface="Arial" pitchFamily="34" charset="0"/>
                  <a:cs typeface="Arial" pitchFamily="34" charset="0"/>
                </a:rPr>
                <a:t>Time, </a:t>
              </a:r>
              <a:r>
                <a:rPr lang="de-CH" sz="1600" b="1" dirty="0" err="1">
                  <a:latin typeface="Arial" pitchFamily="34" charset="0"/>
                  <a:cs typeface="Arial" pitchFamily="34" charset="0"/>
                </a:rPr>
                <a:t>progress</a:t>
              </a:r>
              <a:r>
                <a:rPr lang="de-CH" sz="1600" b="1" dirty="0">
                  <a:latin typeface="Arial" pitchFamily="34" charset="0"/>
                  <a:cs typeface="Arial" pitchFamily="34" charset="0"/>
                </a:rPr>
                <a:t> </a:t>
              </a:r>
              <a:r>
                <a:rPr lang="de-CH" sz="1600" b="1" dirty="0" err="1">
                  <a:latin typeface="Arial" pitchFamily="34" charset="0"/>
                  <a:cs typeface="Arial" pitchFamily="34" charset="0"/>
                </a:rPr>
                <a:t>of</a:t>
              </a:r>
              <a:r>
                <a:rPr lang="de-CH" sz="1600" b="1" dirty="0">
                  <a:latin typeface="Arial" pitchFamily="34" charset="0"/>
                  <a:cs typeface="Arial" pitchFamily="34" charset="0"/>
                </a:rPr>
                <a:t> </a:t>
              </a:r>
              <a:r>
                <a:rPr lang="de-CH" sz="1600" b="1" dirty="0" err="1">
                  <a:latin typeface="Arial" pitchFamily="34" charset="0"/>
                  <a:cs typeface="Arial" pitchFamily="34" charset="0"/>
                </a:rPr>
                <a:t>process</a:t>
              </a:r>
              <a:endParaRPr lang="de-CH" sz="1600" b="1" dirty="0">
                <a:latin typeface="Arial" pitchFamily="34" charset="0"/>
                <a:cs typeface="Arial" pitchFamily="34" charset="0"/>
              </a:endParaRPr>
            </a:p>
          </p:txBody>
        </p:sp>
      </p:grpSp>
      <p:sp>
        <p:nvSpPr>
          <p:cNvPr id="33" name="Freeform 32"/>
          <p:cNvSpPr/>
          <p:nvPr/>
        </p:nvSpPr>
        <p:spPr>
          <a:xfrm>
            <a:off x="539552" y="3094012"/>
            <a:ext cx="4581056" cy="1157544"/>
          </a:xfrm>
          <a:custGeom>
            <a:avLst/>
            <a:gdLst>
              <a:gd name="connsiteX0" fmla="*/ 0 w 4471792"/>
              <a:gd name="connsiteY0" fmla="*/ 1585875 h 1585875"/>
              <a:gd name="connsiteX1" fmla="*/ 989556 w 4471792"/>
              <a:gd name="connsiteY1" fmla="*/ 1510719 h 1585875"/>
              <a:gd name="connsiteX2" fmla="*/ 1665962 w 4471792"/>
              <a:gd name="connsiteY2" fmla="*/ 1159990 h 1585875"/>
              <a:gd name="connsiteX3" fmla="*/ 1916482 w 4471792"/>
              <a:gd name="connsiteY3" fmla="*/ 182960 h 1585875"/>
              <a:gd name="connsiteX4" fmla="*/ 2404997 w 4471792"/>
              <a:gd name="connsiteY4" fmla="*/ 20122 h 1585875"/>
              <a:gd name="connsiteX5" fmla="*/ 2617940 w 4471792"/>
              <a:gd name="connsiteY5" fmla="*/ 446007 h 1585875"/>
              <a:gd name="connsiteX6" fmla="*/ 3006247 w 4471792"/>
              <a:gd name="connsiteY6" fmla="*/ 934522 h 1585875"/>
              <a:gd name="connsiteX7" fmla="*/ 3720230 w 4471792"/>
              <a:gd name="connsiteY7" fmla="*/ 1185042 h 1585875"/>
              <a:gd name="connsiteX8" fmla="*/ 4158641 w 4471792"/>
              <a:gd name="connsiteY8" fmla="*/ 1197568 h 1585875"/>
              <a:gd name="connsiteX9" fmla="*/ 4471792 w 4471792"/>
              <a:gd name="connsiteY9" fmla="*/ 896944 h 1585875"/>
              <a:gd name="connsiteX0" fmla="*/ 0 w 4471792"/>
              <a:gd name="connsiteY0" fmla="*/ 1585875 h 1585875"/>
              <a:gd name="connsiteX1" fmla="*/ 989556 w 4471792"/>
              <a:gd name="connsiteY1" fmla="*/ 1510719 h 1585875"/>
              <a:gd name="connsiteX2" fmla="*/ 1665962 w 4471792"/>
              <a:gd name="connsiteY2" fmla="*/ 1159990 h 1585875"/>
              <a:gd name="connsiteX3" fmla="*/ 1916482 w 4471792"/>
              <a:gd name="connsiteY3" fmla="*/ 182960 h 1585875"/>
              <a:gd name="connsiteX4" fmla="*/ 2404997 w 4471792"/>
              <a:gd name="connsiteY4" fmla="*/ 20122 h 1585875"/>
              <a:gd name="connsiteX5" fmla="*/ 2617940 w 4471792"/>
              <a:gd name="connsiteY5" fmla="*/ 446007 h 1585875"/>
              <a:gd name="connsiteX6" fmla="*/ 3006247 w 4471792"/>
              <a:gd name="connsiteY6" fmla="*/ 934522 h 1585875"/>
              <a:gd name="connsiteX7" fmla="*/ 3720230 w 4471792"/>
              <a:gd name="connsiteY7" fmla="*/ 1185042 h 1585875"/>
              <a:gd name="connsiteX8" fmla="*/ 4008329 w 4471792"/>
              <a:gd name="connsiteY8" fmla="*/ 1034730 h 1585875"/>
              <a:gd name="connsiteX9" fmla="*/ 4471792 w 4471792"/>
              <a:gd name="connsiteY9" fmla="*/ 896944 h 1585875"/>
              <a:gd name="connsiteX0" fmla="*/ 0 w 4471792"/>
              <a:gd name="connsiteY0" fmla="*/ 1585875 h 1585875"/>
              <a:gd name="connsiteX1" fmla="*/ 989556 w 4471792"/>
              <a:gd name="connsiteY1" fmla="*/ 1510719 h 1585875"/>
              <a:gd name="connsiteX2" fmla="*/ 1665962 w 4471792"/>
              <a:gd name="connsiteY2" fmla="*/ 1159990 h 1585875"/>
              <a:gd name="connsiteX3" fmla="*/ 1916482 w 4471792"/>
              <a:gd name="connsiteY3" fmla="*/ 182960 h 1585875"/>
              <a:gd name="connsiteX4" fmla="*/ 2404997 w 4471792"/>
              <a:gd name="connsiteY4" fmla="*/ 20122 h 1585875"/>
              <a:gd name="connsiteX5" fmla="*/ 2617940 w 4471792"/>
              <a:gd name="connsiteY5" fmla="*/ 446007 h 1585875"/>
              <a:gd name="connsiteX6" fmla="*/ 3006247 w 4471792"/>
              <a:gd name="connsiteY6" fmla="*/ 934522 h 1585875"/>
              <a:gd name="connsiteX7" fmla="*/ 3720230 w 4471792"/>
              <a:gd name="connsiteY7" fmla="*/ 1185042 h 1585875"/>
              <a:gd name="connsiteX8" fmla="*/ 4045907 w 4471792"/>
              <a:gd name="connsiteY8" fmla="*/ 1122412 h 1585875"/>
              <a:gd name="connsiteX9" fmla="*/ 4471792 w 4471792"/>
              <a:gd name="connsiteY9" fmla="*/ 896944 h 1585875"/>
              <a:gd name="connsiteX0" fmla="*/ 0 w 4471792"/>
              <a:gd name="connsiteY0" fmla="*/ 1585875 h 1585875"/>
              <a:gd name="connsiteX1" fmla="*/ 989556 w 4471792"/>
              <a:gd name="connsiteY1" fmla="*/ 1510719 h 1585875"/>
              <a:gd name="connsiteX2" fmla="*/ 1665962 w 4471792"/>
              <a:gd name="connsiteY2" fmla="*/ 1159990 h 1585875"/>
              <a:gd name="connsiteX3" fmla="*/ 1916482 w 4471792"/>
              <a:gd name="connsiteY3" fmla="*/ 182960 h 1585875"/>
              <a:gd name="connsiteX4" fmla="*/ 2404997 w 4471792"/>
              <a:gd name="connsiteY4" fmla="*/ 20122 h 1585875"/>
              <a:gd name="connsiteX5" fmla="*/ 2617940 w 4471792"/>
              <a:gd name="connsiteY5" fmla="*/ 446007 h 1585875"/>
              <a:gd name="connsiteX6" fmla="*/ 3006247 w 4471792"/>
              <a:gd name="connsiteY6" fmla="*/ 934522 h 1585875"/>
              <a:gd name="connsiteX7" fmla="*/ 3720230 w 4471792"/>
              <a:gd name="connsiteY7" fmla="*/ 1185042 h 1585875"/>
              <a:gd name="connsiteX8" fmla="*/ 4121063 w 4471792"/>
              <a:gd name="connsiteY8" fmla="*/ 1175280 h 1585875"/>
              <a:gd name="connsiteX9" fmla="*/ 4471792 w 4471792"/>
              <a:gd name="connsiteY9" fmla="*/ 896944 h 1585875"/>
              <a:gd name="connsiteX0" fmla="*/ 0 w 4409162"/>
              <a:gd name="connsiteY0" fmla="*/ 1585875 h 1585875"/>
              <a:gd name="connsiteX1" fmla="*/ 989556 w 4409162"/>
              <a:gd name="connsiteY1" fmla="*/ 1510719 h 1585875"/>
              <a:gd name="connsiteX2" fmla="*/ 1665962 w 4409162"/>
              <a:gd name="connsiteY2" fmla="*/ 1159990 h 1585875"/>
              <a:gd name="connsiteX3" fmla="*/ 1916482 w 4409162"/>
              <a:gd name="connsiteY3" fmla="*/ 182960 h 1585875"/>
              <a:gd name="connsiteX4" fmla="*/ 2404997 w 4409162"/>
              <a:gd name="connsiteY4" fmla="*/ 20122 h 1585875"/>
              <a:gd name="connsiteX5" fmla="*/ 2617940 w 4409162"/>
              <a:gd name="connsiteY5" fmla="*/ 446007 h 1585875"/>
              <a:gd name="connsiteX6" fmla="*/ 3006247 w 4409162"/>
              <a:gd name="connsiteY6" fmla="*/ 934522 h 1585875"/>
              <a:gd name="connsiteX7" fmla="*/ 3720230 w 4409162"/>
              <a:gd name="connsiteY7" fmla="*/ 1185042 h 1585875"/>
              <a:gd name="connsiteX8" fmla="*/ 4121063 w 4409162"/>
              <a:gd name="connsiteY8" fmla="*/ 1175280 h 1585875"/>
              <a:gd name="connsiteX9" fmla="*/ 4409162 w 4409162"/>
              <a:gd name="connsiteY9" fmla="*/ 1020299 h 1585875"/>
              <a:gd name="connsiteX0" fmla="*/ 0 w 4409162"/>
              <a:gd name="connsiteY0" fmla="*/ 1585875 h 1585875"/>
              <a:gd name="connsiteX1" fmla="*/ 864296 w 4409162"/>
              <a:gd name="connsiteY1" fmla="*/ 1299254 h 1585875"/>
              <a:gd name="connsiteX2" fmla="*/ 1665962 w 4409162"/>
              <a:gd name="connsiteY2" fmla="*/ 1159990 h 1585875"/>
              <a:gd name="connsiteX3" fmla="*/ 1916482 w 4409162"/>
              <a:gd name="connsiteY3" fmla="*/ 182960 h 1585875"/>
              <a:gd name="connsiteX4" fmla="*/ 2404997 w 4409162"/>
              <a:gd name="connsiteY4" fmla="*/ 20122 h 1585875"/>
              <a:gd name="connsiteX5" fmla="*/ 2617940 w 4409162"/>
              <a:gd name="connsiteY5" fmla="*/ 446007 h 1585875"/>
              <a:gd name="connsiteX6" fmla="*/ 3006247 w 4409162"/>
              <a:gd name="connsiteY6" fmla="*/ 934522 h 1585875"/>
              <a:gd name="connsiteX7" fmla="*/ 3720230 w 4409162"/>
              <a:gd name="connsiteY7" fmla="*/ 1185042 h 1585875"/>
              <a:gd name="connsiteX8" fmla="*/ 4121063 w 4409162"/>
              <a:gd name="connsiteY8" fmla="*/ 1175280 h 1585875"/>
              <a:gd name="connsiteX9" fmla="*/ 4409162 w 4409162"/>
              <a:gd name="connsiteY9" fmla="*/ 1020299 h 1585875"/>
              <a:gd name="connsiteX0" fmla="*/ 0 w 4409162"/>
              <a:gd name="connsiteY0" fmla="*/ 1579408 h 1579408"/>
              <a:gd name="connsiteX1" fmla="*/ 864296 w 4409162"/>
              <a:gd name="connsiteY1" fmla="*/ 1292787 h 1579408"/>
              <a:gd name="connsiteX2" fmla="*/ 1578279 w 4409162"/>
              <a:gd name="connsiteY2" fmla="*/ 871568 h 1579408"/>
              <a:gd name="connsiteX3" fmla="*/ 1916482 w 4409162"/>
              <a:gd name="connsiteY3" fmla="*/ 176493 h 1579408"/>
              <a:gd name="connsiteX4" fmla="*/ 2404997 w 4409162"/>
              <a:gd name="connsiteY4" fmla="*/ 13655 h 1579408"/>
              <a:gd name="connsiteX5" fmla="*/ 2617940 w 4409162"/>
              <a:gd name="connsiteY5" fmla="*/ 439540 h 1579408"/>
              <a:gd name="connsiteX6" fmla="*/ 3006247 w 4409162"/>
              <a:gd name="connsiteY6" fmla="*/ 928055 h 1579408"/>
              <a:gd name="connsiteX7" fmla="*/ 3720230 w 4409162"/>
              <a:gd name="connsiteY7" fmla="*/ 1178575 h 1579408"/>
              <a:gd name="connsiteX8" fmla="*/ 4121063 w 4409162"/>
              <a:gd name="connsiteY8" fmla="*/ 1168813 h 1579408"/>
              <a:gd name="connsiteX9" fmla="*/ 4409162 w 4409162"/>
              <a:gd name="connsiteY9" fmla="*/ 1013832 h 1579408"/>
              <a:gd name="connsiteX0" fmla="*/ 0 w 4409162"/>
              <a:gd name="connsiteY0" fmla="*/ 1628481 h 1628481"/>
              <a:gd name="connsiteX1" fmla="*/ 864296 w 4409162"/>
              <a:gd name="connsiteY1" fmla="*/ 1341860 h 1628481"/>
              <a:gd name="connsiteX2" fmla="*/ 1578279 w 4409162"/>
              <a:gd name="connsiteY2" fmla="*/ 920641 h 1628481"/>
              <a:gd name="connsiteX3" fmla="*/ 1916482 w 4409162"/>
              <a:gd name="connsiteY3" fmla="*/ 225566 h 1628481"/>
              <a:gd name="connsiteX4" fmla="*/ 2279737 w 4409162"/>
              <a:gd name="connsiteY4" fmla="*/ 9862 h 1628481"/>
              <a:gd name="connsiteX5" fmla="*/ 2617940 w 4409162"/>
              <a:gd name="connsiteY5" fmla="*/ 488613 h 1628481"/>
              <a:gd name="connsiteX6" fmla="*/ 3006247 w 4409162"/>
              <a:gd name="connsiteY6" fmla="*/ 977128 h 1628481"/>
              <a:gd name="connsiteX7" fmla="*/ 3720230 w 4409162"/>
              <a:gd name="connsiteY7" fmla="*/ 1227648 h 1628481"/>
              <a:gd name="connsiteX8" fmla="*/ 4121063 w 4409162"/>
              <a:gd name="connsiteY8" fmla="*/ 1217886 h 1628481"/>
              <a:gd name="connsiteX9" fmla="*/ 4409162 w 4409162"/>
              <a:gd name="connsiteY9" fmla="*/ 1062905 h 1628481"/>
              <a:gd name="connsiteX0" fmla="*/ 0 w 4696559"/>
              <a:gd name="connsiteY0" fmla="*/ 1628481 h 1628481"/>
              <a:gd name="connsiteX1" fmla="*/ 864296 w 4696559"/>
              <a:gd name="connsiteY1" fmla="*/ 1341860 h 1628481"/>
              <a:gd name="connsiteX2" fmla="*/ 1578279 w 4696559"/>
              <a:gd name="connsiteY2" fmla="*/ 920641 h 1628481"/>
              <a:gd name="connsiteX3" fmla="*/ 1916482 w 4696559"/>
              <a:gd name="connsiteY3" fmla="*/ 225566 h 1628481"/>
              <a:gd name="connsiteX4" fmla="*/ 2279737 w 4696559"/>
              <a:gd name="connsiteY4" fmla="*/ 9862 h 1628481"/>
              <a:gd name="connsiteX5" fmla="*/ 2617940 w 4696559"/>
              <a:gd name="connsiteY5" fmla="*/ 488613 h 1628481"/>
              <a:gd name="connsiteX6" fmla="*/ 3006247 w 4696559"/>
              <a:gd name="connsiteY6" fmla="*/ 977128 h 1628481"/>
              <a:gd name="connsiteX7" fmla="*/ 3720230 w 4696559"/>
              <a:gd name="connsiteY7" fmla="*/ 1227648 h 1628481"/>
              <a:gd name="connsiteX8" fmla="*/ 4121063 w 4696559"/>
              <a:gd name="connsiteY8" fmla="*/ 1217886 h 1628481"/>
              <a:gd name="connsiteX9" fmla="*/ 4696559 w 4696559"/>
              <a:gd name="connsiteY9" fmla="*/ 904306 h 1628481"/>
              <a:gd name="connsiteX0" fmla="*/ 0 w 4696559"/>
              <a:gd name="connsiteY0" fmla="*/ 1628481 h 1628481"/>
              <a:gd name="connsiteX1" fmla="*/ 864296 w 4696559"/>
              <a:gd name="connsiteY1" fmla="*/ 1341860 h 1628481"/>
              <a:gd name="connsiteX2" fmla="*/ 1578279 w 4696559"/>
              <a:gd name="connsiteY2" fmla="*/ 920641 h 1628481"/>
              <a:gd name="connsiteX3" fmla="*/ 1916482 w 4696559"/>
              <a:gd name="connsiteY3" fmla="*/ 225566 h 1628481"/>
              <a:gd name="connsiteX4" fmla="*/ 2279737 w 4696559"/>
              <a:gd name="connsiteY4" fmla="*/ 9862 h 1628481"/>
              <a:gd name="connsiteX5" fmla="*/ 2617940 w 4696559"/>
              <a:gd name="connsiteY5" fmla="*/ 488613 h 1628481"/>
              <a:gd name="connsiteX6" fmla="*/ 3006247 w 4696559"/>
              <a:gd name="connsiteY6" fmla="*/ 977128 h 1628481"/>
              <a:gd name="connsiteX7" fmla="*/ 3720230 w 4696559"/>
              <a:gd name="connsiteY7" fmla="*/ 1227648 h 1628481"/>
              <a:gd name="connsiteX8" fmla="*/ 4121063 w 4696559"/>
              <a:gd name="connsiteY8" fmla="*/ 1217886 h 1628481"/>
              <a:gd name="connsiteX9" fmla="*/ 4409643 w 4696559"/>
              <a:gd name="connsiteY9" fmla="*/ 1126368 h 1628481"/>
              <a:gd name="connsiteX10" fmla="*/ 4696559 w 4696559"/>
              <a:gd name="connsiteY10" fmla="*/ 904306 h 1628481"/>
              <a:gd name="connsiteX0" fmla="*/ 0 w 5024490"/>
              <a:gd name="connsiteY0" fmla="*/ 1628481 h 1628481"/>
              <a:gd name="connsiteX1" fmla="*/ 864296 w 5024490"/>
              <a:gd name="connsiteY1" fmla="*/ 1341860 h 1628481"/>
              <a:gd name="connsiteX2" fmla="*/ 1578279 w 5024490"/>
              <a:gd name="connsiteY2" fmla="*/ 920641 h 1628481"/>
              <a:gd name="connsiteX3" fmla="*/ 1916482 w 5024490"/>
              <a:gd name="connsiteY3" fmla="*/ 225566 h 1628481"/>
              <a:gd name="connsiteX4" fmla="*/ 2279737 w 5024490"/>
              <a:gd name="connsiteY4" fmla="*/ 9862 h 1628481"/>
              <a:gd name="connsiteX5" fmla="*/ 2617940 w 5024490"/>
              <a:gd name="connsiteY5" fmla="*/ 488613 h 1628481"/>
              <a:gd name="connsiteX6" fmla="*/ 3006247 w 5024490"/>
              <a:gd name="connsiteY6" fmla="*/ 977128 h 1628481"/>
              <a:gd name="connsiteX7" fmla="*/ 3720230 w 5024490"/>
              <a:gd name="connsiteY7" fmla="*/ 1227648 h 1628481"/>
              <a:gd name="connsiteX8" fmla="*/ 4121063 w 5024490"/>
              <a:gd name="connsiteY8" fmla="*/ 1217886 h 1628481"/>
              <a:gd name="connsiteX9" fmla="*/ 4409643 w 5024490"/>
              <a:gd name="connsiteY9" fmla="*/ 1126368 h 1628481"/>
              <a:gd name="connsiteX10" fmla="*/ 5024490 w 5024490"/>
              <a:gd name="connsiteY10" fmla="*/ 675219 h 1628481"/>
              <a:gd name="connsiteX0" fmla="*/ 0 w 4997162"/>
              <a:gd name="connsiteY0" fmla="*/ 1628481 h 1628481"/>
              <a:gd name="connsiteX1" fmla="*/ 864296 w 4997162"/>
              <a:gd name="connsiteY1" fmla="*/ 1341860 h 1628481"/>
              <a:gd name="connsiteX2" fmla="*/ 1578279 w 4997162"/>
              <a:gd name="connsiteY2" fmla="*/ 920641 h 1628481"/>
              <a:gd name="connsiteX3" fmla="*/ 1916482 w 4997162"/>
              <a:gd name="connsiteY3" fmla="*/ 225566 h 1628481"/>
              <a:gd name="connsiteX4" fmla="*/ 2279737 w 4997162"/>
              <a:gd name="connsiteY4" fmla="*/ 9862 h 1628481"/>
              <a:gd name="connsiteX5" fmla="*/ 2617940 w 4997162"/>
              <a:gd name="connsiteY5" fmla="*/ 488613 h 1628481"/>
              <a:gd name="connsiteX6" fmla="*/ 3006247 w 4997162"/>
              <a:gd name="connsiteY6" fmla="*/ 977128 h 1628481"/>
              <a:gd name="connsiteX7" fmla="*/ 3720230 w 4997162"/>
              <a:gd name="connsiteY7" fmla="*/ 1227648 h 1628481"/>
              <a:gd name="connsiteX8" fmla="*/ 4121063 w 4997162"/>
              <a:gd name="connsiteY8" fmla="*/ 1217886 h 1628481"/>
              <a:gd name="connsiteX9" fmla="*/ 4409643 w 4997162"/>
              <a:gd name="connsiteY9" fmla="*/ 1126368 h 1628481"/>
              <a:gd name="connsiteX10" fmla="*/ 4997162 w 4997162"/>
              <a:gd name="connsiteY10" fmla="*/ 974795 h 162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162" h="1628481">
                <a:moveTo>
                  <a:pt x="0" y="1628481"/>
                </a:moveTo>
                <a:cubicBezTo>
                  <a:pt x="355948" y="1626393"/>
                  <a:pt x="601250" y="1459833"/>
                  <a:pt x="864296" y="1341860"/>
                </a:cubicBezTo>
                <a:cubicBezTo>
                  <a:pt x="1127342" y="1223887"/>
                  <a:pt x="1402915" y="1106690"/>
                  <a:pt x="1578279" y="920641"/>
                </a:cubicBezTo>
                <a:cubicBezTo>
                  <a:pt x="1753643" y="734592"/>
                  <a:pt x="1799572" y="377363"/>
                  <a:pt x="1916482" y="225566"/>
                </a:cubicBezTo>
                <a:cubicBezTo>
                  <a:pt x="2033392" y="73769"/>
                  <a:pt x="2162827" y="-33979"/>
                  <a:pt x="2279737" y="9862"/>
                </a:cubicBezTo>
                <a:cubicBezTo>
                  <a:pt x="2396647" y="53703"/>
                  <a:pt x="2496855" y="327402"/>
                  <a:pt x="2617940" y="488613"/>
                </a:cubicBezTo>
                <a:cubicBezTo>
                  <a:pt x="2739025" y="649824"/>
                  <a:pt x="2822532" y="853956"/>
                  <a:pt x="3006247" y="977128"/>
                </a:cubicBezTo>
                <a:cubicBezTo>
                  <a:pt x="3189962" y="1100300"/>
                  <a:pt x="3534427" y="1187522"/>
                  <a:pt x="3720230" y="1227648"/>
                </a:cubicBezTo>
                <a:cubicBezTo>
                  <a:pt x="3906033" y="1267774"/>
                  <a:pt x="4006161" y="1234766"/>
                  <a:pt x="4121063" y="1217886"/>
                </a:cubicBezTo>
                <a:cubicBezTo>
                  <a:pt x="4235965" y="1201006"/>
                  <a:pt x="4313727" y="1178631"/>
                  <a:pt x="4409643" y="1126368"/>
                </a:cubicBezTo>
                <a:cubicBezTo>
                  <a:pt x="4505559" y="1074105"/>
                  <a:pt x="4949343" y="1011805"/>
                  <a:pt x="4997162" y="974795"/>
                </a:cubicBezTo>
              </a:path>
            </a:pathLst>
          </a:cu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7" name="TextBox 36"/>
          <p:cNvSpPr txBox="1"/>
          <p:nvPr/>
        </p:nvSpPr>
        <p:spPr>
          <a:xfrm>
            <a:off x="5735692" y="3666510"/>
            <a:ext cx="1292341" cy="338554"/>
          </a:xfrm>
          <a:prstGeom prst="rect">
            <a:avLst/>
          </a:prstGeom>
          <a:noFill/>
        </p:spPr>
        <p:txBody>
          <a:bodyPr wrap="none" rtlCol="0">
            <a:spAutoFit/>
          </a:bodyPr>
          <a:lstStyle/>
          <a:p>
            <a:r>
              <a:rPr lang="de-CH" sz="1600" dirty="0" smtClean="0">
                <a:latin typeface="Arial" pitchFamily="34" charset="0"/>
                <a:cs typeface="Arial" pitchFamily="34" charset="0"/>
              </a:rPr>
              <a:t>Investments</a:t>
            </a:r>
            <a:endParaRPr lang="de-CH" sz="1600" dirty="0">
              <a:latin typeface="Arial" pitchFamily="34" charset="0"/>
              <a:cs typeface="Arial" pitchFamily="34" charset="0"/>
            </a:endParaRPr>
          </a:p>
        </p:txBody>
      </p:sp>
      <p:sp>
        <p:nvSpPr>
          <p:cNvPr id="39" name="Title 4"/>
          <p:cNvSpPr txBox="1">
            <a:spLocks/>
          </p:cNvSpPr>
          <p:nvPr/>
        </p:nvSpPr>
        <p:spPr>
          <a:xfrm>
            <a:off x="3111536" y="332656"/>
            <a:ext cx="5204880"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200" b="1" dirty="0" smtClean="0"/>
              <a:t>Key phases of technology introduction</a:t>
            </a:r>
            <a:endParaRPr lang="nl-NL" sz="3200" b="1" dirty="0"/>
          </a:p>
        </p:txBody>
      </p:sp>
      <p:cxnSp>
        <p:nvCxnSpPr>
          <p:cNvPr id="4" name="Straight Arrow Connector 3"/>
          <p:cNvCxnSpPr/>
          <p:nvPr/>
        </p:nvCxnSpPr>
        <p:spPr>
          <a:xfrm>
            <a:off x="904802" y="6453336"/>
            <a:ext cx="2192849"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788024" y="6453336"/>
            <a:ext cx="2101625"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097651" y="6453336"/>
            <a:ext cx="1690373"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79004" y="6453336"/>
            <a:ext cx="1820819" cy="369332"/>
          </a:xfrm>
          <a:prstGeom prst="rect">
            <a:avLst/>
          </a:prstGeom>
          <a:noFill/>
        </p:spPr>
        <p:txBody>
          <a:bodyPr wrap="none" rtlCol="0">
            <a:spAutoFit/>
          </a:bodyPr>
          <a:lstStyle/>
          <a:p>
            <a:r>
              <a:rPr lang="de-CH" dirty="0" err="1" smtClean="0"/>
              <a:t>Weeks</a:t>
            </a:r>
            <a:r>
              <a:rPr lang="de-CH" dirty="0" smtClean="0"/>
              <a:t> </a:t>
            </a:r>
            <a:r>
              <a:rPr lang="de-CH" dirty="0" err="1" smtClean="0"/>
              <a:t>to</a:t>
            </a:r>
            <a:r>
              <a:rPr lang="de-CH" dirty="0" smtClean="0"/>
              <a:t> </a:t>
            </a:r>
            <a:r>
              <a:rPr lang="de-CH" dirty="0" err="1" smtClean="0"/>
              <a:t>months</a:t>
            </a:r>
            <a:endParaRPr lang="de-CH" dirty="0"/>
          </a:p>
        </p:txBody>
      </p:sp>
      <p:sp>
        <p:nvSpPr>
          <p:cNvPr id="42" name="TextBox 41"/>
          <p:cNvSpPr txBox="1"/>
          <p:nvPr/>
        </p:nvSpPr>
        <p:spPr>
          <a:xfrm>
            <a:off x="3080441" y="6453336"/>
            <a:ext cx="1707583" cy="369332"/>
          </a:xfrm>
          <a:prstGeom prst="rect">
            <a:avLst/>
          </a:prstGeom>
          <a:noFill/>
        </p:spPr>
        <p:txBody>
          <a:bodyPr wrap="none" rtlCol="0">
            <a:spAutoFit/>
          </a:bodyPr>
          <a:lstStyle/>
          <a:p>
            <a:r>
              <a:rPr lang="de-CH" dirty="0" err="1" smtClean="0"/>
              <a:t>Months</a:t>
            </a:r>
            <a:r>
              <a:rPr lang="de-CH" dirty="0" smtClean="0"/>
              <a:t> </a:t>
            </a:r>
            <a:r>
              <a:rPr lang="de-CH" dirty="0" err="1" smtClean="0"/>
              <a:t>to</a:t>
            </a:r>
            <a:r>
              <a:rPr lang="de-CH" dirty="0" smtClean="0"/>
              <a:t> </a:t>
            </a:r>
            <a:r>
              <a:rPr lang="de-CH" dirty="0" err="1" smtClean="0"/>
              <a:t>years</a:t>
            </a:r>
            <a:endParaRPr lang="de-CH" dirty="0"/>
          </a:p>
        </p:txBody>
      </p:sp>
      <p:sp>
        <p:nvSpPr>
          <p:cNvPr id="43" name="TextBox 42"/>
          <p:cNvSpPr txBox="1"/>
          <p:nvPr/>
        </p:nvSpPr>
        <p:spPr>
          <a:xfrm>
            <a:off x="4854255" y="6453336"/>
            <a:ext cx="1407245" cy="369332"/>
          </a:xfrm>
          <a:prstGeom prst="rect">
            <a:avLst/>
          </a:prstGeom>
          <a:noFill/>
        </p:spPr>
        <p:txBody>
          <a:bodyPr wrap="none" rtlCol="0">
            <a:spAutoFit/>
          </a:bodyPr>
          <a:lstStyle/>
          <a:p>
            <a:r>
              <a:rPr lang="de-CH" dirty="0" err="1" smtClean="0"/>
              <a:t>Several</a:t>
            </a:r>
            <a:r>
              <a:rPr lang="de-CH" dirty="0" smtClean="0"/>
              <a:t> </a:t>
            </a:r>
            <a:r>
              <a:rPr lang="de-CH" dirty="0" err="1" smtClean="0"/>
              <a:t>years</a:t>
            </a:r>
            <a:endParaRPr lang="de-CH" dirty="0"/>
          </a:p>
        </p:txBody>
      </p:sp>
      <p:sp>
        <p:nvSpPr>
          <p:cNvPr id="2" name="Rounded Rectangle 1"/>
          <p:cNvSpPr/>
          <p:nvPr/>
        </p:nvSpPr>
        <p:spPr>
          <a:xfrm>
            <a:off x="6598278" y="5846937"/>
            <a:ext cx="2365665" cy="9144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dirty="0" smtClean="0">
                <a:solidFill>
                  <a:schemeClr val="tx1"/>
                </a:solidFill>
              </a:rPr>
              <a:t>Different time span </a:t>
            </a:r>
            <a:r>
              <a:rPr lang="de-CH" sz="2000" b="1" dirty="0" err="1" smtClean="0">
                <a:solidFill>
                  <a:schemeClr val="tx1"/>
                </a:solidFill>
              </a:rPr>
              <a:t>for</a:t>
            </a:r>
            <a:r>
              <a:rPr lang="de-CH" sz="2000" b="1" dirty="0" smtClean="0">
                <a:solidFill>
                  <a:schemeClr val="tx1"/>
                </a:solidFill>
              </a:rPr>
              <a:t> 3 </a:t>
            </a:r>
            <a:r>
              <a:rPr lang="de-CH" sz="2000" b="1" dirty="0" err="1" smtClean="0">
                <a:solidFill>
                  <a:schemeClr val="tx1"/>
                </a:solidFill>
              </a:rPr>
              <a:t>phases</a:t>
            </a:r>
            <a:endParaRPr lang="de-CH" sz="2000" b="1" dirty="0">
              <a:solidFill>
                <a:schemeClr val="tx1"/>
              </a:solidFill>
            </a:endParaRPr>
          </a:p>
        </p:txBody>
      </p:sp>
      <p:sp>
        <p:nvSpPr>
          <p:cNvPr id="5" name="Right Arrow 4"/>
          <p:cNvSpPr/>
          <p:nvPr/>
        </p:nvSpPr>
        <p:spPr>
          <a:xfrm flipH="1">
            <a:off x="5643468" y="6113368"/>
            <a:ext cx="978408" cy="4846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4" name="Rounded Rectangle 43"/>
          <p:cNvSpPr/>
          <p:nvPr/>
        </p:nvSpPr>
        <p:spPr>
          <a:xfrm>
            <a:off x="3222554" y="4437112"/>
            <a:ext cx="3928116" cy="9144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dirty="0" smtClean="0">
                <a:solidFill>
                  <a:schemeClr val="tx1"/>
                </a:solidFill>
              </a:rPr>
              <a:t>«Valley </a:t>
            </a:r>
            <a:r>
              <a:rPr lang="de-CH" sz="2000" b="1" dirty="0" err="1" smtClean="0">
                <a:solidFill>
                  <a:schemeClr val="tx1"/>
                </a:solidFill>
              </a:rPr>
              <a:t>of</a:t>
            </a:r>
            <a:r>
              <a:rPr lang="de-CH" sz="2000" b="1" dirty="0" smtClean="0">
                <a:solidFill>
                  <a:schemeClr val="tx1"/>
                </a:solidFill>
              </a:rPr>
              <a:t> </a:t>
            </a:r>
            <a:r>
              <a:rPr lang="de-CH" sz="2000" b="1" dirty="0" err="1" smtClean="0">
                <a:solidFill>
                  <a:schemeClr val="tx1"/>
                </a:solidFill>
              </a:rPr>
              <a:t>death</a:t>
            </a:r>
            <a:r>
              <a:rPr lang="de-CH" sz="2000" b="1" dirty="0" smtClean="0">
                <a:solidFill>
                  <a:schemeClr val="tx1"/>
                </a:solidFill>
              </a:rPr>
              <a:t>» due </a:t>
            </a:r>
            <a:r>
              <a:rPr lang="de-CH" sz="2000" b="1" dirty="0" err="1" smtClean="0">
                <a:solidFill>
                  <a:schemeClr val="tx1"/>
                </a:solidFill>
              </a:rPr>
              <a:t>to</a:t>
            </a:r>
            <a:r>
              <a:rPr lang="de-CH" sz="2000" b="1" dirty="0" smtClean="0">
                <a:solidFill>
                  <a:schemeClr val="tx1"/>
                </a:solidFill>
              </a:rPr>
              <a:t> </a:t>
            </a:r>
            <a:r>
              <a:rPr lang="de-CH" sz="2000" b="1" dirty="0" err="1" smtClean="0">
                <a:solidFill>
                  <a:schemeClr val="tx1"/>
                </a:solidFill>
              </a:rPr>
              <a:t>gap</a:t>
            </a:r>
            <a:r>
              <a:rPr lang="de-CH" sz="2000" b="1" dirty="0" smtClean="0">
                <a:solidFill>
                  <a:schemeClr val="tx1"/>
                </a:solidFill>
              </a:rPr>
              <a:t> </a:t>
            </a:r>
            <a:r>
              <a:rPr lang="de-CH" sz="2000" b="1" dirty="0" err="1" smtClean="0">
                <a:solidFill>
                  <a:schemeClr val="tx1"/>
                </a:solidFill>
              </a:rPr>
              <a:t>between</a:t>
            </a:r>
            <a:r>
              <a:rPr lang="de-CH" sz="2000" b="1" dirty="0" smtClean="0">
                <a:solidFill>
                  <a:schemeClr val="tx1"/>
                </a:solidFill>
              </a:rPr>
              <a:t> </a:t>
            </a:r>
            <a:r>
              <a:rPr lang="de-CH" sz="2000" b="1" dirty="0" err="1" smtClean="0">
                <a:solidFill>
                  <a:schemeClr val="tx1"/>
                </a:solidFill>
              </a:rPr>
              <a:t>expenditure</a:t>
            </a:r>
            <a:r>
              <a:rPr lang="de-CH" sz="2000" b="1" dirty="0" smtClean="0">
                <a:solidFill>
                  <a:schemeClr val="tx1"/>
                </a:solidFill>
              </a:rPr>
              <a:t> </a:t>
            </a:r>
            <a:r>
              <a:rPr lang="de-CH" sz="2000" b="1" dirty="0" err="1" smtClean="0">
                <a:solidFill>
                  <a:schemeClr val="tx1"/>
                </a:solidFill>
              </a:rPr>
              <a:t>for</a:t>
            </a:r>
            <a:r>
              <a:rPr lang="de-CH" sz="2000" b="1" dirty="0" smtClean="0">
                <a:solidFill>
                  <a:schemeClr val="tx1"/>
                </a:solidFill>
              </a:rPr>
              <a:t> </a:t>
            </a:r>
            <a:r>
              <a:rPr lang="de-CH" sz="2000" b="1" dirty="0" err="1" smtClean="0">
                <a:solidFill>
                  <a:schemeClr val="tx1"/>
                </a:solidFill>
              </a:rPr>
              <a:t>introduction</a:t>
            </a:r>
            <a:r>
              <a:rPr lang="de-CH" sz="2000" b="1" dirty="0" smtClean="0">
                <a:solidFill>
                  <a:schemeClr val="tx1"/>
                </a:solidFill>
              </a:rPr>
              <a:t> </a:t>
            </a:r>
            <a:r>
              <a:rPr lang="de-CH" sz="2000" b="1" dirty="0" err="1" smtClean="0">
                <a:solidFill>
                  <a:schemeClr val="tx1"/>
                </a:solidFill>
              </a:rPr>
              <a:t>and</a:t>
            </a:r>
            <a:r>
              <a:rPr lang="de-CH" sz="2000" b="1" dirty="0" smtClean="0">
                <a:solidFill>
                  <a:schemeClr val="tx1"/>
                </a:solidFill>
              </a:rPr>
              <a:t> lack </a:t>
            </a:r>
            <a:r>
              <a:rPr lang="de-CH" sz="2000" b="1" dirty="0" err="1" smtClean="0">
                <a:solidFill>
                  <a:schemeClr val="tx1"/>
                </a:solidFill>
              </a:rPr>
              <a:t>of</a:t>
            </a:r>
            <a:r>
              <a:rPr lang="de-CH" sz="2000" b="1" dirty="0" smtClean="0">
                <a:solidFill>
                  <a:schemeClr val="tx1"/>
                </a:solidFill>
              </a:rPr>
              <a:t> </a:t>
            </a:r>
            <a:r>
              <a:rPr lang="de-CH" sz="2000" b="1" dirty="0" err="1" smtClean="0">
                <a:solidFill>
                  <a:schemeClr val="tx1"/>
                </a:solidFill>
              </a:rPr>
              <a:t>revenues</a:t>
            </a:r>
            <a:endParaRPr lang="de-CH" sz="2000" b="1" dirty="0">
              <a:solidFill>
                <a:schemeClr val="tx1"/>
              </a:solidFill>
            </a:endParaRPr>
          </a:p>
        </p:txBody>
      </p:sp>
      <p:sp>
        <p:nvSpPr>
          <p:cNvPr id="45" name="Right Arrow 44"/>
          <p:cNvSpPr/>
          <p:nvPr/>
        </p:nvSpPr>
        <p:spPr>
          <a:xfrm flipH="1">
            <a:off x="2267744" y="4703543"/>
            <a:ext cx="978408" cy="4846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 xmlns:p14="http://schemas.microsoft.com/office/powerpoint/2010/main" val="307822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44" grpId="0" animBg="1"/>
      <p:bldP spid="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6300" y="836712"/>
            <a:ext cx="9028802" cy="3221024"/>
          </a:xfrm>
          <a:prstGeom prst="roundRect">
            <a:avLst>
              <a:gd name="adj" fmla="val 6917"/>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itle 4"/>
          <p:cNvSpPr>
            <a:spLocks noGrp="1"/>
          </p:cNvSpPr>
          <p:nvPr>
            <p:ph type="title"/>
          </p:nvPr>
        </p:nvSpPr>
        <p:spPr>
          <a:xfrm>
            <a:off x="1835696" y="188640"/>
            <a:ext cx="6743005" cy="576064"/>
          </a:xfrm>
        </p:spPr>
        <p:txBody>
          <a:bodyPr>
            <a:noAutofit/>
          </a:bodyPr>
          <a:lstStyle/>
          <a:p>
            <a:pPr algn="ctr"/>
            <a:r>
              <a:rPr lang="de-CH" sz="3200" b="1" dirty="0" err="1" smtClean="0"/>
              <a:t>Concept</a:t>
            </a:r>
            <a:r>
              <a:rPr lang="de-CH" sz="3200" b="1" dirty="0" smtClean="0"/>
              <a:t> </a:t>
            </a:r>
            <a:r>
              <a:rPr lang="de-CH" sz="3200" b="1" dirty="0" err="1" smtClean="0"/>
              <a:t>of</a:t>
            </a:r>
            <a:r>
              <a:rPr lang="de-CH" sz="3200" b="1" dirty="0" smtClean="0"/>
              <a:t> </a:t>
            </a:r>
            <a:r>
              <a:rPr lang="de-CH" sz="3200" b="1" dirty="0" err="1" smtClean="0"/>
              <a:t>the</a:t>
            </a:r>
            <a:r>
              <a:rPr lang="de-CH" sz="3200" b="1" dirty="0" smtClean="0"/>
              <a:t> GTIP</a:t>
            </a:r>
            <a:endParaRPr lang="nl-NL" sz="3200" b="1" dirty="0"/>
          </a:p>
        </p:txBody>
      </p:sp>
      <p:sp>
        <p:nvSpPr>
          <p:cNvPr id="2" name="Curved Down Arrow 1"/>
          <p:cNvSpPr/>
          <p:nvPr/>
        </p:nvSpPr>
        <p:spPr>
          <a:xfrm>
            <a:off x="2987824" y="980728"/>
            <a:ext cx="2702573" cy="648072"/>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7" name="Rectangle 12"/>
          <p:cNvSpPr>
            <a:spLocks noChangeArrowheads="1"/>
          </p:cNvSpPr>
          <p:nvPr/>
        </p:nvSpPr>
        <p:spPr bwMode="auto">
          <a:xfrm>
            <a:off x="150018" y="4581128"/>
            <a:ext cx="8886478" cy="1656184"/>
          </a:xfrm>
          <a:prstGeom prst="rect">
            <a:avLst/>
          </a:prstGeom>
          <a:solidFill>
            <a:schemeClr val="bg1">
              <a:lumMod val="95000"/>
            </a:schemeClr>
          </a:solidFill>
          <a:ln w="9525">
            <a:noFill/>
            <a:miter lim="800000"/>
            <a:headEnd/>
            <a:tailEnd/>
          </a:ln>
          <a:effectLst/>
        </p:spPr>
        <p:txBody>
          <a:bodyPr lIns="0" tIns="0" rIns="0" bIns="0"/>
          <a:lstStyle/>
          <a:p>
            <a:pPr>
              <a:lnSpc>
                <a:spcPts val="2400"/>
              </a:lnSpc>
              <a:spcBef>
                <a:spcPts val="600"/>
              </a:spcBef>
              <a:spcAft>
                <a:spcPts val="600"/>
              </a:spcAft>
              <a:buClr>
                <a:srgbClr val="516273"/>
              </a:buClr>
              <a:defRPr/>
            </a:pPr>
            <a:r>
              <a:rPr lang="en-GB" sz="2200" b="1" dirty="0" smtClean="0">
                <a:sym typeface="Wingdings" pitchFamily="2" charset="2"/>
              </a:rPr>
              <a:t>The GTIP provides a break </a:t>
            </a:r>
            <a:r>
              <a:rPr lang="en-GB" sz="2200" b="1" dirty="0">
                <a:sym typeface="Wingdings" pitchFamily="2" charset="2"/>
              </a:rPr>
              <a:t>down of tasks per phase and </a:t>
            </a:r>
            <a:r>
              <a:rPr lang="en-GB" sz="2200" b="1" dirty="0" smtClean="0">
                <a:sym typeface="Wingdings" pitchFamily="2" charset="2"/>
              </a:rPr>
              <a:t>actors in a generic way to answer the core question:</a:t>
            </a:r>
          </a:p>
          <a:p>
            <a:pPr>
              <a:lnSpc>
                <a:spcPts val="2400"/>
              </a:lnSpc>
              <a:spcBef>
                <a:spcPts val="600"/>
              </a:spcBef>
              <a:spcAft>
                <a:spcPts val="600"/>
              </a:spcAft>
              <a:buClr>
                <a:srgbClr val="516273"/>
              </a:buClr>
              <a:defRPr/>
            </a:pPr>
            <a:r>
              <a:rPr lang="en-GB" sz="2200" b="1" dirty="0" smtClean="0">
                <a:sym typeface="Wingdings" pitchFamily="2" charset="2"/>
              </a:rPr>
              <a:t>Who </a:t>
            </a:r>
            <a:r>
              <a:rPr lang="en-GB" sz="2200" b="1" dirty="0">
                <a:sym typeface="Wingdings" pitchFamily="2" charset="2"/>
              </a:rPr>
              <a:t>does what in each phase to support successful technology introduction</a:t>
            </a:r>
            <a:r>
              <a:rPr lang="en-GB" sz="2200" b="1" dirty="0" smtClean="0">
                <a:sym typeface="Wingdings" pitchFamily="2" charset="2"/>
              </a:rPr>
              <a:t>?</a:t>
            </a:r>
            <a:endParaRPr lang="en-GB" sz="2200"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0018" y="1216045"/>
            <a:ext cx="4029942" cy="27890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12048" y="1304764"/>
            <a:ext cx="4112417" cy="27529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34483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 name="Straight Arrow Connector 4"/>
          <p:cNvCxnSpPr/>
          <p:nvPr/>
        </p:nvCxnSpPr>
        <p:spPr>
          <a:xfrm flipH="1" flipV="1">
            <a:off x="1623662" y="2039911"/>
            <a:ext cx="6210" cy="331236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5185" y="1340768"/>
            <a:ext cx="4741129" cy="769441"/>
          </a:xfrm>
          <a:prstGeom prst="rect">
            <a:avLst/>
          </a:prstGeom>
          <a:noFill/>
        </p:spPr>
        <p:txBody>
          <a:bodyPr wrap="square" rtlCol="0">
            <a:spAutoFit/>
          </a:bodyPr>
          <a:lstStyle/>
          <a:p>
            <a:r>
              <a:rPr lang="en-GB" sz="2200" dirty="0" smtClean="0">
                <a:latin typeface="Arial" pitchFamily="34" charset="0"/>
                <a:cs typeface="Arial" pitchFamily="34" charset="0"/>
              </a:rPr>
              <a:t>Uptake [number of units providing services]</a:t>
            </a:r>
          </a:p>
        </p:txBody>
      </p:sp>
      <p:cxnSp>
        <p:nvCxnSpPr>
          <p:cNvPr id="7" name="Straight Arrow Connector 6"/>
          <p:cNvCxnSpPr/>
          <p:nvPr/>
        </p:nvCxnSpPr>
        <p:spPr>
          <a:xfrm>
            <a:off x="1623662" y="5352279"/>
            <a:ext cx="612068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2487758" y="2694823"/>
            <a:ext cx="3344952" cy="2492394"/>
          </a:xfrm>
          <a:custGeom>
            <a:avLst/>
            <a:gdLst>
              <a:gd name="connsiteX0" fmla="*/ 0 w 4085303"/>
              <a:gd name="connsiteY0" fmla="*/ 3276599 h 3330677"/>
              <a:gd name="connsiteX1" fmla="*/ 1460090 w 4085303"/>
              <a:gd name="connsiteY1" fmla="*/ 2863645 h 3330677"/>
              <a:gd name="connsiteX2" fmla="*/ 3052916 w 4085303"/>
              <a:gd name="connsiteY2" fmla="*/ 474406 h 3330677"/>
              <a:gd name="connsiteX3" fmla="*/ 4085303 w 4085303"/>
              <a:gd name="connsiteY3" fmla="*/ 17206 h 3330677"/>
              <a:gd name="connsiteX0" fmla="*/ 0 w 4085303"/>
              <a:gd name="connsiteY0" fmla="*/ 3267996 h 3295034"/>
              <a:gd name="connsiteX1" fmla="*/ 2301579 w 4085303"/>
              <a:gd name="connsiteY1" fmla="*/ 2766962 h 3295034"/>
              <a:gd name="connsiteX2" fmla="*/ 3052916 w 4085303"/>
              <a:gd name="connsiteY2" fmla="*/ 465803 h 3295034"/>
              <a:gd name="connsiteX3" fmla="*/ 4085303 w 4085303"/>
              <a:gd name="connsiteY3" fmla="*/ 8603 h 3295034"/>
            </a:gdLst>
            <a:ahLst/>
            <a:cxnLst>
              <a:cxn ang="0">
                <a:pos x="connsiteX0" y="connsiteY0"/>
              </a:cxn>
              <a:cxn ang="0">
                <a:pos x="connsiteX1" y="connsiteY1"/>
              </a:cxn>
              <a:cxn ang="0">
                <a:pos x="connsiteX2" y="connsiteY2"/>
              </a:cxn>
              <a:cxn ang="0">
                <a:pos x="connsiteX3" y="connsiteY3"/>
              </a:cxn>
            </a:cxnLst>
            <a:rect l="l" t="t" r="r" b="b"/>
            <a:pathLst>
              <a:path w="4085303" h="3295034">
                <a:moveTo>
                  <a:pt x="0" y="3267996"/>
                </a:moveTo>
                <a:cubicBezTo>
                  <a:pt x="475635" y="3295035"/>
                  <a:pt x="1792760" y="3233994"/>
                  <a:pt x="2301579" y="2766962"/>
                </a:cubicBezTo>
                <a:cubicBezTo>
                  <a:pt x="2810398" y="2299930"/>
                  <a:pt x="2755629" y="925529"/>
                  <a:pt x="3052916" y="465803"/>
                </a:cubicBezTo>
                <a:cubicBezTo>
                  <a:pt x="3350203" y="6077"/>
                  <a:pt x="3787877" y="0"/>
                  <a:pt x="4085303" y="8603"/>
                </a:cubicBezTo>
              </a:path>
            </a:pathLst>
          </a:custGeom>
          <a:ln>
            <a:solidFill>
              <a:schemeClr val="tx2">
                <a:lumMod val="75000"/>
              </a:schemeClr>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GB" sz="2400" b="1" dirty="0">
              <a:latin typeface="Arial" pitchFamily="34" charset="0"/>
              <a:cs typeface="Arial" pitchFamily="34" charset="0"/>
            </a:endParaRPr>
          </a:p>
        </p:txBody>
      </p:sp>
      <p:sp>
        <p:nvSpPr>
          <p:cNvPr id="9" name="Rounded Rectangle 8"/>
          <p:cNvSpPr/>
          <p:nvPr/>
        </p:nvSpPr>
        <p:spPr>
          <a:xfrm>
            <a:off x="214282" y="4187041"/>
            <a:ext cx="1886458" cy="648072"/>
          </a:xfrm>
          <a:prstGeom prst="roundRect">
            <a:avLst/>
          </a:prstGeom>
          <a:solidFill>
            <a:schemeClr val="bg1">
              <a:lumMod val="7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Arial" pitchFamily="34" charset="0"/>
                <a:cs typeface="Arial" pitchFamily="34" charset="0"/>
              </a:rPr>
              <a:t>Trialled</a:t>
            </a:r>
          </a:p>
          <a:p>
            <a:pPr algn="ctr"/>
            <a:r>
              <a:rPr lang="en-GB" sz="2400" dirty="0" smtClean="0">
                <a:solidFill>
                  <a:schemeClr val="tx1"/>
                </a:solidFill>
                <a:latin typeface="Arial" pitchFamily="34" charset="0"/>
                <a:cs typeface="Arial" pitchFamily="34" charset="0"/>
              </a:rPr>
              <a:t>Technology</a:t>
            </a:r>
            <a:endParaRPr lang="en-GB" sz="2400" dirty="0">
              <a:solidFill>
                <a:schemeClr val="tx1"/>
              </a:solidFill>
              <a:latin typeface="Arial" pitchFamily="34" charset="0"/>
              <a:cs typeface="Arial" pitchFamily="34" charset="0"/>
            </a:endParaRPr>
          </a:p>
        </p:txBody>
      </p:sp>
      <p:sp>
        <p:nvSpPr>
          <p:cNvPr id="10" name="TextBox 9"/>
          <p:cNvSpPr txBox="1"/>
          <p:nvPr/>
        </p:nvSpPr>
        <p:spPr>
          <a:xfrm>
            <a:off x="277162" y="4992239"/>
            <a:ext cx="750526" cy="461665"/>
          </a:xfrm>
          <a:prstGeom prst="rect">
            <a:avLst/>
          </a:prstGeom>
          <a:noFill/>
        </p:spPr>
        <p:txBody>
          <a:bodyPr wrap="none" rtlCol="0">
            <a:spAutoFit/>
          </a:bodyPr>
          <a:lstStyle/>
          <a:p>
            <a:r>
              <a:rPr lang="de-CH" sz="2400" dirty="0" smtClean="0">
                <a:latin typeface="Arial" pitchFamily="34" charset="0"/>
                <a:cs typeface="Arial" pitchFamily="34" charset="0"/>
              </a:rPr>
              <a:t>Low</a:t>
            </a:r>
            <a:endParaRPr lang="de-CH" sz="2400" dirty="0">
              <a:latin typeface="Arial" pitchFamily="34" charset="0"/>
              <a:cs typeface="Arial" pitchFamily="34" charset="0"/>
            </a:endParaRPr>
          </a:p>
        </p:txBody>
      </p:sp>
      <p:sp>
        <p:nvSpPr>
          <p:cNvPr id="11" name="TextBox 10"/>
          <p:cNvSpPr txBox="1"/>
          <p:nvPr/>
        </p:nvSpPr>
        <p:spPr>
          <a:xfrm>
            <a:off x="242697" y="2399951"/>
            <a:ext cx="819455" cy="461665"/>
          </a:xfrm>
          <a:prstGeom prst="rect">
            <a:avLst/>
          </a:prstGeom>
          <a:noFill/>
        </p:spPr>
        <p:txBody>
          <a:bodyPr wrap="none" rtlCol="0">
            <a:spAutoFit/>
          </a:bodyPr>
          <a:lstStyle/>
          <a:p>
            <a:r>
              <a:rPr lang="de-CH" sz="2400" dirty="0" smtClean="0">
                <a:latin typeface="Arial" pitchFamily="34" charset="0"/>
                <a:cs typeface="Arial" pitchFamily="34" charset="0"/>
              </a:rPr>
              <a:t>High</a:t>
            </a:r>
            <a:endParaRPr lang="de-CH" sz="2400" dirty="0">
              <a:latin typeface="Arial" pitchFamily="34" charset="0"/>
              <a:cs typeface="Arial" pitchFamily="34" charset="0"/>
            </a:endParaRPr>
          </a:p>
        </p:txBody>
      </p:sp>
      <p:sp>
        <p:nvSpPr>
          <p:cNvPr id="12" name="TextBox 11"/>
          <p:cNvSpPr txBox="1"/>
          <p:nvPr/>
        </p:nvSpPr>
        <p:spPr>
          <a:xfrm>
            <a:off x="7358082" y="4753415"/>
            <a:ext cx="1080120" cy="461665"/>
          </a:xfrm>
          <a:prstGeom prst="rect">
            <a:avLst/>
          </a:prstGeom>
          <a:noFill/>
        </p:spPr>
        <p:txBody>
          <a:bodyPr wrap="square" rtlCol="0">
            <a:spAutoFit/>
          </a:bodyPr>
          <a:lstStyle/>
          <a:p>
            <a:r>
              <a:rPr lang="de-CH" sz="2400" dirty="0" smtClean="0">
                <a:latin typeface="Arial" pitchFamily="34" charset="0"/>
                <a:cs typeface="Arial" pitchFamily="34" charset="0"/>
              </a:rPr>
              <a:t>Time</a:t>
            </a:r>
          </a:p>
        </p:txBody>
      </p:sp>
      <p:sp>
        <p:nvSpPr>
          <p:cNvPr id="13" name="TextBox 12"/>
          <p:cNvSpPr txBox="1"/>
          <p:nvPr/>
        </p:nvSpPr>
        <p:spPr>
          <a:xfrm>
            <a:off x="7688358" y="5453904"/>
            <a:ext cx="1006558" cy="461665"/>
          </a:xfrm>
          <a:prstGeom prst="rect">
            <a:avLst/>
          </a:prstGeom>
          <a:noFill/>
        </p:spPr>
        <p:txBody>
          <a:bodyPr wrap="none" rtlCol="0">
            <a:spAutoFit/>
          </a:bodyPr>
          <a:lstStyle/>
          <a:p>
            <a:r>
              <a:rPr lang="de-CH" sz="2400" dirty="0" smtClean="0">
                <a:latin typeface="Arial" pitchFamily="34" charset="0"/>
                <a:cs typeface="Arial" pitchFamily="34" charset="0"/>
              </a:rPr>
              <a:t>Today</a:t>
            </a:r>
            <a:endParaRPr lang="de-CH" sz="2400" dirty="0">
              <a:latin typeface="Arial" pitchFamily="34" charset="0"/>
              <a:cs typeface="Arial" pitchFamily="34" charset="0"/>
            </a:endParaRPr>
          </a:p>
        </p:txBody>
      </p:sp>
      <p:sp>
        <p:nvSpPr>
          <p:cNvPr id="14" name="TextBox 13"/>
          <p:cNvSpPr txBox="1"/>
          <p:nvPr/>
        </p:nvSpPr>
        <p:spPr>
          <a:xfrm>
            <a:off x="1551654" y="5496295"/>
            <a:ext cx="1965603" cy="461665"/>
          </a:xfrm>
          <a:prstGeom prst="rect">
            <a:avLst/>
          </a:prstGeom>
          <a:noFill/>
        </p:spPr>
        <p:txBody>
          <a:bodyPr wrap="none" rtlCol="0">
            <a:spAutoFit/>
          </a:bodyPr>
          <a:lstStyle/>
          <a:p>
            <a:r>
              <a:rPr lang="de-CH" sz="2400" dirty="0" smtClean="0">
                <a:latin typeface="Arial" pitchFamily="34" charset="0"/>
                <a:cs typeface="Arial" pitchFamily="34" charset="0"/>
              </a:rPr>
              <a:t>20 </a:t>
            </a:r>
            <a:r>
              <a:rPr lang="de-CH" sz="2400" dirty="0" err="1" smtClean="0">
                <a:latin typeface="Arial" pitchFamily="34" charset="0"/>
                <a:cs typeface="Arial" pitchFamily="34" charset="0"/>
              </a:rPr>
              <a:t>years</a:t>
            </a:r>
            <a:r>
              <a:rPr lang="de-CH" sz="2400" dirty="0" smtClean="0">
                <a:latin typeface="Arial" pitchFamily="34" charset="0"/>
                <a:cs typeface="Arial" pitchFamily="34" charset="0"/>
              </a:rPr>
              <a:t> </a:t>
            </a:r>
            <a:r>
              <a:rPr lang="de-CH" sz="2400" dirty="0" err="1" smtClean="0">
                <a:latin typeface="Arial" pitchFamily="34" charset="0"/>
                <a:cs typeface="Arial" pitchFamily="34" charset="0"/>
              </a:rPr>
              <a:t>ago</a:t>
            </a:r>
            <a:endParaRPr lang="de-CH" sz="2400" dirty="0">
              <a:latin typeface="Arial" pitchFamily="34" charset="0"/>
              <a:cs typeface="Arial" pitchFamily="34" charset="0"/>
            </a:endParaRPr>
          </a:p>
        </p:txBody>
      </p:sp>
      <p:pic>
        <p:nvPicPr>
          <p:cNvPr id="16" name="Picture 15" descr="C:\Users\Monney Isaac\AppData\Local\Microsoft\Windows\Temporary Internet Files\Content.Word\P1000924.jpg"/>
          <p:cNvPicPr/>
          <p:nvPr/>
        </p:nvPicPr>
        <p:blipFill>
          <a:blip r:embed="rId3" cstate="print"/>
          <a:srcRect/>
          <a:stretch>
            <a:fillRect/>
          </a:stretch>
        </p:blipFill>
        <p:spPr bwMode="auto">
          <a:xfrm>
            <a:off x="3357554" y="3477791"/>
            <a:ext cx="1428760" cy="1071570"/>
          </a:xfrm>
          <a:prstGeom prst="rect">
            <a:avLst/>
          </a:prstGeom>
          <a:noFill/>
          <a:ln w="9525">
            <a:noFill/>
            <a:miter lim="800000"/>
            <a:headEnd/>
            <a:tailEnd/>
          </a:ln>
        </p:spPr>
      </p:pic>
      <p:pic>
        <p:nvPicPr>
          <p:cNvPr id="17" name="Picture 2" descr="http://www.akvo.org/wiki/images/thumb/b/b4/RopePumpBicycle.jpg/150px-RopePumpBicycle.jpg">
            <a:hlinkClick r:id="rId4"/>
          </p:cNvPr>
          <p:cNvPicPr>
            <a:picLocks noChangeAspect="1" noChangeArrowheads="1"/>
          </p:cNvPicPr>
          <p:nvPr/>
        </p:nvPicPr>
        <p:blipFill>
          <a:blip r:embed="rId5" cstate="print"/>
          <a:srcRect/>
          <a:stretch>
            <a:fillRect/>
          </a:stretch>
        </p:blipFill>
        <p:spPr bwMode="auto">
          <a:xfrm>
            <a:off x="903582" y="2831999"/>
            <a:ext cx="1411022" cy="1288734"/>
          </a:xfrm>
          <a:prstGeom prst="rect">
            <a:avLst/>
          </a:prstGeom>
          <a:noFill/>
        </p:spPr>
      </p:pic>
      <p:sp>
        <p:nvSpPr>
          <p:cNvPr id="18" name="Rounded Rectangle 17"/>
          <p:cNvSpPr/>
          <p:nvPr/>
        </p:nvSpPr>
        <p:spPr>
          <a:xfrm>
            <a:off x="6103405" y="2334783"/>
            <a:ext cx="2088232" cy="720080"/>
          </a:xfrm>
          <a:prstGeom prst="roundRect">
            <a:avLst/>
          </a:prstGeom>
          <a:solidFill>
            <a:srgbClr val="92D050"/>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Arial" pitchFamily="34" charset="0"/>
                <a:cs typeface="Arial" pitchFamily="34" charset="0"/>
              </a:rPr>
              <a:t>Successful</a:t>
            </a:r>
          </a:p>
          <a:p>
            <a:pPr algn="ctr"/>
            <a:r>
              <a:rPr lang="de-CH" sz="2400" dirty="0" smtClean="0">
                <a:solidFill>
                  <a:schemeClr val="tx1"/>
                </a:solidFill>
                <a:latin typeface="Arial" pitchFamily="34" charset="0"/>
                <a:cs typeface="Arial" pitchFamily="34" charset="0"/>
              </a:rPr>
              <a:t>Technology</a:t>
            </a:r>
            <a:endParaRPr lang="de-CH" sz="2400" dirty="0">
              <a:solidFill>
                <a:schemeClr val="tx1"/>
              </a:solidFill>
              <a:latin typeface="Arial" pitchFamily="34" charset="0"/>
              <a:cs typeface="Arial" pitchFamily="34" charset="0"/>
            </a:endParaRPr>
          </a:p>
        </p:txBody>
      </p:sp>
      <p:sp>
        <p:nvSpPr>
          <p:cNvPr id="19" name="TextBox 18"/>
          <p:cNvSpPr txBox="1"/>
          <p:nvPr/>
        </p:nvSpPr>
        <p:spPr>
          <a:xfrm>
            <a:off x="2643174" y="3038903"/>
            <a:ext cx="2952218" cy="430887"/>
          </a:xfrm>
          <a:prstGeom prst="rect">
            <a:avLst/>
          </a:prstGeom>
          <a:noFill/>
        </p:spPr>
        <p:txBody>
          <a:bodyPr wrap="none" rtlCol="0">
            <a:spAutoFit/>
          </a:bodyPr>
          <a:lstStyle/>
          <a:p>
            <a:r>
              <a:rPr lang="de-CH" sz="2200" b="1" dirty="0" err="1" smtClean="0">
                <a:latin typeface="Arial" pitchFamily="34" charset="0"/>
                <a:cs typeface="Arial" pitchFamily="34" charset="0"/>
              </a:rPr>
              <a:t>Rope</a:t>
            </a:r>
            <a:r>
              <a:rPr lang="de-CH" sz="2200" b="1" dirty="0" smtClean="0">
                <a:latin typeface="Arial" pitchFamily="34" charset="0"/>
                <a:cs typeface="Arial" pitchFamily="34" charset="0"/>
              </a:rPr>
              <a:t> Pump in </a:t>
            </a:r>
            <a:r>
              <a:rPr lang="de-CH" sz="2200" b="1" dirty="0" err="1" smtClean="0">
                <a:latin typeface="Arial" pitchFamily="34" charset="0"/>
                <a:cs typeface="Arial" pitchFamily="34" charset="0"/>
              </a:rPr>
              <a:t>Africa</a:t>
            </a:r>
            <a:endParaRPr lang="de-CH" sz="2200" b="1" dirty="0">
              <a:latin typeface="Arial" pitchFamily="34" charset="0"/>
              <a:cs typeface="Arial" pitchFamily="34" charset="0"/>
            </a:endParaRPr>
          </a:p>
        </p:txBody>
      </p:sp>
      <p:sp>
        <p:nvSpPr>
          <p:cNvPr id="20" name="TextBox 19"/>
          <p:cNvSpPr txBox="1"/>
          <p:nvPr/>
        </p:nvSpPr>
        <p:spPr>
          <a:xfrm>
            <a:off x="1571604" y="2246062"/>
            <a:ext cx="3796474" cy="430887"/>
          </a:xfrm>
          <a:prstGeom prst="rect">
            <a:avLst/>
          </a:prstGeom>
          <a:noFill/>
        </p:spPr>
        <p:txBody>
          <a:bodyPr wrap="square" rtlCol="0">
            <a:spAutoFit/>
          </a:bodyPr>
          <a:lstStyle/>
          <a:p>
            <a:r>
              <a:rPr lang="de-CH" sz="2200" b="1" dirty="0" smtClean="0">
                <a:latin typeface="Arial" pitchFamily="34" charset="0"/>
                <a:cs typeface="Arial" pitchFamily="34" charset="0"/>
              </a:rPr>
              <a:t>Rope Pump in Nicaragua</a:t>
            </a:r>
            <a:endParaRPr lang="de-CH" sz="2200" b="1" dirty="0">
              <a:latin typeface="Arial" pitchFamily="34" charset="0"/>
              <a:cs typeface="Arial" pitchFamily="34" charset="0"/>
            </a:endParaRPr>
          </a:p>
        </p:txBody>
      </p:sp>
      <p:sp>
        <p:nvSpPr>
          <p:cNvPr id="22" name="Rounded Rectangle 21"/>
          <p:cNvSpPr/>
          <p:nvPr/>
        </p:nvSpPr>
        <p:spPr>
          <a:xfrm>
            <a:off x="4929190" y="3552079"/>
            <a:ext cx="1807040" cy="720080"/>
          </a:xfrm>
          <a:prstGeom prst="roundRect">
            <a:avLst/>
          </a:prstGeom>
          <a:solidFill>
            <a:schemeClr val="accent5">
              <a:lumMod val="40000"/>
              <a:lumOff val="6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Arial" pitchFamily="34" charset="0"/>
                <a:cs typeface="Arial" pitchFamily="34" charset="0"/>
              </a:rPr>
              <a:t>Promising</a:t>
            </a:r>
          </a:p>
          <a:p>
            <a:pPr algn="ctr"/>
            <a:r>
              <a:rPr lang="de-CH" sz="2400" dirty="0" smtClean="0">
                <a:solidFill>
                  <a:schemeClr val="tx1"/>
                </a:solidFill>
                <a:latin typeface="Arial" pitchFamily="34" charset="0"/>
                <a:cs typeface="Arial" pitchFamily="34" charset="0"/>
              </a:rPr>
              <a:t>Technology</a:t>
            </a:r>
            <a:endParaRPr lang="de-CH" sz="2400" dirty="0">
              <a:solidFill>
                <a:schemeClr val="tx1"/>
              </a:solidFill>
              <a:latin typeface="Arial" pitchFamily="34" charset="0"/>
              <a:cs typeface="Arial" pitchFamily="34" charset="0"/>
            </a:endParaRPr>
          </a:p>
        </p:txBody>
      </p:sp>
      <p:sp>
        <p:nvSpPr>
          <p:cNvPr id="25" name="Rectangle 2"/>
          <p:cNvSpPr txBox="1">
            <a:spLocks noGrp="1" noChangeArrowheads="1"/>
          </p:cNvSpPr>
          <p:nvPr>
            <p:ph type="title"/>
          </p:nvPr>
        </p:nvSpPr>
        <p:spPr bwMode="auto">
          <a:prstGeom prst="rect">
            <a:avLst/>
          </a:prstGeom>
          <a:noFill/>
          <a:ln w="9525">
            <a:noFill/>
            <a:miter lim="800000"/>
            <a:headEnd/>
            <a:tailEnd/>
          </a:ln>
        </p:spPr>
        <p:txBody>
          <a:bodyPr lIns="0" tIns="0" rIns="0" bIns="0"/>
          <a:lstStyle/>
          <a:p>
            <a:pPr>
              <a:defRPr/>
            </a:pPr>
            <a:r>
              <a:rPr lang="en-GB" sz="2600" b="1" dirty="0" smtClean="0">
                <a:solidFill>
                  <a:schemeClr val="tx1"/>
                </a:solidFill>
                <a:effectLst>
                  <a:outerShdw blurRad="31750" dist="25400" dir="5400000" algn="tl" rotWithShape="0">
                    <a:srgbClr val="000000">
                      <a:alpha val="25000"/>
                    </a:srgbClr>
                  </a:outerShdw>
                </a:effectLst>
                <a:latin typeface="+mj-lt"/>
                <a:ea typeface="+mj-ea"/>
                <a:cs typeface="+mj-cs"/>
              </a:rPr>
              <a:t>From WASH Technologies to Sustainable </a:t>
            </a:r>
            <a:r>
              <a:rPr lang="en-GB" sz="2600" b="1" dirty="0">
                <a:solidFill>
                  <a:schemeClr val="tx1"/>
                </a:solidFill>
                <a:effectLst>
                  <a:outerShdw blurRad="31750" dist="25400" dir="5400000" algn="tl" rotWithShape="0">
                    <a:srgbClr val="000000">
                      <a:alpha val="25000"/>
                    </a:srgbClr>
                  </a:outerShdw>
                </a:effectLst>
                <a:latin typeface="+mj-lt"/>
                <a:ea typeface="+mj-ea"/>
                <a:cs typeface="+mj-cs"/>
              </a:rPr>
              <a:t>S</a:t>
            </a:r>
            <a:r>
              <a:rPr lang="en-GB" sz="2600" b="1" dirty="0" smtClean="0">
                <a:solidFill>
                  <a:schemeClr val="tx1"/>
                </a:solidFill>
                <a:effectLst>
                  <a:outerShdw blurRad="31750" dist="25400" dir="5400000" algn="tl" rotWithShape="0">
                    <a:srgbClr val="000000">
                      <a:alpha val="25000"/>
                    </a:srgbClr>
                  </a:outerShdw>
                </a:effectLst>
                <a:latin typeface="+mj-lt"/>
                <a:ea typeface="+mj-ea"/>
                <a:cs typeface="+mj-cs"/>
              </a:rPr>
              <a:t>ervices</a:t>
            </a:r>
            <a:endParaRPr lang="en-GB" sz="2600" b="1" dirty="0">
              <a:solidFill>
                <a:schemeClr val="tx1"/>
              </a:solidFill>
              <a:effectLst>
                <a:outerShdw blurRad="31750" dist="25400" dir="5400000" algn="tl" rotWithShape="0">
                  <a:srgbClr val="000000">
                    <a:alpha val="25000"/>
                  </a:srgbClr>
                </a:outerShdw>
              </a:effectLst>
              <a:latin typeface="+mj-lt"/>
              <a:ea typeface="+mj-ea"/>
              <a:cs typeface="+mj-cs"/>
            </a:endParaRPr>
          </a:p>
        </p:txBody>
      </p:sp>
      <p:sp>
        <p:nvSpPr>
          <p:cNvPr id="26" name="Footer Placeholder 5"/>
          <p:cNvSpPr>
            <a:spLocks noGrp="1"/>
          </p:cNvSpPr>
          <p:nvPr>
            <p:ph type="ftr" sz="quarter" idx="11"/>
          </p:nvPr>
        </p:nvSpPr>
        <p:spPr>
          <a:xfrm>
            <a:off x="4379913" y="6408738"/>
            <a:ext cx="4296543" cy="365125"/>
          </a:xfrm>
        </p:spPr>
        <p:txBody>
          <a:bodyPr/>
          <a:lstStyle/>
          <a:p>
            <a:pPr>
              <a:defRPr/>
            </a:pPr>
            <a:r>
              <a:rPr lang="en-US" dirty="0" smtClean="0">
                <a:latin typeface="Arial" pitchFamily="34" charset="0"/>
                <a:cs typeface="Arial" pitchFamily="34" charset="0"/>
              </a:rPr>
              <a:t>July 2013</a:t>
            </a:r>
            <a:endParaRPr lang="en-GB" dirty="0">
              <a:latin typeface="Arial" pitchFamily="34" charset="0"/>
              <a:cs typeface="Arial" pitchFamily="34" charset="0"/>
            </a:endParaRPr>
          </a:p>
        </p:txBody>
      </p:sp>
    </p:spTree>
    <p:extLst>
      <p:ext uri="{BB962C8B-B14F-4D97-AF65-F5344CB8AC3E}">
        <p14:creationId xmlns:p14="http://schemas.microsoft.com/office/powerpoint/2010/main" xmlns="" val="27826029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6" presetClass="path" presetSubtype="0" accel="50000" decel="50000" fill="hold" grpId="1" nodeType="clickEffect">
                                  <p:stCondLst>
                                    <p:cond delay="0"/>
                                  </p:stCondLst>
                                  <p:childTnLst>
                                    <p:animMotion origin="layout" path="M -0.07899 -0.00162 L 0.39323 -0.16837 " pathEditMode="relative" rAng="0" ptsTypes="AA">
                                      <p:cBhvr>
                                        <p:cTn id="58" dur="2000" fill="hold"/>
                                        <p:tgtEl>
                                          <p:spTgt spid="20"/>
                                        </p:tgtEl>
                                        <p:attrNameLst>
                                          <p:attrName>ppt_x</p:attrName>
                                          <p:attrName>ppt_y</p:attrName>
                                        </p:attrNameLst>
                                      </p:cBhvr>
                                      <p:rCtr x="23600" y="-8300"/>
                                    </p:animMotion>
                                  </p:childTnLst>
                                </p:cTn>
                              </p:par>
                              <p:par>
                                <p:cTn id="59" presetID="56" presetClass="path" presetSubtype="0" accel="50000" decel="50000" fill="hold" nodeType="withEffect">
                                  <p:stCondLst>
                                    <p:cond delay="0"/>
                                  </p:stCondLst>
                                  <p:childTnLst>
                                    <p:animMotion origin="layout" path="M 1.94444E-6 4.0148E-6 L 0.58403 -0.179 " pathEditMode="relative" rAng="0" ptsTypes="AA">
                                      <p:cBhvr>
                                        <p:cTn id="60" dur="2000" fill="hold"/>
                                        <p:tgtEl>
                                          <p:spTgt spid="17"/>
                                        </p:tgtEl>
                                        <p:attrNameLst>
                                          <p:attrName>ppt_x</p:attrName>
                                          <p:attrName>ppt_y</p:attrName>
                                        </p:attrNameLst>
                                      </p:cBhvr>
                                      <p:rCtr x="29200" y="-9000"/>
                                    </p:animMotion>
                                  </p:childTnLst>
                                </p:cTn>
                              </p:par>
                            </p:childTnLst>
                          </p:cTn>
                        </p:par>
                        <p:par>
                          <p:cTn id="61" fill="hold">
                            <p:stCondLst>
                              <p:cond delay="2000"/>
                            </p:stCondLst>
                            <p:childTnLst>
                              <p:par>
                                <p:cTn id="62" presetID="2" presetClass="entr" presetSubtype="4"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ppt_x"/>
                                          </p:val>
                                        </p:tav>
                                        <p:tav tm="100000">
                                          <p:val>
                                            <p:strVal val="#ppt_x"/>
                                          </p:val>
                                        </p:tav>
                                      </p:tavLst>
                                    </p:anim>
                                    <p:anim calcmode="lin" valueType="num">
                                      <p:cBhvr additive="base">
                                        <p:cTn id="6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ppt_x"/>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fill="hold"/>
                                        <p:tgtEl>
                                          <p:spTgt spid="19"/>
                                        </p:tgtEl>
                                        <p:attrNameLst>
                                          <p:attrName>ppt_x</p:attrName>
                                        </p:attrNameLst>
                                      </p:cBhvr>
                                      <p:tavLst>
                                        <p:tav tm="0">
                                          <p:val>
                                            <p:strVal val="#ppt_x"/>
                                          </p:val>
                                        </p:tav>
                                        <p:tav tm="100000">
                                          <p:val>
                                            <p:strVal val="#ppt_x"/>
                                          </p:val>
                                        </p:tav>
                                      </p:tavLst>
                                    </p:anim>
                                    <p:anim calcmode="lin" valueType="num">
                                      <p:cBhvr additive="base">
                                        <p:cTn id="75" dur="500" fill="hold"/>
                                        <p:tgtEl>
                                          <p:spTgt spid="19"/>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additive="base">
                                        <p:cTn id="78" dur="500" fill="hold"/>
                                        <p:tgtEl>
                                          <p:spTgt spid="16"/>
                                        </p:tgtEl>
                                        <p:attrNameLst>
                                          <p:attrName>ppt_x</p:attrName>
                                        </p:attrNameLst>
                                      </p:cBhvr>
                                      <p:tavLst>
                                        <p:tav tm="0">
                                          <p:val>
                                            <p:strVal val="#ppt_x"/>
                                          </p:val>
                                        </p:tav>
                                        <p:tav tm="100000">
                                          <p:val>
                                            <p:strVal val="#ppt_x"/>
                                          </p:val>
                                        </p:tav>
                                      </p:tavLst>
                                    </p:anim>
                                    <p:anim calcmode="lin" valueType="num">
                                      <p:cBhvr additive="base">
                                        <p:cTn id="7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p:bldP spid="11" grpId="0"/>
      <p:bldP spid="12" grpId="0"/>
      <p:bldP spid="13" grpId="0"/>
      <p:bldP spid="14" grpId="0"/>
      <p:bldP spid="18" grpId="0" animBg="1"/>
      <p:bldP spid="19" grpId="0"/>
      <p:bldP spid="20" grpId="0"/>
      <p:bldP spid="20" grpId="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45840"/>
            <a:ext cx="8229600" cy="1143000"/>
          </a:xfrm>
        </p:spPr>
        <p:txBody>
          <a:bodyPr>
            <a:normAutofit/>
          </a:bodyPr>
          <a:lstStyle/>
          <a:p>
            <a:pPr algn="ctr"/>
            <a:r>
              <a:rPr lang="de-CH" sz="3200" b="1" dirty="0" smtClean="0"/>
              <a:t>Key </a:t>
            </a:r>
            <a:r>
              <a:rPr lang="de-CH" sz="3200" b="1" dirty="0" err="1" smtClean="0"/>
              <a:t>question</a:t>
            </a:r>
            <a:r>
              <a:rPr lang="de-CH" sz="3200" b="1" dirty="0" smtClean="0"/>
              <a:t> in </a:t>
            </a:r>
            <a:r>
              <a:rPr lang="de-CH" sz="3200" b="1" dirty="0" err="1" smtClean="0"/>
              <a:t>technology</a:t>
            </a:r>
            <a:r>
              <a:rPr lang="de-CH" sz="3200" b="1" dirty="0" smtClean="0"/>
              <a:t> </a:t>
            </a:r>
            <a:r>
              <a:rPr lang="de-CH" sz="3200" b="1" dirty="0" err="1" smtClean="0"/>
              <a:t>introduction</a:t>
            </a:r>
            <a:r>
              <a:rPr lang="de-CH" sz="3200" b="1" dirty="0" smtClean="0"/>
              <a:t>:</a:t>
            </a:r>
            <a:br>
              <a:rPr lang="de-CH" sz="3200" b="1" dirty="0" smtClean="0"/>
            </a:br>
            <a:r>
              <a:rPr lang="de-CH" sz="3200" b="1" dirty="0" smtClean="0"/>
              <a:t>Who </a:t>
            </a:r>
            <a:r>
              <a:rPr lang="de-CH" sz="3200" b="1" dirty="0" err="1" smtClean="0"/>
              <a:t>does</a:t>
            </a:r>
            <a:r>
              <a:rPr lang="de-CH" sz="3200" b="1" dirty="0" smtClean="0"/>
              <a:t> </a:t>
            </a:r>
            <a:r>
              <a:rPr lang="de-CH" sz="3200" b="1" dirty="0" err="1" smtClean="0"/>
              <a:t>what</a:t>
            </a:r>
            <a:r>
              <a:rPr lang="de-CH" sz="3200" b="1" dirty="0" smtClean="0"/>
              <a:t> </a:t>
            </a:r>
            <a:r>
              <a:rPr lang="de-CH" sz="3200" b="1" dirty="0" err="1" smtClean="0"/>
              <a:t>when</a:t>
            </a:r>
            <a:r>
              <a:rPr lang="de-CH" sz="3200" b="1" dirty="0" smtClean="0"/>
              <a:t>?</a:t>
            </a:r>
            <a:endParaRPr lang="de-CH" sz="3200" b="1" dirty="0"/>
          </a:p>
        </p:txBody>
      </p:sp>
      <p:sp>
        <p:nvSpPr>
          <p:cNvPr id="10" name="Content Placeholder 1"/>
          <p:cNvSpPr>
            <a:spLocks noGrp="1"/>
          </p:cNvSpPr>
          <p:nvPr>
            <p:ph sz="half" idx="1"/>
          </p:nvPr>
        </p:nvSpPr>
        <p:spPr>
          <a:xfrm>
            <a:off x="1401731" y="3831962"/>
            <a:ext cx="2090149" cy="1013713"/>
          </a:xfrm>
          <a:solidFill>
            <a:srgbClr val="FFC000"/>
          </a:solidFill>
        </p:spPr>
        <p:txBody>
          <a:bodyPr anchor="ctr"/>
          <a:lstStyle/>
          <a:p>
            <a:pPr marL="0" indent="0">
              <a:buNone/>
            </a:pPr>
            <a:r>
              <a:rPr lang="de-CH" sz="2000" dirty="0" smtClean="0"/>
              <a:t>Who </a:t>
            </a:r>
            <a:r>
              <a:rPr lang="de-CH" sz="2000" dirty="0" err="1" smtClean="0"/>
              <a:t>does</a:t>
            </a:r>
            <a:r>
              <a:rPr lang="de-CH" sz="2000" dirty="0" smtClean="0"/>
              <a:t> </a:t>
            </a:r>
            <a:r>
              <a:rPr lang="de-CH" sz="2000" dirty="0" err="1" smtClean="0"/>
              <a:t>what</a:t>
            </a:r>
            <a:r>
              <a:rPr lang="de-CH" sz="2000" dirty="0" smtClean="0"/>
              <a:t> in </a:t>
            </a:r>
            <a:r>
              <a:rPr lang="de-CH" sz="2000" dirty="0" err="1" smtClean="0"/>
              <a:t>this</a:t>
            </a:r>
            <a:r>
              <a:rPr lang="de-CH" sz="2000" dirty="0" smtClean="0"/>
              <a:t> </a:t>
            </a:r>
            <a:r>
              <a:rPr lang="de-CH" sz="2000" dirty="0" err="1" smtClean="0"/>
              <a:t>phase</a:t>
            </a:r>
            <a:r>
              <a:rPr lang="de-CH" sz="2000" dirty="0" smtClean="0"/>
              <a:t>?</a:t>
            </a:r>
            <a:endParaRPr lang="de-CH" sz="2000" dirty="0"/>
          </a:p>
        </p:txBody>
      </p:sp>
      <p:graphicFrame>
        <p:nvGraphicFramePr>
          <p:cNvPr id="11" name="Diagram 10"/>
          <p:cNvGraphicFramePr/>
          <p:nvPr>
            <p:extLst>
              <p:ext uri="{D42A27DB-BD31-4B8C-83A1-F6EECF244321}">
                <p14:modId xmlns="" xmlns:p14="http://schemas.microsoft.com/office/powerpoint/2010/main" val="182479336"/>
              </p:ext>
            </p:extLst>
          </p:nvPr>
        </p:nvGraphicFramePr>
        <p:xfrm>
          <a:off x="1329721" y="2288396"/>
          <a:ext cx="7706775" cy="1872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ontent Placeholder 1"/>
          <p:cNvSpPr txBox="1">
            <a:spLocks/>
          </p:cNvSpPr>
          <p:nvPr/>
        </p:nvSpPr>
        <p:spPr bwMode="auto">
          <a:xfrm>
            <a:off x="3743907" y="3821227"/>
            <a:ext cx="2194328" cy="1023144"/>
          </a:xfrm>
          <a:prstGeom prst="rect">
            <a:avLst/>
          </a:prstGeom>
          <a:solidFill>
            <a:srgbClr val="00B0F0"/>
          </a:solidFill>
          <a:ln w="9525">
            <a:noFill/>
            <a:miter lim="800000"/>
            <a:headEnd/>
            <a:tailEnd/>
          </a:ln>
        </p:spPr>
        <p:txBody>
          <a:bodyPr vert="horz" wrap="square" lIns="91440" tIns="45720" rIns="91440" bIns="45720" numCol="1" anchor="ctr"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8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4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0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pPr marL="0" indent="0">
              <a:buNone/>
            </a:pPr>
            <a:r>
              <a:rPr lang="de-CH" sz="2000" dirty="0"/>
              <a:t>Who </a:t>
            </a:r>
            <a:r>
              <a:rPr lang="de-CH" sz="2000" dirty="0" err="1"/>
              <a:t>does</a:t>
            </a:r>
            <a:r>
              <a:rPr lang="de-CH" sz="2000" dirty="0"/>
              <a:t> </a:t>
            </a:r>
            <a:r>
              <a:rPr lang="de-CH" sz="2000" dirty="0" err="1"/>
              <a:t>what</a:t>
            </a:r>
            <a:r>
              <a:rPr lang="de-CH" sz="2000" dirty="0"/>
              <a:t> in </a:t>
            </a:r>
            <a:r>
              <a:rPr lang="de-CH" sz="2000" dirty="0" err="1"/>
              <a:t>this</a:t>
            </a:r>
            <a:r>
              <a:rPr lang="de-CH" sz="2000" dirty="0"/>
              <a:t> </a:t>
            </a:r>
            <a:r>
              <a:rPr lang="de-CH" sz="2000" dirty="0" err="1"/>
              <a:t>phase</a:t>
            </a:r>
            <a:r>
              <a:rPr lang="de-CH" sz="2000" dirty="0"/>
              <a:t>?</a:t>
            </a:r>
          </a:p>
        </p:txBody>
      </p:sp>
      <p:sp>
        <p:nvSpPr>
          <p:cNvPr id="13" name="Content Placeholder 1"/>
          <p:cNvSpPr txBox="1">
            <a:spLocks/>
          </p:cNvSpPr>
          <p:nvPr/>
        </p:nvSpPr>
        <p:spPr bwMode="auto">
          <a:xfrm>
            <a:off x="6201214" y="3800597"/>
            <a:ext cx="2160240" cy="1041267"/>
          </a:xfrm>
          <a:prstGeom prst="rect">
            <a:avLst/>
          </a:prstGeom>
          <a:solidFill>
            <a:srgbClr val="92D050"/>
          </a:solidFill>
          <a:ln w="9525">
            <a:noFill/>
            <a:miter lim="800000"/>
            <a:headEnd/>
            <a:tailEnd/>
          </a:ln>
        </p:spPr>
        <p:txBody>
          <a:bodyPr vert="horz" wrap="square" lIns="91440" tIns="45720" rIns="91440" bIns="45720" numCol="1" anchor="ctr"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8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4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0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pPr marL="87313" indent="0">
              <a:buNone/>
            </a:pPr>
            <a:r>
              <a:rPr lang="de-CH" sz="2000" dirty="0" smtClean="0"/>
              <a:t>Who </a:t>
            </a:r>
            <a:r>
              <a:rPr lang="de-CH" sz="2000" dirty="0" err="1" smtClean="0"/>
              <a:t>does</a:t>
            </a:r>
            <a:r>
              <a:rPr lang="de-CH" sz="2000" dirty="0" smtClean="0"/>
              <a:t> </a:t>
            </a:r>
            <a:r>
              <a:rPr lang="de-CH" sz="2000" dirty="0" err="1" smtClean="0"/>
              <a:t>what</a:t>
            </a:r>
            <a:r>
              <a:rPr lang="de-CH" sz="2000" dirty="0" smtClean="0"/>
              <a:t> in </a:t>
            </a:r>
            <a:r>
              <a:rPr lang="de-CH" sz="2000" dirty="0" err="1" smtClean="0"/>
              <a:t>this</a:t>
            </a:r>
            <a:r>
              <a:rPr lang="de-CH" sz="2000" dirty="0" smtClean="0"/>
              <a:t> </a:t>
            </a:r>
            <a:r>
              <a:rPr lang="de-CH" sz="2000" dirty="0" err="1" smtClean="0"/>
              <a:t>phase</a:t>
            </a:r>
            <a:r>
              <a:rPr lang="de-CH" sz="2000" dirty="0" smtClean="0"/>
              <a:t>?</a:t>
            </a:r>
            <a:endParaRPr lang="de-CH" sz="2000" dirty="0"/>
          </a:p>
        </p:txBody>
      </p:sp>
      <p:sp>
        <p:nvSpPr>
          <p:cNvPr id="2" name="Left Brace 1"/>
          <p:cNvSpPr/>
          <p:nvPr/>
        </p:nvSpPr>
        <p:spPr>
          <a:xfrm>
            <a:off x="1069896" y="3749220"/>
            <a:ext cx="333752" cy="119194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3" name="TextBox 2"/>
          <p:cNvSpPr txBox="1"/>
          <p:nvPr/>
        </p:nvSpPr>
        <p:spPr>
          <a:xfrm>
            <a:off x="107504" y="3617728"/>
            <a:ext cx="1125629" cy="1323439"/>
          </a:xfrm>
          <a:prstGeom prst="rect">
            <a:avLst/>
          </a:prstGeom>
          <a:noFill/>
        </p:spPr>
        <p:txBody>
          <a:bodyPr wrap="none" rtlCol="0">
            <a:spAutoFit/>
          </a:bodyPr>
          <a:lstStyle/>
          <a:p>
            <a:r>
              <a:rPr lang="de-CH" sz="2000" b="1" dirty="0" err="1" smtClean="0"/>
              <a:t>Defined</a:t>
            </a:r>
            <a:endParaRPr lang="de-CH" sz="2000" b="1" dirty="0" smtClean="0"/>
          </a:p>
          <a:p>
            <a:r>
              <a:rPr lang="de-CH" sz="2000" b="1" dirty="0" err="1" smtClean="0"/>
              <a:t>tasks</a:t>
            </a:r>
            <a:r>
              <a:rPr lang="de-CH" sz="2000" b="1" dirty="0" smtClean="0"/>
              <a:t> </a:t>
            </a:r>
          </a:p>
          <a:p>
            <a:r>
              <a:rPr lang="de-CH" sz="2000" b="1" dirty="0" smtClean="0"/>
              <a:t>per </a:t>
            </a:r>
          </a:p>
          <a:p>
            <a:r>
              <a:rPr lang="de-CH" sz="2000" b="1" dirty="0" err="1" smtClean="0"/>
              <a:t>actor</a:t>
            </a:r>
            <a:endParaRPr lang="de-CH" sz="2000" b="1" dirty="0"/>
          </a:p>
        </p:txBody>
      </p:sp>
    </p:spTree>
    <p:extLst>
      <p:ext uri="{BB962C8B-B14F-4D97-AF65-F5344CB8AC3E}">
        <p14:creationId xmlns="" xmlns:p14="http://schemas.microsoft.com/office/powerpoint/2010/main" val="116328986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008" y="5525813"/>
            <a:ext cx="8964488" cy="1287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aphicFrame>
        <p:nvGraphicFramePr>
          <p:cNvPr id="2" name="Table 1"/>
          <p:cNvGraphicFramePr>
            <a:graphicFrameLocks noGrp="1"/>
          </p:cNvGraphicFramePr>
          <p:nvPr>
            <p:extLst>
              <p:ext uri="{D42A27DB-BD31-4B8C-83A1-F6EECF244321}">
                <p14:modId xmlns="" xmlns:p14="http://schemas.microsoft.com/office/powerpoint/2010/main" val="1758502755"/>
              </p:ext>
            </p:extLst>
          </p:nvPr>
        </p:nvGraphicFramePr>
        <p:xfrm>
          <a:off x="1403648" y="1868030"/>
          <a:ext cx="7524838" cy="4863432"/>
        </p:xfrm>
        <a:graphic>
          <a:graphicData uri="http://schemas.openxmlformats.org/drawingml/2006/table">
            <a:tbl>
              <a:tblPr/>
              <a:tblGrid>
                <a:gridCol w="2988332"/>
                <a:gridCol w="1224136"/>
                <a:gridCol w="1080120"/>
                <a:gridCol w="1080120"/>
                <a:gridCol w="1152130"/>
              </a:tblGrid>
              <a:tr h="676165">
                <a:tc>
                  <a:txBody>
                    <a:bodyPr/>
                    <a:lstStyle/>
                    <a:p>
                      <a:pPr marR="0" indent="0" algn="l" rtl="0">
                        <a:lnSpc>
                          <a:spcPct val="114000"/>
                        </a:lnSpc>
                        <a:spcBef>
                          <a:spcPts val="0"/>
                        </a:spcBef>
                        <a:spcAft>
                          <a:spcPts val="1000"/>
                        </a:spcAft>
                      </a:pPr>
                      <a:r>
                        <a:rPr lang="en-GB" sz="1600" b="1" kern="1400" dirty="0">
                          <a:solidFill>
                            <a:srgbClr val="000000"/>
                          </a:solidFill>
                          <a:effectLst/>
                          <a:latin typeface="Arial"/>
                        </a:rPr>
                        <a:t>Level</a:t>
                      </a:r>
                    </a:p>
                    <a:p>
                      <a:pPr marR="0" indent="0" algn="r" rtl="0">
                        <a:spcBef>
                          <a:spcPts val="0"/>
                        </a:spcBef>
                        <a:spcAft>
                          <a:spcPts val="0"/>
                        </a:spcAft>
                      </a:pPr>
                      <a:r>
                        <a:rPr lang="en-GB" sz="1600" b="1" kern="1400" dirty="0" smtClean="0">
                          <a:solidFill>
                            <a:srgbClr val="000000"/>
                          </a:solidFill>
                          <a:effectLst/>
                          <a:latin typeface="Arial"/>
                        </a:rPr>
                        <a:t>Phase</a:t>
                      </a:r>
                      <a:endParaRPr lang="en-GB" sz="1600" b="1" kern="1400" dirty="0">
                        <a:solidFill>
                          <a:srgbClr val="000000"/>
                        </a:solidFill>
                        <a:effectLst/>
                        <a:latin typeface="Arial"/>
                      </a:endParaRPr>
                    </a:p>
                  </a:txBody>
                  <a:tcPr marL="21746" marR="21746" marT="21746" marB="2174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R="0" indent="0" algn="l" rtl="0">
                        <a:spcBef>
                          <a:spcPts val="0"/>
                        </a:spcBef>
                        <a:spcAft>
                          <a:spcPts val="0"/>
                        </a:spcAft>
                      </a:pPr>
                      <a:r>
                        <a:rPr lang="en-US" sz="1600" b="1" kern="1400" dirty="0" smtClean="0">
                          <a:solidFill>
                            <a:srgbClr val="000000"/>
                          </a:solidFill>
                          <a:effectLst/>
                          <a:latin typeface="Arial"/>
                        </a:rPr>
                        <a:t>Phase 1A</a:t>
                      </a:r>
                      <a:r>
                        <a:rPr lang="en-US" sz="1600" b="1" kern="1400" dirty="0">
                          <a:solidFill>
                            <a:srgbClr val="000000"/>
                          </a:solidFill>
                          <a:effectLst/>
                          <a:latin typeface="Arial"/>
                        </a:rPr>
                        <a:t>: </a:t>
                      </a:r>
                      <a:br>
                        <a:rPr lang="en-US" sz="1600" b="1" kern="1400" dirty="0">
                          <a:solidFill>
                            <a:srgbClr val="000000"/>
                          </a:solidFill>
                          <a:effectLst/>
                          <a:latin typeface="Arial"/>
                        </a:rPr>
                      </a:br>
                      <a:r>
                        <a:rPr lang="en-US" sz="1600" kern="1400" dirty="0" smtClean="0">
                          <a:solidFill>
                            <a:srgbClr val="000000"/>
                          </a:solidFill>
                          <a:effectLst/>
                          <a:latin typeface="Arial"/>
                        </a:rPr>
                        <a:t>Initial </a:t>
                      </a:r>
                      <a:r>
                        <a:rPr lang="en-US" sz="1600" kern="1400" dirty="0">
                          <a:solidFill>
                            <a:srgbClr val="000000"/>
                          </a:solidFill>
                          <a:effectLst/>
                          <a:latin typeface="Arial"/>
                        </a:rPr>
                        <a:t>Steps and </a:t>
                      </a:r>
                      <a:r>
                        <a:rPr lang="en-US" sz="1600" kern="1400" dirty="0" smtClean="0">
                          <a:solidFill>
                            <a:srgbClr val="000000"/>
                          </a:solidFill>
                          <a:effectLst/>
                          <a:latin typeface="Arial"/>
                        </a:rPr>
                        <a:t>Testing</a:t>
                      </a:r>
                      <a:endParaRPr lang="en-US" sz="1600" kern="1400" dirty="0">
                        <a:solidFill>
                          <a:srgbClr val="000000"/>
                        </a:solidFill>
                        <a:effectLst/>
                        <a:latin typeface="Arial"/>
                      </a:endParaRPr>
                    </a:p>
                  </a:txBody>
                  <a:tcPr marL="21746" marR="21746" marT="21746" marB="21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R="0" indent="0" algn="l" rtl="0">
                        <a:spcBef>
                          <a:spcPts val="0"/>
                        </a:spcBef>
                        <a:spcAft>
                          <a:spcPts val="0"/>
                        </a:spcAft>
                      </a:pPr>
                      <a:r>
                        <a:rPr lang="en-US" sz="1600" b="1" kern="1400" dirty="0">
                          <a:solidFill>
                            <a:schemeClr val="tx1"/>
                          </a:solidFill>
                          <a:effectLst/>
                          <a:latin typeface="Arial"/>
                        </a:rPr>
                        <a:t>Phase 1B: </a:t>
                      </a:r>
                      <a:br>
                        <a:rPr lang="en-US" sz="1600" b="1" kern="1400" dirty="0">
                          <a:solidFill>
                            <a:schemeClr val="tx1"/>
                          </a:solidFill>
                          <a:effectLst/>
                          <a:latin typeface="Arial"/>
                        </a:rPr>
                      </a:br>
                      <a:r>
                        <a:rPr lang="en-US" sz="1600" kern="1400" dirty="0" smtClean="0">
                          <a:solidFill>
                            <a:schemeClr val="tx1"/>
                          </a:solidFill>
                          <a:effectLst/>
                          <a:latin typeface="Arial"/>
                        </a:rPr>
                        <a:t>Preparing Launch</a:t>
                      </a:r>
                      <a:endParaRPr lang="en-US" sz="1600" kern="1400" dirty="0">
                        <a:solidFill>
                          <a:schemeClr val="tx1"/>
                        </a:solidFill>
                        <a:effectLst/>
                        <a:latin typeface="Arial"/>
                      </a:endParaRPr>
                    </a:p>
                  </a:txBody>
                  <a:tcPr marL="21746" marR="21746" marT="21746" marB="21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R="0" indent="0" algn="l" rtl="0">
                        <a:spcBef>
                          <a:spcPts val="0"/>
                        </a:spcBef>
                        <a:spcAft>
                          <a:spcPts val="0"/>
                        </a:spcAft>
                      </a:pPr>
                      <a:r>
                        <a:rPr lang="en-GB" sz="1600" b="1" kern="1400" dirty="0" smtClean="0">
                          <a:solidFill>
                            <a:schemeClr val="tx1"/>
                          </a:solidFill>
                          <a:effectLst/>
                          <a:latin typeface="Arial"/>
                        </a:rPr>
                        <a:t>Phase 2: </a:t>
                      </a:r>
                      <a:br>
                        <a:rPr lang="en-GB" sz="1600" b="1" kern="1400" dirty="0" smtClean="0">
                          <a:solidFill>
                            <a:schemeClr val="tx1"/>
                          </a:solidFill>
                          <a:effectLst/>
                          <a:latin typeface="Arial"/>
                        </a:rPr>
                      </a:br>
                      <a:r>
                        <a:rPr lang="en-GB" sz="1600" kern="1400" dirty="0" smtClean="0">
                          <a:solidFill>
                            <a:schemeClr val="tx1"/>
                          </a:solidFill>
                          <a:effectLst/>
                          <a:latin typeface="Arial"/>
                        </a:rPr>
                        <a:t>Tipping Point </a:t>
                      </a:r>
                      <a:endParaRPr lang="en-GB" sz="1600" kern="1400" dirty="0">
                        <a:solidFill>
                          <a:schemeClr val="tx1"/>
                        </a:solidFill>
                        <a:effectLst/>
                        <a:latin typeface="Arial"/>
                      </a:endParaRPr>
                    </a:p>
                  </a:txBody>
                  <a:tcPr marL="21746" marR="21746" marT="21746" marB="21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R="0" indent="0" algn="l" rtl="0">
                        <a:spcBef>
                          <a:spcPts val="0"/>
                        </a:spcBef>
                        <a:spcAft>
                          <a:spcPts val="0"/>
                        </a:spcAft>
                      </a:pPr>
                      <a:r>
                        <a:rPr lang="en-US" sz="1600" b="1" kern="1400" dirty="0">
                          <a:solidFill>
                            <a:schemeClr val="tx1"/>
                          </a:solidFill>
                          <a:effectLst/>
                          <a:latin typeface="Arial"/>
                        </a:rPr>
                        <a:t>Phase 3: </a:t>
                      </a:r>
                      <a:br>
                        <a:rPr lang="en-US" sz="1600" b="1" kern="1400" dirty="0">
                          <a:solidFill>
                            <a:schemeClr val="tx1"/>
                          </a:solidFill>
                          <a:effectLst/>
                          <a:latin typeface="Arial"/>
                        </a:rPr>
                      </a:br>
                      <a:r>
                        <a:rPr lang="en-US" sz="1600" kern="1400" dirty="0" smtClean="0">
                          <a:solidFill>
                            <a:schemeClr val="tx1"/>
                          </a:solidFill>
                          <a:effectLst/>
                          <a:latin typeface="Arial"/>
                        </a:rPr>
                        <a:t>Uptake</a:t>
                      </a:r>
                      <a:r>
                        <a:rPr lang="en-US" sz="1600" kern="1400" baseline="0" dirty="0" smtClean="0">
                          <a:solidFill>
                            <a:schemeClr val="tx1"/>
                          </a:solidFill>
                          <a:effectLst/>
                          <a:latin typeface="Arial"/>
                        </a:rPr>
                        <a:t> &amp; Use</a:t>
                      </a:r>
                      <a:endParaRPr lang="en-US" sz="1600" kern="1400" dirty="0">
                        <a:solidFill>
                          <a:schemeClr val="tx1"/>
                        </a:solidFill>
                        <a:effectLst/>
                        <a:latin typeface="Arial"/>
                      </a:endParaRPr>
                    </a:p>
                  </a:txBody>
                  <a:tcPr marL="21746" marR="21746" marT="21746" marB="21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644254">
                <a:tc>
                  <a:txBody>
                    <a:bodyPr/>
                    <a:lstStyle/>
                    <a:p>
                      <a:pPr marR="0" indent="0" algn="l" rtl="0">
                        <a:lnSpc>
                          <a:spcPct val="114000"/>
                        </a:lnSpc>
                        <a:spcBef>
                          <a:spcPts val="0"/>
                        </a:spcBef>
                        <a:spcAft>
                          <a:spcPts val="0"/>
                        </a:spcAft>
                      </a:pPr>
                      <a:r>
                        <a:rPr lang="en-US" sz="1600" b="1" kern="1400" dirty="0">
                          <a:solidFill>
                            <a:srgbClr val="000000"/>
                          </a:solidFill>
                          <a:effectLst/>
                          <a:latin typeface="Arial"/>
                        </a:rPr>
                        <a:t>Level A: </a:t>
                      </a:r>
                      <a:r>
                        <a:rPr lang="en-US" sz="1600" b="1" kern="1400" dirty="0" smtClean="0">
                          <a:solidFill>
                            <a:srgbClr val="000000"/>
                          </a:solidFill>
                          <a:effectLst/>
                          <a:latin typeface="Arial"/>
                        </a:rPr>
                        <a:t>Strategic Focus</a:t>
                      </a:r>
                    </a:p>
                    <a:p>
                      <a:pPr marR="0" indent="0" algn="l" rtl="0">
                        <a:lnSpc>
                          <a:spcPct val="114000"/>
                        </a:lnSpc>
                        <a:spcBef>
                          <a:spcPts val="0"/>
                        </a:spcBef>
                        <a:spcAft>
                          <a:spcPts val="1000"/>
                        </a:spcAft>
                      </a:pPr>
                      <a:r>
                        <a:rPr lang="en-US" sz="1200" b="1" kern="1400" dirty="0" smtClean="0">
                          <a:solidFill>
                            <a:srgbClr val="000000"/>
                          </a:solidFill>
                          <a:effectLst/>
                          <a:latin typeface="Arial"/>
                        </a:rPr>
                        <a:t>“</a:t>
                      </a:r>
                      <a:r>
                        <a:rPr lang="en-US" sz="1200" b="1" kern="1400" dirty="0">
                          <a:solidFill>
                            <a:srgbClr val="000000"/>
                          </a:solidFill>
                          <a:effectLst/>
                          <a:latin typeface="Arial"/>
                        </a:rPr>
                        <a:t>Why this </a:t>
                      </a:r>
                      <a:r>
                        <a:rPr lang="en-US" sz="1200" b="1" kern="1400" dirty="0" smtClean="0">
                          <a:solidFill>
                            <a:srgbClr val="000000"/>
                          </a:solidFill>
                          <a:effectLst/>
                          <a:latin typeface="Arial"/>
                        </a:rPr>
                        <a:t>technology?”, What is the need?”,</a:t>
                      </a:r>
                      <a:r>
                        <a:rPr lang="en-US" sz="1200" b="1" kern="1400" baseline="0" dirty="0" smtClean="0">
                          <a:solidFill>
                            <a:srgbClr val="000000"/>
                          </a:solidFill>
                          <a:effectLst/>
                          <a:latin typeface="Arial"/>
                        </a:rPr>
                        <a:t> “Which is the market?”</a:t>
                      </a:r>
                      <a:endParaRPr lang="en-US" sz="1200" b="1" kern="1400" dirty="0">
                        <a:solidFill>
                          <a:srgbClr val="000000"/>
                        </a:solidFill>
                        <a:effectLst/>
                        <a:latin typeface="Arial"/>
                      </a:endParaRPr>
                    </a:p>
                  </a:txBody>
                  <a:tcPr marL="21746" marR="21746" marT="21746" marB="21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marL="105931" marR="0" indent="-105931" algn="l" rtl="0">
                        <a:spcBef>
                          <a:spcPts val="0"/>
                        </a:spcBef>
                        <a:spcAft>
                          <a:spcPts val="0"/>
                        </a:spcAft>
                      </a:pPr>
                      <a:r>
                        <a:rPr lang="en-US" sz="2000" b="0" i="0" kern="1400" dirty="0" smtClean="0">
                          <a:solidFill>
                            <a:schemeClr val="tx1"/>
                          </a:solidFill>
                          <a:effectLst/>
                          <a:latin typeface="+mn-lt"/>
                        </a:rPr>
                        <a:t>Tasks..</a:t>
                      </a:r>
                      <a:endParaRPr lang="en-US" sz="2000" b="0" i="0" kern="1400" dirty="0">
                        <a:solidFill>
                          <a:schemeClr val="tx1"/>
                        </a:solidFill>
                        <a:effectLst/>
                        <a:latin typeface="Arial"/>
                      </a:endParaRPr>
                    </a:p>
                  </a:txBody>
                  <a:tcPr marL="21746" marR="21746" marT="21746" marB="21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5931" marR="0" indent="-105931" algn="l" rtl="0">
                        <a:spcBef>
                          <a:spcPts val="0"/>
                        </a:spcBef>
                        <a:spcAft>
                          <a:spcPts val="0"/>
                        </a:spcAft>
                      </a:pPr>
                      <a:r>
                        <a:rPr lang="en-US" sz="2000" b="0" i="0" kern="1400" dirty="0" smtClean="0">
                          <a:solidFill>
                            <a:schemeClr val="tx1"/>
                          </a:solidFill>
                          <a:effectLst/>
                          <a:latin typeface="+mn-lt"/>
                        </a:rPr>
                        <a:t>Tasks..</a:t>
                      </a:r>
                      <a:endParaRPr lang="en-US" sz="2000" b="0" i="0" kern="1400" dirty="0">
                        <a:solidFill>
                          <a:schemeClr val="tx1"/>
                        </a:solidFill>
                        <a:effectLst/>
                        <a:latin typeface="+mn-lt"/>
                      </a:endParaRPr>
                    </a:p>
                  </a:txBody>
                  <a:tcPr marL="21746" marR="21746" marT="21746" marB="21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05931" marR="0" indent="-105931" algn="l" rtl="0">
                        <a:spcBef>
                          <a:spcPts val="0"/>
                        </a:spcBef>
                        <a:spcAft>
                          <a:spcPts val="0"/>
                        </a:spcAft>
                      </a:pPr>
                      <a:r>
                        <a:rPr lang="en-US" sz="2000" b="0" i="0" kern="1400" dirty="0" smtClean="0">
                          <a:solidFill>
                            <a:schemeClr val="tx1"/>
                          </a:solidFill>
                          <a:effectLst/>
                          <a:latin typeface="+mn-lt"/>
                        </a:rPr>
                        <a:t>Tasks</a:t>
                      </a:r>
                    </a:p>
                    <a:p>
                      <a:pPr marL="105931" marR="0" indent="-105931" algn="l" rtl="0">
                        <a:lnSpc>
                          <a:spcPts val="1800"/>
                        </a:lnSpc>
                        <a:spcBef>
                          <a:spcPts val="0"/>
                        </a:spcBef>
                        <a:spcAft>
                          <a:spcPts val="0"/>
                        </a:spcAft>
                      </a:pPr>
                      <a:r>
                        <a:rPr lang="en-US" sz="2000" b="0" i="0" kern="1400" dirty="0" smtClean="0">
                          <a:solidFill>
                            <a:schemeClr val="tx1"/>
                          </a:solidFill>
                          <a:effectLst/>
                          <a:latin typeface="+mn-lt"/>
                        </a:rPr>
                        <a:t>-xyz</a:t>
                      </a:r>
                    </a:p>
                    <a:p>
                      <a:pPr marL="105931" marR="0" indent="-105931" algn="l" rtl="0">
                        <a:lnSpc>
                          <a:spcPts val="1800"/>
                        </a:lnSpc>
                        <a:spcBef>
                          <a:spcPts val="0"/>
                        </a:spcBef>
                        <a:spcAft>
                          <a:spcPts val="0"/>
                        </a:spcAft>
                      </a:pPr>
                      <a:r>
                        <a:rPr lang="en-US" sz="2000" b="0" i="0" kern="1400" dirty="0" smtClean="0">
                          <a:solidFill>
                            <a:schemeClr val="tx1"/>
                          </a:solidFill>
                          <a:effectLst/>
                          <a:latin typeface="+mn-lt"/>
                        </a:rPr>
                        <a:t>….</a:t>
                      </a:r>
                      <a:endParaRPr lang="en-US" sz="2000" b="0" i="0" kern="1400" dirty="0">
                        <a:solidFill>
                          <a:schemeClr val="tx1"/>
                        </a:solidFill>
                        <a:effectLst/>
                        <a:latin typeface="+mn-lt"/>
                      </a:endParaRPr>
                    </a:p>
                  </a:txBody>
                  <a:tcPr marL="21746" marR="21746" marT="21746" marB="21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105931" marR="0" indent="-105931" algn="l" rtl="0">
                        <a:spcBef>
                          <a:spcPts val="0"/>
                        </a:spcBef>
                        <a:spcAft>
                          <a:spcPts val="0"/>
                        </a:spcAft>
                      </a:pPr>
                      <a:r>
                        <a:rPr lang="en-US" sz="2000" b="0" i="0" kern="1400" dirty="0" smtClean="0">
                          <a:solidFill>
                            <a:schemeClr val="tx1"/>
                          </a:solidFill>
                          <a:effectLst/>
                          <a:latin typeface="+mn-lt"/>
                        </a:rPr>
                        <a:t>Tasks..</a:t>
                      </a:r>
                      <a:endParaRPr lang="en-US" sz="2000" b="0" i="0" kern="1400" dirty="0">
                        <a:solidFill>
                          <a:schemeClr val="tx1"/>
                        </a:solidFill>
                        <a:effectLst/>
                        <a:latin typeface="+mn-lt"/>
                      </a:endParaRPr>
                    </a:p>
                  </a:txBody>
                  <a:tcPr marL="21746" marR="21746" marT="21746" marB="21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84925">
                <a:tc>
                  <a:txBody>
                    <a:bodyPr/>
                    <a:lstStyle/>
                    <a:p>
                      <a:pPr marR="0" indent="0" algn="l" rtl="0">
                        <a:spcBef>
                          <a:spcPts val="0"/>
                        </a:spcBef>
                        <a:spcAft>
                          <a:spcPts val="0"/>
                        </a:spcAft>
                      </a:pPr>
                      <a:r>
                        <a:rPr lang="en-US" sz="1600" b="1" kern="1400" dirty="0">
                          <a:solidFill>
                            <a:srgbClr val="000000"/>
                          </a:solidFill>
                          <a:effectLst/>
                          <a:latin typeface="Arial"/>
                        </a:rPr>
                        <a:t>Level </a:t>
                      </a:r>
                      <a:r>
                        <a:rPr lang="en-US" sz="1600" b="1" kern="1400" dirty="0" smtClean="0">
                          <a:solidFill>
                            <a:srgbClr val="000000"/>
                          </a:solidFill>
                          <a:effectLst/>
                          <a:latin typeface="Arial"/>
                        </a:rPr>
                        <a:t>B: Supply Chain</a:t>
                      </a:r>
                    </a:p>
                    <a:p>
                      <a:pPr marR="0" indent="0" algn="l" rtl="0">
                        <a:spcBef>
                          <a:spcPts val="0"/>
                        </a:spcBef>
                        <a:spcAft>
                          <a:spcPts val="0"/>
                        </a:spcAft>
                      </a:pPr>
                      <a:r>
                        <a:rPr lang="en-US" sz="1200" b="1" kern="1400" dirty="0">
                          <a:solidFill>
                            <a:srgbClr val="000000"/>
                          </a:solidFill>
                          <a:effectLst/>
                          <a:latin typeface="Arial"/>
                        </a:rPr>
                        <a:t> </a:t>
                      </a:r>
                      <a:r>
                        <a:rPr lang="en-US" sz="1200" b="1" kern="1400" dirty="0" smtClean="0">
                          <a:solidFill>
                            <a:srgbClr val="000000"/>
                          </a:solidFill>
                          <a:effectLst/>
                          <a:latin typeface="Arial"/>
                        </a:rPr>
                        <a:t>“</a:t>
                      </a:r>
                      <a:r>
                        <a:rPr lang="en-US" sz="1200" b="1" kern="1400" dirty="0">
                          <a:solidFill>
                            <a:srgbClr val="000000"/>
                          </a:solidFill>
                          <a:effectLst/>
                          <a:latin typeface="Arial"/>
                        </a:rPr>
                        <a:t>How and where </a:t>
                      </a:r>
                      <a:r>
                        <a:rPr lang="en-US" sz="1200" b="1" kern="1400" dirty="0" smtClean="0">
                          <a:solidFill>
                            <a:srgbClr val="000000"/>
                          </a:solidFill>
                          <a:effectLst/>
                          <a:latin typeface="Arial"/>
                        </a:rPr>
                        <a:t>will this </a:t>
                      </a:r>
                      <a:r>
                        <a:rPr lang="en-US" sz="1200" b="1" kern="1400" dirty="0">
                          <a:solidFill>
                            <a:srgbClr val="000000"/>
                          </a:solidFill>
                          <a:effectLst/>
                          <a:latin typeface="Arial"/>
                        </a:rPr>
                        <a:t>technology be </a:t>
                      </a:r>
                      <a:r>
                        <a:rPr lang="en-US" sz="1200" b="1" kern="1400" dirty="0" smtClean="0">
                          <a:solidFill>
                            <a:srgbClr val="000000"/>
                          </a:solidFill>
                          <a:effectLst/>
                          <a:latin typeface="Arial"/>
                        </a:rPr>
                        <a:t>delivered</a:t>
                      </a:r>
                      <a:r>
                        <a:rPr lang="en-US" sz="1200" b="1" kern="1400" baseline="0" dirty="0" smtClean="0">
                          <a:solidFill>
                            <a:srgbClr val="000000"/>
                          </a:solidFill>
                          <a:effectLst/>
                          <a:latin typeface="Arial"/>
                        </a:rPr>
                        <a:t> to the clients</a:t>
                      </a:r>
                      <a:r>
                        <a:rPr lang="en-US" sz="1200" b="1" kern="1400" dirty="0" smtClean="0">
                          <a:solidFill>
                            <a:srgbClr val="000000"/>
                          </a:solidFill>
                          <a:effectLst/>
                          <a:latin typeface="Arial"/>
                        </a:rPr>
                        <a:t>?”</a:t>
                      </a:r>
                      <a:endParaRPr lang="en-US" sz="1200" b="1" kern="1400" dirty="0">
                        <a:solidFill>
                          <a:srgbClr val="000000"/>
                        </a:solidFill>
                        <a:effectLst/>
                        <a:latin typeface="Arial"/>
                      </a:endParaRPr>
                    </a:p>
                  </a:txBody>
                  <a:tcPr marL="21746" marR="21746" marT="21746" marB="21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105931" marR="0" indent="-105931" algn="l" rtl="0">
                        <a:spcBef>
                          <a:spcPts val="0"/>
                        </a:spcBef>
                        <a:spcAft>
                          <a:spcPts val="0"/>
                        </a:spcAft>
                      </a:pPr>
                      <a:r>
                        <a:rPr lang="en-US" sz="2000" b="0" i="0" kern="1400" dirty="0" smtClean="0">
                          <a:solidFill>
                            <a:schemeClr val="tx1"/>
                          </a:solidFill>
                          <a:effectLst/>
                          <a:latin typeface="+mn-lt"/>
                        </a:rPr>
                        <a:t>Tasks..</a:t>
                      </a:r>
                      <a:endParaRPr lang="en-US" sz="2000" b="0" i="0" kern="1400" dirty="0">
                        <a:solidFill>
                          <a:schemeClr val="tx1"/>
                        </a:solidFill>
                        <a:effectLst/>
                        <a:latin typeface="Arial"/>
                      </a:endParaRPr>
                    </a:p>
                  </a:txBody>
                  <a:tcPr marL="21746" marR="21746" marT="21746" marB="21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05931" marR="0" indent="-105931" algn="l" rtl="0">
                        <a:spcBef>
                          <a:spcPts val="0"/>
                        </a:spcBef>
                        <a:spcAft>
                          <a:spcPts val="0"/>
                        </a:spcAft>
                      </a:pPr>
                      <a:r>
                        <a:rPr lang="en-US" sz="2000" b="0" i="0" kern="1400" dirty="0" smtClean="0">
                          <a:solidFill>
                            <a:schemeClr val="tx1"/>
                          </a:solidFill>
                          <a:effectLst/>
                          <a:latin typeface="+mn-lt"/>
                        </a:rPr>
                        <a:t>Tasks..</a:t>
                      </a:r>
                      <a:endParaRPr lang="en-US" sz="2000" b="0" i="0" kern="1400" dirty="0">
                        <a:solidFill>
                          <a:schemeClr val="tx1"/>
                        </a:solidFill>
                        <a:effectLst/>
                        <a:latin typeface="+mn-lt"/>
                      </a:endParaRPr>
                    </a:p>
                  </a:txBody>
                  <a:tcPr marL="21746" marR="21746" marT="21746" marB="21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05931" marR="0" indent="-105931" algn="l" rtl="0">
                        <a:spcBef>
                          <a:spcPts val="0"/>
                        </a:spcBef>
                        <a:spcAft>
                          <a:spcPts val="0"/>
                        </a:spcAft>
                      </a:pPr>
                      <a:r>
                        <a:rPr lang="en-US" sz="2000" b="0" i="0" kern="1400" dirty="0" smtClean="0">
                          <a:solidFill>
                            <a:schemeClr val="tx1"/>
                          </a:solidFill>
                          <a:effectLst/>
                          <a:latin typeface="+mn-lt"/>
                        </a:rPr>
                        <a:t>Tasks..</a:t>
                      </a:r>
                      <a:endParaRPr lang="en-US" sz="2000" b="0" i="0" kern="1400" dirty="0">
                        <a:solidFill>
                          <a:schemeClr val="tx1"/>
                        </a:solidFill>
                        <a:effectLst/>
                        <a:latin typeface="+mn-lt"/>
                      </a:endParaRPr>
                    </a:p>
                  </a:txBody>
                  <a:tcPr marL="21746" marR="21746" marT="21746" marB="21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05931" marR="0" indent="-105931" algn="l" rtl="0">
                        <a:spcBef>
                          <a:spcPts val="0"/>
                        </a:spcBef>
                        <a:spcAft>
                          <a:spcPts val="0"/>
                        </a:spcAft>
                      </a:pPr>
                      <a:r>
                        <a:rPr lang="en-US" sz="2000" b="0" i="0" kern="1400" dirty="0" smtClean="0">
                          <a:solidFill>
                            <a:schemeClr val="tx1"/>
                          </a:solidFill>
                          <a:effectLst/>
                          <a:latin typeface="+mn-lt"/>
                        </a:rPr>
                        <a:t>Tasks..</a:t>
                      </a:r>
                      <a:endParaRPr lang="en-US" sz="2000" b="0" i="0" kern="1400" dirty="0">
                        <a:solidFill>
                          <a:schemeClr val="tx1"/>
                        </a:solidFill>
                        <a:effectLst/>
                        <a:latin typeface="+mn-lt"/>
                      </a:endParaRPr>
                    </a:p>
                  </a:txBody>
                  <a:tcPr marL="21746" marR="21746" marT="21746" marB="21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29350">
                <a:tc>
                  <a:txBody>
                    <a:bodyPr/>
                    <a:lstStyle/>
                    <a:p>
                      <a:pPr marR="0" indent="0" algn="l" rtl="0">
                        <a:spcBef>
                          <a:spcPts val="0"/>
                        </a:spcBef>
                        <a:spcAft>
                          <a:spcPts val="0"/>
                        </a:spcAft>
                      </a:pPr>
                      <a:r>
                        <a:rPr lang="en-US" sz="1600" b="1" kern="1400" dirty="0">
                          <a:solidFill>
                            <a:srgbClr val="000000"/>
                          </a:solidFill>
                          <a:effectLst/>
                          <a:latin typeface="Arial"/>
                        </a:rPr>
                        <a:t>Level C: </a:t>
                      </a:r>
                      <a:r>
                        <a:rPr lang="en-US" sz="1600" b="1" kern="1400" dirty="0" smtClean="0">
                          <a:solidFill>
                            <a:srgbClr val="000000"/>
                          </a:solidFill>
                          <a:effectLst/>
                          <a:latin typeface="Arial"/>
                        </a:rPr>
                        <a:t>Technology </a:t>
                      </a:r>
                      <a:r>
                        <a:rPr lang="en-US" sz="1600" b="1" kern="1400" dirty="0">
                          <a:solidFill>
                            <a:srgbClr val="000000"/>
                          </a:solidFill>
                          <a:effectLst/>
                          <a:latin typeface="Arial"/>
                        </a:rPr>
                        <a:t>Development</a:t>
                      </a:r>
                    </a:p>
                    <a:p>
                      <a:pPr marR="0" indent="0" algn="l" rtl="0">
                        <a:spcBef>
                          <a:spcPts val="0"/>
                        </a:spcBef>
                        <a:spcAft>
                          <a:spcPts val="0"/>
                        </a:spcAft>
                      </a:pPr>
                      <a:r>
                        <a:rPr lang="en-US" sz="1200" b="1" kern="1400" dirty="0" smtClean="0">
                          <a:solidFill>
                            <a:srgbClr val="000000"/>
                          </a:solidFill>
                          <a:effectLst/>
                          <a:latin typeface="Arial"/>
                        </a:rPr>
                        <a:t>“How does the technology look like exactly?”, “What are the product and services to be provided?”</a:t>
                      </a:r>
                      <a:endParaRPr lang="en-US" sz="1200" b="1" kern="1400" dirty="0">
                        <a:solidFill>
                          <a:srgbClr val="000000"/>
                        </a:solidFill>
                        <a:effectLst/>
                        <a:latin typeface="Arial"/>
                      </a:endParaRPr>
                    </a:p>
                  </a:txBody>
                  <a:tcPr marL="21746" marR="21746" marT="21746" marB="21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marL="105931" marR="0" indent="-105931" algn="l" rtl="0">
                        <a:spcBef>
                          <a:spcPts val="0"/>
                        </a:spcBef>
                        <a:spcAft>
                          <a:spcPts val="0"/>
                        </a:spcAft>
                      </a:pPr>
                      <a:r>
                        <a:rPr lang="en-US" sz="2000" b="0" i="0" kern="1400" dirty="0" smtClean="0">
                          <a:solidFill>
                            <a:schemeClr val="tx1"/>
                          </a:solidFill>
                          <a:effectLst/>
                          <a:latin typeface="+mn-lt"/>
                        </a:rPr>
                        <a:t>Tasks..</a:t>
                      </a:r>
                      <a:endParaRPr lang="en-US" sz="2000" b="0" i="0" kern="1400" dirty="0">
                        <a:solidFill>
                          <a:schemeClr val="tx1"/>
                        </a:solidFill>
                        <a:effectLst/>
                        <a:latin typeface="Arial"/>
                      </a:endParaRPr>
                    </a:p>
                  </a:txBody>
                  <a:tcPr marL="21746" marR="21746" marT="21746" marB="21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05931" marR="0" indent="-105931" algn="l" rtl="0">
                        <a:spcBef>
                          <a:spcPts val="0"/>
                        </a:spcBef>
                        <a:spcAft>
                          <a:spcPts val="0"/>
                        </a:spcAft>
                      </a:pPr>
                      <a:r>
                        <a:rPr lang="en-US" sz="2000" b="0" i="0" kern="1400" dirty="0" smtClean="0">
                          <a:solidFill>
                            <a:schemeClr val="tx1"/>
                          </a:solidFill>
                          <a:effectLst/>
                          <a:latin typeface="+mn-lt"/>
                        </a:rPr>
                        <a:t>Tasks..</a:t>
                      </a:r>
                      <a:endParaRPr lang="en-US" sz="2000" b="0" i="0" kern="1400" dirty="0">
                        <a:solidFill>
                          <a:schemeClr val="tx1"/>
                        </a:solidFill>
                        <a:effectLst/>
                        <a:latin typeface="+mn-lt"/>
                      </a:endParaRPr>
                    </a:p>
                  </a:txBody>
                  <a:tcPr marL="21746" marR="21746" marT="21746" marB="21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05931" marR="0" indent="-105931" algn="l" rtl="0">
                        <a:spcBef>
                          <a:spcPts val="0"/>
                        </a:spcBef>
                        <a:spcAft>
                          <a:spcPts val="0"/>
                        </a:spcAft>
                      </a:pPr>
                      <a:r>
                        <a:rPr lang="en-US" sz="2000" b="0" i="0" kern="1400" dirty="0" smtClean="0">
                          <a:solidFill>
                            <a:schemeClr val="tx1"/>
                          </a:solidFill>
                          <a:effectLst/>
                          <a:latin typeface="+mn-lt"/>
                        </a:rPr>
                        <a:t>Tasks..</a:t>
                      </a:r>
                      <a:endParaRPr lang="en-US" sz="2000" b="0" i="0" kern="1400" dirty="0">
                        <a:solidFill>
                          <a:schemeClr val="tx1"/>
                        </a:solidFill>
                        <a:effectLst/>
                        <a:latin typeface="+mn-lt"/>
                      </a:endParaRPr>
                    </a:p>
                  </a:txBody>
                  <a:tcPr marL="21746" marR="21746" marT="21746" marB="21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05931" marR="0" indent="-105931" algn="l" rtl="0">
                        <a:spcBef>
                          <a:spcPts val="0"/>
                        </a:spcBef>
                        <a:spcAft>
                          <a:spcPts val="0"/>
                        </a:spcAft>
                      </a:pPr>
                      <a:r>
                        <a:rPr lang="en-US" sz="2000" b="0" i="0" kern="1400" dirty="0" smtClean="0">
                          <a:solidFill>
                            <a:schemeClr val="tx1"/>
                          </a:solidFill>
                          <a:effectLst/>
                          <a:latin typeface="+mn-lt"/>
                        </a:rPr>
                        <a:t>Tasks..</a:t>
                      </a:r>
                      <a:endParaRPr lang="en-US" sz="2000" b="0" i="0" kern="1400" dirty="0">
                        <a:solidFill>
                          <a:schemeClr val="tx1"/>
                        </a:solidFill>
                        <a:effectLst/>
                        <a:latin typeface="+mn-lt"/>
                      </a:endParaRPr>
                    </a:p>
                  </a:txBody>
                  <a:tcPr marL="21746" marR="21746" marT="21746" marB="21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69795">
                <a:tc>
                  <a:txBody>
                    <a:bodyPr/>
                    <a:lstStyle/>
                    <a:p>
                      <a:pPr marR="0" indent="0" algn="l" rtl="0">
                        <a:spcBef>
                          <a:spcPts val="0"/>
                        </a:spcBef>
                        <a:spcAft>
                          <a:spcPts val="0"/>
                        </a:spcAft>
                      </a:pPr>
                      <a:r>
                        <a:rPr lang="en-US" sz="1600" b="1" kern="1400" dirty="0">
                          <a:solidFill>
                            <a:srgbClr val="000000"/>
                          </a:solidFill>
                          <a:effectLst/>
                          <a:latin typeface="Arial"/>
                        </a:rPr>
                        <a:t>Level D: </a:t>
                      </a:r>
                      <a:r>
                        <a:rPr lang="en-US" sz="1600" b="1" kern="1400" dirty="0" smtClean="0">
                          <a:solidFill>
                            <a:srgbClr val="000000"/>
                          </a:solidFill>
                          <a:effectLst/>
                          <a:latin typeface="Arial"/>
                        </a:rPr>
                        <a:t>Innovation in the sector</a:t>
                      </a:r>
                      <a:endParaRPr lang="en-US" sz="1600" b="1" kern="1400" dirty="0">
                        <a:solidFill>
                          <a:srgbClr val="000000"/>
                        </a:solidFill>
                        <a:effectLst/>
                        <a:latin typeface="Arial"/>
                      </a:endParaRPr>
                    </a:p>
                    <a:p>
                      <a:pPr marR="0" indent="0" algn="l" rtl="0">
                        <a:spcBef>
                          <a:spcPts val="0"/>
                        </a:spcBef>
                        <a:spcAft>
                          <a:spcPts val="0"/>
                        </a:spcAft>
                      </a:pPr>
                      <a:r>
                        <a:rPr lang="en-US" sz="1200" b="1" kern="1400" dirty="0">
                          <a:solidFill>
                            <a:srgbClr val="000000"/>
                          </a:solidFill>
                          <a:effectLst/>
                          <a:latin typeface="Arial"/>
                        </a:rPr>
                        <a:t> </a:t>
                      </a:r>
                      <a:r>
                        <a:rPr lang="en-US" sz="1200" b="1" kern="1400" dirty="0" smtClean="0">
                          <a:solidFill>
                            <a:srgbClr val="000000"/>
                          </a:solidFill>
                          <a:effectLst/>
                          <a:latin typeface="Arial"/>
                        </a:rPr>
                        <a:t>“</a:t>
                      </a:r>
                      <a:r>
                        <a:rPr lang="en-US" sz="1200" b="1" kern="1400" dirty="0">
                          <a:solidFill>
                            <a:srgbClr val="000000"/>
                          </a:solidFill>
                          <a:effectLst/>
                          <a:latin typeface="Arial"/>
                        </a:rPr>
                        <a:t>How will </a:t>
                      </a:r>
                      <a:r>
                        <a:rPr lang="en-US" sz="1200" b="1" kern="1400" dirty="0" smtClean="0">
                          <a:solidFill>
                            <a:srgbClr val="000000"/>
                          </a:solidFill>
                          <a:effectLst/>
                          <a:latin typeface="Arial"/>
                        </a:rPr>
                        <a:t>the sector </a:t>
                      </a:r>
                      <a:r>
                        <a:rPr lang="en-US" sz="1200" b="1" kern="1400" dirty="0">
                          <a:solidFill>
                            <a:srgbClr val="000000"/>
                          </a:solidFill>
                          <a:effectLst/>
                          <a:latin typeface="Arial"/>
                        </a:rPr>
                        <a:t>support </a:t>
                      </a:r>
                      <a:r>
                        <a:rPr lang="en-US" sz="1200" b="1" kern="1400" dirty="0" smtClean="0">
                          <a:solidFill>
                            <a:srgbClr val="000000"/>
                          </a:solidFill>
                          <a:effectLst/>
                          <a:latin typeface="Arial"/>
                        </a:rPr>
                        <a:t>uptake of this technology?”</a:t>
                      </a:r>
                      <a:endParaRPr lang="en-US" sz="1200" b="1" kern="1400" dirty="0">
                        <a:solidFill>
                          <a:srgbClr val="000000"/>
                        </a:solidFill>
                        <a:effectLst/>
                        <a:latin typeface="Arial"/>
                      </a:endParaRPr>
                    </a:p>
                  </a:txBody>
                  <a:tcPr marL="21746" marR="21746" marT="21746" marB="21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105931" marR="0" indent="-105931" algn="l" rtl="0">
                        <a:spcBef>
                          <a:spcPts val="0"/>
                        </a:spcBef>
                        <a:spcAft>
                          <a:spcPts val="0"/>
                        </a:spcAft>
                      </a:pPr>
                      <a:r>
                        <a:rPr lang="en-US" sz="2000" b="0" i="0" kern="1400" dirty="0" smtClean="0">
                          <a:solidFill>
                            <a:schemeClr val="tx1"/>
                          </a:solidFill>
                          <a:effectLst/>
                          <a:latin typeface="+mn-lt"/>
                        </a:rPr>
                        <a:t>Tasks..</a:t>
                      </a:r>
                      <a:endParaRPr lang="en-US" sz="2000" b="0" i="0" kern="1400" dirty="0">
                        <a:solidFill>
                          <a:schemeClr val="tx1"/>
                        </a:solidFill>
                        <a:effectLst/>
                        <a:latin typeface="Arial"/>
                      </a:endParaRPr>
                    </a:p>
                  </a:txBody>
                  <a:tcPr marL="21746" marR="21746" marT="21746" marB="21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05931" marR="0" indent="-105931" algn="l" rtl="0">
                        <a:spcBef>
                          <a:spcPts val="0"/>
                        </a:spcBef>
                        <a:spcAft>
                          <a:spcPts val="0"/>
                        </a:spcAft>
                      </a:pPr>
                      <a:r>
                        <a:rPr lang="en-US" sz="2000" b="0" i="0" kern="1400" dirty="0" smtClean="0">
                          <a:solidFill>
                            <a:schemeClr val="tx1"/>
                          </a:solidFill>
                          <a:effectLst/>
                          <a:latin typeface="+mn-lt"/>
                        </a:rPr>
                        <a:t>Tasks..</a:t>
                      </a:r>
                      <a:endParaRPr lang="en-US" sz="2000" b="0" i="0" kern="1400" dirty="0">
                        <a:solidFill>
                          <a:schemeClr val="tx1"/>
                        </a:solidFill>
                        <a:effectLst/>
                        <a:latin typeface="+mn-lt"/>
                      </a:endParaRPr>
                    </a:p>
                  </a:txBody>
                  <a:tcPr marL="21746" marR="21746" marT="21746" marB="21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05931" marR="0" indent="-105931" algn="l" rtl="0">
                        <a:spcBef>
                          <a:spcPts val="0"/>
                        </a:spcBef>
                        <a:spcAft>
                          <a:spcPts val="0"/>
                        </a:spcAft>
                      </a:pPr>
                      <a:r>
                        <a:rPr lang="en-US" sz="2000" b="0" i="0" kern="1400" dirty="0" smtClean="0">
                          <a:solidFill>
                            <a:schemeClr val="tx1"/>
                          </a:solidFill>
                          <a:effectLst/>
                          <a:latin typeface="+mn-lt"/>
                        </a:rPr>
                        <a:t>Tasks..</a:t>
                      </a:r>
                      <a:endParaRPr lang="en-US" sz="2000" b="0" i="0" kern="1400" dirty="0">
                        <a:solidFill>
                          <a:schemeClr val="tx1"/>
                        </a:solidFill>
                        <a:effectLst/>
                        <a:latin typeface="+mn-lt"/>
                      </a:endParaRPr>
                    </a:p>
                  </a:txBody>
                  <a:tcPr marL="21746" marR="21746" marT="21746" marB="21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05931" marR="0" indent="-105931" algn="l" rtl="0">
                        <a:spcBef>
                          <a:spcPts val="0"/>
                        </a:spcBef>
                        <a:spcAft>
                          <a:spcPts val="0"/>
                        </a:spcAft>
                      </a:pPr>
                      <a:r>
                        <a:rPr lang="en-US" sz="2000" b="0" i="0" kern="1400" dirty="0" smtClean="0">
                          <a:solidFill>
                            <a:schemeClr val="tx1"/>
                          </a:solidFill>
                          <a:effectLst/>
                          <a:latin typeface="+mn-lt"/>
                        </a:rPr>
                        <a:t>Tasks..</a:t>
                      </a:r>
                      <a:endParaRPr lang="en-US" sz="2000" b="0" i="0" kern="1400" dirty="0">
                        <a:solidFill>
                          <a:schemeClr val="tx1"/>
                        </a:solidFill>
                        <a:effectLst/>
                        <a:latin typeface="+mn-lt"/>
                      </a:endParaRPr>
                    </a:p>
                  </a:txBody>
                  <a:tcPr marL="21746" marR="21746" marT="21746" marB="21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69795">
                <a:tc>
                  <a:txBody>
                    <a:bodyPr/>
                    <a:lstStyle/>
                    <a:p>
                      <a:pPr marR="0" indent="0" algn="l" rtl="0">
                        <a:spcBef>
                          <a:spcPts val="0"/>
                        </a:spcBef>
                        <a:spcAft>
                          <a:spcPts val="0"/>
                        </a:spcAft>
                      </a:pPr>
                      <a:r>
                        <a:rPr kumimoji="0" lang="en-US" sz="1600" b="1" kern="1400" dirty="0" smtClean="0">
                          <a:solidFill>
                            <a:srgbClr val="000000"/>
                          </a:solidFill>
                          <a:effectLst/>
                          <a:latin typeface="Arial"/>
                          <a:ea typeface="+mn-ea"/>
                          <a:cs typeface="+mn-cs"/>
                        </a:rPr>
                        <a:t>Level</a:t>
                      </a:r>
                      <a:r>
                        <a:rPr lang="en-US" sz="1600" b="1" kern="1400" dirty="0" smtClean="0">
                          <a:solidFill>
                            <a:srgbClr val="000000"/>
                          </a:solidFill>
                          <a:effectLst/>
                          <a:latin typeface="Arial"/>
                        </a:rPr>
                        <a:t> </a:t>
                      </a:r>
                      <a:r>
                        <a:rPr lang="en-US" sz="1600" b="1" kern="1400" dirty="0">
                          <a:solidFill>
                            <a:srgbClr val="000000"/>
                          </a:solidFill>
                          <a:effectLst/>
                          <a:latin typeface="Arial"/>
                        </a:rPr>
                        <a:t>E</a:t>
                      </a:r>
                      <a:r>
                        <a:rPr lang="en-US" sz="1600" b="1" kern="1400" dirty="0" smtClean="0">
                          <a:solidFill>
                            <a:srgbClr val="000000"/>
                          </a:solidFill>
                          <a:effectLst/>
                          <a:latin typeface="Arial"/>
                        </a:rPr>
                        <a:t>:</a:t>
                      </a:r>
                      <a:r>
                        <a:rPr lang="en-US" sz="1600" b="1" kern="1400" baseline="0" dirty="0" smtClean="0">
                          <a:solidFill>
                            <a:srgbClr val="000000"/>
                          </a:solidFill>
                          <a:effectLst/>
                          <a:latin typeface="Arial"/>
                        </a:rPr>
                        <a:t> </a:t>
                      </a:r>
                      <a:r>
                        <a:rPr lang="en-US" sz="1600" b="1" kern="1400" dirty="0" smtClean="0">
                          <a:solidFill>
                            <a:srgbClr val="000000"/>
                          </a:solidFill>
                          <a:effectLst/>
                          <a:latin typeface="Arial"/>
                        </a:rPr>
                        <a:t>Introduction Process</a:t>
                      </a:r>
                    </a:p>
                    <a:p>
                      <a:pPr marR="0" indent="0" algn="l" rtl="0">
                        <a:spcBef>
                          <a:spcPts val="0"/>
                        </a:spcBef>
                        <a:spcAft>
                          <a:spcPts val="0"/>
                        </a:spcAft>
                      </a:pPr>
                      <a:r>
                        <a:rPr lang="en-US" sz="1200" b="1" kern="1400" dirty="0" smtClean="0">
                          <a:solidFill>
                            <a:srgbClr val="000000"/>
                          </a:solidFill>
                          <a:effectLst/>
                          <a:latin typeface="Arial"/>
                        </a:rPr>
                        <a:t>“</a:t>
                      </a:r>
                      <a:r>
                        <a:rPr lang="en-US" sz="1200" b="1" kern="1400" dirty="0">
                          <a:solidFill>
                            <a:srgbClr val="000000"/>
                          </a:solidFill>
                          <a:effectLst/>
                          <a:latin typeface="Arial"/>
                        </a:rPr>
                        <a:t> </a:t>
                      </a:r>
                      <a:r>
                        <a:rPr lang="en-US" sz="1200" b="1" kern="1400" dirty="0" smtClean="0">
                          <a:solidFill>
                            <a:srgbClr val="000000"/>
                          </a:solidFill>
                          <a:effectLst/>
                          <a:latin typeface="Arial"/>
                        </a:rPr>
                        <a:t>Who </a:t>
                      </a:r>
                      <a:r>
                        <a:rPr lang="en-US" sz="1200" b="1" kern="1400" dirty="0">
                          <a:solidFill>
                            <a:srgbClr val="000000"/>
                          </a:solidFill>
                          <a:effectLst/>
                          <a:latin typeface="Arial"/>
                        </a:rPr>
                        <a:t>takes the lead in </a:t>
                      </a:r>
                      <a:r>
                        <a:rPr lang="en-US" sz="1200" b="1" kern="1400" dirty="0" smtClean="0">
                          <a:solidFill>
                            <a:srgbClr val="000000"/>
                          </a:solidFill>
                          <a:effectLst/>
                          <a:latin typeface="Arial"/>
                        </a:rPr>
                        <a:t>this </a:t>
                      </a:r>
                      <a:r>
                        <a:rPr lang="en-US" sz="1200" b="1" kern="1400" dirty="0">
                          <a:solidFill>
                            <a:srgbClr val="000000"/>
                          </a:solidFill>
                          <a:effectLst/>
                          <a:latin typeface="Arial"/>
                        </a:rPr>
                        <a:t>introduction process</a:t>
                      </a:r>
                      <a:r>
                        <a:rPr lang="en-US" sz="1200" b="1" kern="1400" dirty="0" smtClean="0">
                          <a:solidFill>
                            <a:srgbClr val="000000"/>
                          </a:solidFill>
                          <a:effectLst/>
                          <a:latin typeface="Arial"/>
                        </a:rPr>
                        <a:t>?”</a:t>
                      </a:r>
                      <a:endParaRPr lang="en-US" sz="1200" b="1" kern="1400" dirty="0">
                        <a:solidFill>
                          <a:srgbClr val="000000"/>
                        </a:solidFill>
                        <a:effectLst/>
                        <a:latin typeface="Arial"/>
                      </a:endParaRPr>
                    </a:p>
                  </a:txBody>
                  <a:tcPr marL="21746" marR="21746" marT="21746" marB="21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105931" marR="0" indent="-105931" algn="l" rtl="0">
                        <a:spcBef>
                          <a:spcPts val="0"/>
                        </a:spcBef>
                        <a:spcAft>
                          <a:spcPts val="0"/>
                        </a:spcAft>
                      </a:pPr>
                      <a:r>
                        <a:rPr lang="en-US" sz="2000" b="0" i="0" kern="1400" dirty="0" smtClean="0">
                          <a:solidFill>
                            <a:schemeClr val="tx1"/>
                          </a:solidFill>
                          <a:effectLst/>
                          <a:latin typeface="+mn-lt"/>
                        </a:rPr>
                        <a:t>Tasks..</a:t>
                      </a:r>
                      <a:endParaRPr lang="en-US" sz="2000" b="0" i="0" kern="1400" dirty="0">
                        <a:solidFill>
                          <a:schemeClr val="tx1"/>
                        </a:solidFill>
                        <a:effectLst/>
                        <a:latin typeface="Arial"/>
                      </a:endParaRPr>
                    </a:p>
                  </a:txBody>
                  <a:tcPr marL="21746" marR="21746" marT="21746" marB="21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05931" marR="0" indent="-105931" algn="l" rtl="0">
                        <a:spcBef>
                          <a:spcPts val="0"/>
                        </a:spcBef>
                        <a:spcAft>
                          <a:spcPts val="0"/>
                        </a:spcAft>
                      </a:pPr>
                      <a:r>
                        <a:rPr lang="en-US" sz="2000" b="0" i="0" kern="1400" dirty="0" smtClean="0">
                          <a:solidFill>
                            <a:schemeClr val="tx1"/>
                          </a:solidFill>
                          <a:effectLst/>
                          <a:latin typeface="+mn-lt"/>
                        </a:rPr>
                        <a:t>Tasks..</a:t>
                      </a:r>
                      <a:endParaRPr lang="en-US" sz="2000" b="0" i="0" kern="1400" dirty="0">
                        <a:solidFill>
                          <a:schemeClr val="tx1"/>
                        </a:solidFill>
                        <a:effectLst/>
                        <a:latin typeface="+mn-lt"/>
                      </a:endParaRPr>
                    </a:p>
                  </a:txBody>
                  <a:tcPr marL="21746" marR="21746" marT="21746" marB="21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05931" marR="0" indent="-105931" algn="l" rtl="0">
                        <a:spcBef>
                          <a:spcPts val="0"/>
                        </a:spcBef>
                        <a:spcAft>
                          <a:spcPts val="0"/>
                        </a:spcAft>
                      </a:pPr>
                      <a:r>
                        <a:rPr lang="en-US" sz="2000" b="0" i="0" kern="1400" dirty="0" smtClean="0">
                          <a:solidFill>
                            <a:schemeClr val="tx1"/>
                          </a:solidFill>
                          <a:effectLst/>
                          <a:latin typeface="+mn-lt"/>
                        </a:rPr>
                        <a:t>Tasks..</a:t>
                      </a:r>
                      <a:endParaRPr lang="en-US" sz="2000" b="0" i="0" kern="1400" dirty="0">
                        <a:solidFill>
                          <a:schemeClr val="tx1"/>
                        </a:solidFill>
                        <a:effectLst/>
                        <a:latin typeface="+mn-lt"/>
                      </a:endParaRPr>
                    </a:p>
                  </a:txBody>
                  <a:tcPr marL="21746" marR="21746" marT="21746" marB="21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05931" marR="0" indent="-105931" algn="l" rtl="0">
                        <a:spcBef>
                          <a:spcPts val="0"/>
                        </a:spcBef>
                        <a:spcAft>
                          <a:spcPts val="0"/>
                        </a:spcAft>
                      </a:pPr>
                      <a:r>
                        <a:rPr lang="en-US" sz="2000" b="0" i="0" kern="1400" dirty="0" smtClean="0">
                          <a:solidFill>
                            <a:schemeClr val="tx1"/>
                          </a:solidFill>
                          <a:effectLst/>
                          <a:latin typeface="+mn-lt"/>
                        </a:rPr>
                        <a:t>Tasks..</a:t>
                      </a:r>
                      <a:endParaRPr lang="en-US" sz="2000" b="0" i="0" kern="1400" dirty="0">
                        <a:solidFill>
                          <a:schemeClr val="tx1"/>
                        </a:solidFill>
                        <a:effectLst/>
                        <a:latin typeface="+mn-lt"/>
                      </a:endParaRPr>
                    </a:p>
                  </a:txBody>
                  <a:tcPr marL="21746" marR="21746" marT="21746" marB="21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3" name="Control 1"/>
          <p:cNvSpPr>
            <a:spLocks noChangeArrowheads="1" noChangeShapeType="1"/>
          </p:cNvSpPr>
          <p:nvPr/>
        </p:nvSpPr>
        <p:spPr bwMode="auto">
          <a:xfrm>
            <a:off x="3479800" y="4338638"/>
            <a:ext cx="6113463" cy="6670675"/>
          </a:xfrm>
          <a:prstGeom prst="rect">
            <a:avLst/>
          </a:prstGeom>
          <a:noFill/>
          <a:ln>
            <a:noFill/>
          </a:ln>
          <a:effectLst/>
          <a:extLst>
            <a:ext uri="{91240B29-F687-4F45-9708-019B960494DF}">
              <a14:hiddenLine xmlns="" xmlns:a14="http://schemas.microsoft.com/office/drawing/2010/main" w="9525" algn="in">
                <a:noFill/>
                <a:miter lim="800000"/>
                <a:headEnd/>
                <a:tailEnd/>
              </a14:hiddenLine>
            </a:ext>
            <a:ext uri="{AF507438-7753-43E0-B8FC-AC1667EBCBE1}">
              <a14:hiddenEffects xmln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de-CH"/>
          </a:p>
        </p:txBody>
      </p:sp>
      <p:sp>
        <p:nvSpPr>
          <p:cNvPr id="7" name="Title 3"/>
          <p:cNvSpPr>
            <a:spLocks noGrp="1"/>
          </p:cNvSpPr>
          <p:nvPr>
            <p:ph type="title"/>
          </p:nvPr>
        </p:nvSpPr>
        <p:spPr>
          <a:xfrm>
            <a:off x="2127410" y="44624"/>
            <a:ext cx="6405030" cy="720080"/>
          </a:xfrm>
        </p:spPr>
        <p:txBody>
          <a:bodyPr>
            <a:noAutofit/>
          </a:bodyPr>
          <a:lstStyle/>
          <a:p>
            <a:pPr algn="ctr">
              <a:lnSpc>
                <a:spcPts val="2800"/>
              </a:lnSpc>
            </a:pPr>
            <a:r>
              <a:rPr lang="de-CH" sz="3200" b="1" dirty="0" err="1" smtClean="0"/>
              <a:t>How</a:t>
            </a:r>
            <a:r>
              <a:rPr lang="de-CH" sz="3200" b="1" dirty="0" smtClean="0"/>
              <a:t> </a:t>
            </a:r>
            <a:r>
              <a:rPr lang="de-CH" sz="3200" b="1" dirty="0" err="1" smtClean="0"/>
              <a:t>to</a:t>
            </a:r>
            <a:r>
              <a:rPr lang="de-CH" sz="3200" b="1" dirty="0" smtClean="0"/>
              <a:t> </a:t>
            </a:r>
            <a:r>
              <a:rPr lang="de-CH" sz="3200" b="1" dirty="0" err="1" smtClean="0"/>
              <a:t>read</a:t>
            </a:r>
            <a:r>
              <a:rPr lang="de-CH" sz="3200" b="1" dirty="0" smtClean="0"/>
              <a:t> </a:t>
            </a:r>
            <a:r>
              <a:rPr lang="de-CH" sz="3200" b="1" dirty="0" err="1" smtClean="0"/>
              <a:t>the</a:t>
            </a:r>
            <a:r>
              <a:rPr lang="de-CH" sz="3200" b="1" dirty="0" smtClean="0"/>
              <a:t> </a:t>
            </a:r>
            <a:r>
              <a:rPr lang="de-CH" sz="3200" b="1" dirty="0" err="1" smtClean="0"/>
              <a:t>draft</a:t>
            </a:r>
            <a:r>
              <a:rPr lang="de-CH" sz="3200" b="1" dirty="0" smtClean="0"/>
              <a:t> </a:t>
            </a:r>
            <a:br>
              <a:rPr lang="de-CH" sz="3200" b="1" dirty="0" smtClean="0"/>
            </a:br>
            <a:r>
              <a:rPr lang="de-CH" sz="3200" b="1" dirty="0" err="1" smtClean="0"/>
              <a:t>generic</a:t>
            </a:r>
            <a:r>
              <a:rPr lang="de-CH" sz="3200" b="1" dirty="0" smtClean="0"/>
              <a:t> TIP Matrix?</a:t>
            </a:r>
            <a:endParaRPr lang="de-CH" sz="3200" b="1" dirty="0"/>
          </a:p>
        </p:txBody>
      </p:sp>
      <p:sp>
        <p:nvSpPr>
          <p:cNvPr id="4" name="Down Arrow 3"/>
          <p:cNvSpPr/>
          <p:nvPr/>
        </p:nvSpPr>
        <p:spPr>
          <a:xfrm>
            <a:off x="7164288" y="1340768"/>
            <a:ext cx="484632" cy="58535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Box 4"/>
          <p:cNvSpPr txBox="1"/>
          <p:nvPr/>
        </p:nvSpPr>
        <p:spPr>
          <a:xfrm>
            <a:off x="6804248" y="980728"/>
            <a:ext cx="2098075" cy="461665"/>
          </a:xfrm>
          <a:prstGeom prst="rect">
            <a:avLst/>
          </a:prstGeom>
          <a:noFill/>
        </p:spPr>
        <p:txBody>
          <a:bodyPr wrap="none" rtlCol="0">
            <a:spAutoFit/>
          </a:bodyPr>
          <a:lstStyle/>
          <a:p>
            <a:r>
              <a:rPr lang="de-CH" sz="2400" b="1" dirty="0" smtClean="0"/>
              <a:t>Selected Phase</a:t>
            </a:r>
            <a:endParaRPr lang="de-CH" sz="2400" b="1" dirty="0"/>
          </a:p>
        </p:txBody>
      </p:sp>
      <p:sp>
        <p:nvSpPr>
          <p:cNvPr id="10" name="Right Arrow 9"/>
          <p:cNvSpPr/>
          <p:nvPr/>
        </p:nvSpPr>
        <p:spPr>
          <a:xfrm>
            <a:off x="827584" y="3068960"/>
            <a:ext cx="527857" cy="50405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TextBox 10"/>
          <p:cNvSpPr txBox="1"/>
          <p:nvPr/>
        </p:nvSpPr>
        <p:spPr>
          <a:xfrm>
            <a:off x="17190" y="2564904"/>
            <a:ext cx="1338251" cy="830997"/>
          </a:xfrm>
          <a:prstGeom prst="rect">
            <a:avLst/>
          </a:prstGeom>
          <a:noFill/>
        </p:spPr>
        <p:txBody>
          <a:bodyPr wrap="none" rtlCol="0">
            <a:spAutoFit/>
          </a:bodyPr>
          <a:lstStyle/>
          <a:p>
            <a:r>
              <a:rPr lang="de-CH" sz="2400" b="1" dirty="0" smtClean="0"/>
              <a:t>Selected </a:t>
            </a:r>
          </a:p>
          <a:p>
            <a:r>
              <a:rPr lang="de-CH" sz="2400" b="1" dirty="0" err="1" smtClean="0"/>
              <a:t>level</a:t>
            </a:r>
            <a:endParaRPr lang="de-CH" sz="2400" b="1" dirty="0"/>
          </a:p>
        </p:txBody>
      </p:sp>
      <p:sp>
        <p:nvSpPr>
          <p:cNvPr id="12" name="Rectangle 11"/>
          <p:cNvSpPr/>
          <p:nvPr/>
        </p:nvSpPr>
        <p:spPr>
          <a:xfrm>
            <a:off x="323527" y="908720"/>
            <a:ext cx="5688633" cy="830997"/>
          </a:xfrm>
          <a:prstGeom prst="rect">
            <a:avLst/>
          </a:prstGeom>
        </p:spPr>
        <p:txBody>
          <a:bodyPr wrap="square">
            <a:spAutoFit/>
          </a:bodyPr>
          <a:lstStyle/>
          <a:p>
            <a:r>
              <a:rPr lang="de-CH" sz="2400" dirty="0" smtClean="0"/>
              <a:t>An </a:t>
            </a:r>
            <a:r>
              <a:rPr lang="de-CH" sz="2400" dirty="0" err="1" smtClean="0"/>
              <a:t>Example</a:t>
            </a:r>
            <a:r>
              <a:rPr lang="de-CH" sz="2400" dirty="0" smtClean="0"/>
              <a:t>: </a:t>
            </a:r>
            <a:r>
              <a:rPr lang="de-CH" sz="2400" dirty="0" err="1" smtClean="0"/>
              <a:t>What</a:t>
            </a:r>
            <a:r>
              <a:rPr lang="de-CH" sz="2400" dirty="0" smtClean="0"/>
              <a:t> </a:t>
            </a:r>
            <a:r>
              <a:rPr lang="de-CH" sz="2400" dirty="0" err="1"/>
              <a:t>kind</a:t>
            </a:r>
            <a:r>
              <a:rPr lang="de-CH" sz="2400" dirty="0"/>
              <a:t> </a:t>
            </a:r>
            <a:r>
              <a:rPr lang="de-CH" sz="2400" dirty="0" err="1"/>
              <a:t>of</a:t>
            </a:r>
            <a:r>
              <a:rPr lang="de-CH" sz="2400" dirty="0"/>
              <a:t> </a:t>
            </a:r>
            <a:r>
              <a:rPr lang="de-CH" sz="2400" dirty="0" err="1"/>
              <a:t>tasks</a:t>
            </a:r>
            <a:r>
              <a:rPr lang="de-CH" sz="2400" dirty="0"/>
              <a:t> </a:t>
            </a:r>
            <a:r>
              <a:rPr lang="de-CH" sz="2400" dirty="0" err="1"/>
              <a:t>are</a:t>
            </a:r>
            <a:r>
              <a:rPr lang="de-CH" sz="2400" dirty="0"/>
              <a:t> </a:t>
            </a:r>
            <a:r>
              <a:rPr lang="de-CH" sz="2400" dirty="0" err="1"/>
              <a:t>needed</a:t>
            </a:r>
            <a:r>
              <a:rPr lang="de-CH" sz="2400" dirty="0"/>
              <a:t> </a:t>
            </a:r>
            <a:r>
              <a:rPr lang="de-CH" sz="2400" dirty="0" err="1" smtClean="0"/>
              <a:t>e.g</a:t>
            </a:r>
            <a:r>
              <a:rPr lang="de-CH" sz="2400" dirty="0" smtClean="0"/>
              <a:t> in </a:t>
            </a:r>
            <a:r>
              <a:rPr lang="de-CH" sz="2400" dirty="0" err="1"/>
              <a:t>the</a:t>
            </a:r>
            <a:r>
              <a:rPr lang="de-CH" sz="2400" dirty="0"/>
              <a:t> </a:t>
            </a:r>
            <a:r>
              <a:rPr lang="de-CH" sz="2400" dirty="0" err="1" smtClean="0"/>
              <a:t>phase</a:t>
            </a:r>
            <a:r>
              <a:rPr lang="de-CH" sz="2400" dirty="0" smtClean="0"/>
              <a:t> 2 on </a:t>
            </a:r>
            <a:r>
              <a:rPr lang="de-CH" sz="2400" dirty="0"/>
              <a:t>e.g. </a:t>
            </a:r>
            <a:r>
              <a:rPr lang="de-CH" sz="2400" dirty="0" err="1"/>
              <a:t>the</a:t>
            </a:r>
            <a:r>
              <a:rPr lang="de-CH" sz="2400" dirty="0"/>
              <a:t> </a:t>
            </a:r>
            <a:r>
              <a:rPr lang="de-CH" sz="2400" dirty="0" err="1"/>
              <a:t>strategic</a:t>
            </a:r>
            <a:r>
              <a:rPr lang="de-CH" sz="2400" dirty="0"/>
              <a:t> </a:t>
            </a:r>
            <a:r>
              <a:rPr lang="de-CH" sz="2400" dirty="0" err="1"/>
              <a:t>level</a:t>
            </a:r>
            <a:r>
              <a:rPr lang="de-CH" sz="2400" dirty="0"/>
              <a:t>?</a:t>
            </a:r>
          </a:p>
        </p:txBody>
      </p:sp>
      <p:sp>
        <p:nvSpPr>
          <p:cNvPr id="8" name="Rounded Rectangle 7"/>
          <p:cNvSpPr/>
          <p:nvPr/>
        </p:nvSpPr>
        <p:spPr>
          <a:xfrm>
            <a:off x="5724127" y="4005064"/>
            <a:ext cx="2746147" cy="936104"/>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t>In </a:t>
            </a:r>
            <a:r>
              <a:rPr lang="de-CH" dirty="0" err="1" smtClean="0"/>
              <a:t>this</a:t>
            </a:r>
            <a:r>
              <a:rPr lang="de-CH" dirty="0" smtClean="0"/>
              <a:t> </a:t>
            </a:r>
            <a:r>
              <a:rPr lang="de-CH" dirty="0" err="1" smtClean="0"/>
              <a:t>field</a:t>
            </a:r>
            <a:r>
              <a:rPr lang="de-CH" dirty="0" smtClean="0"/>
              <a:t> </a:t>
            </a:r>
            <a:r>
              <a:rPr lang="de-CH" dirty="0" err="1" smtClean="0"/>
              <a:t>the</a:t>
            </a:r>
            <a:r>
              <a:rPr lang="de-CH" dirty="0" smtClean="0"/>
              <a:t> </a:t>
            </a:r>
            <a:r>
              <a:rPr lang="de-CH" dirty="0" err="1" smtClean="0"/>
              <a:t>tasks</a:t>
            </a:r>
            <a:r>
              <a:rPr lang="de-CH" dirty="0" smtClean="0"/>
              <a:t> </a:t>
            </a:r>
            <a:r>
              <a:rPr lang="de-CH" dirty="0" err="1" smtClean="0"/>
              <a:t>are</a:t>
            </a:r>
            <a:r>
              <a:rPr lang="de-CH" dirty="0" smtClean="0"/>
              <a:t> </a:t>
            </a:r>
            <a:r>
              <a:rPr lang="de-CH" dirty="0" err="1" smtClean="0"/>
              <a:t>listed</a:t>
            </a:r>
            <a:r>
              <a:rPr lang="de-CH" dirty="0" smtClean="0"/>
              <a:t> </a:t>
            </a:r>
            <a:r>
              <a:rPr lang="de-CH" dirty="0" err="1" smtClean="0"/>
              <a:t>for</a:t>
            </a:r>
            <a:r>
              <a:rPr lang="de-CH" dirty="0" smtClean="0"/>
              <a:t> </a:t>
            </a:r>
            <a:r>
              <a:rPr lang="de-CH" dirty="0" err="1" smtClean="0"/>
              <a:t>phase</a:t>
            </a:r>
            <a:r>
              <a:rPr lang="de-CH" dirty="0" smtClean="0"/>
              <a:t> 2 </a:t>
            </a:r>
            <a:r>
              <a:rPr lang="de-CH" dirty="0" err="1" smtClean="0"/>
              <a:t>and</a:t>
            </a:r>
            <a:r>
              <a:rPr lang="de-CH" dirty="0" smtClean="0"/>
              <a:t> </a:t>
            </a:r>
            <a:r>
              <a:rPr lang="de-CH" dirty="0" err="1" smtClean="0"/>
              <a:t>for</a:t>
            </a:r>
            <a:r>
              <a:rPr lang="de-CH" dirty="0" smtClean="0"/>
              <a:t> </a:t>
            </a:r>
            <a:r>
              <a:rPr lang="de-CH" dirty="0" err="1" smtClean="0"/>
              <a:t>that</a:t>
            </a:r>
            <a:r>
              <a:rPr lang="de-CH" dirty="0" smtClean="0"/>
              <a:t> </a:t>
            </a:r>
            <a:r>
              <a:rPr lang="de-CH" dirty="0" err="1" smtClean="0"/>
              <a:t>level</a:t>
            </a:r>
            <a:endParaRPr lang="de-CH" dirty="0"/>
          </a:p>
        </p:txBody>
      </p:sp>
      <p:sp>
        <p:nvSpPr>
          <p:cNvPr id="13" name="Down Arrow 12"/>
          <p:cNvSpPr/>
          <p:nvPr/>
        </p:nvSpPr>
        <p:spPr>
          <a:xfrm flipV="1">
            <a:off x="6915104" y="3467286"/>
            <a:ext cx="484632" cy="58535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 xmlns:p14="http://schemas.microsoft.com/office/powerpoint/2010/main" val="346423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0" grpId="0" animBg="1"/>
      <p:bldP spid="11" grpId="0"/>
      <p:bldP spid="8"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z="3200" b="1" dirty="0" smtClean="0"/>
              <a:t>Embedding </a:t>
            </a:r>
            <a:r>
              <a:rPr lang="de-CH" sz="3200" b="1" dirty="0" err="1" smtClean="0"/>
              <a:t>of</a:t>
            </a:r>
            <a:r>
              <a:rPr lang="de-CH" sz="3200" b="1" dirty="0" smtClean="0"/>
              <a:t> GTIP</a:t>
            </a:r>
            <a:endParaRPr lang="de-CH" sz="3200" b="1" dirty="0"/>
          </a:p>
        </p:txBody>
      </p:sp>
      <p:sp>
        <p:nvSpPr>
          <p:cNvPr id="3" name="Content Placeholder 2"/>
          <p:cNvSpPr>
            <a:spLocks noGrp="1"/>
          </p:cNvSpPr>
          <p:nvPr>
            <p:ph sz="half" idx="1"/>
          </p:nvPr>
        </p:nvSpPr>
        <p:spPr>
          <a:xfrm>
            <a:off x="457200" y="1484784"/>
            <a:ext cx="8363272" cy="5069160"/>
          </a:xfrm>
        </p:spPr>
        <p:txBody>
          <a:bodyPr>
            <a:noAutofit/>
          </a:bodyPr>
          <a:lstStyle/>
          <a:p>
            <a:r>
              <a:rPr lang="en-GB" sz="2400" dirty="0" smtClean="0"/>
              <a:t>As for the TAF, also the GTIP needs a </a:t>
            </a:r>
            <a:r>
              <a:rPr lang="en-GB" sz="2400" b="1" dirty="0" smtClean="0"/>
              <a:t>host</a:t>
            </a:r>
            <a:r>
              <a:rPr lang="en-GB" sz="2400" dirty="0" smtClean="0"/>
              <a:t> that leads and follows up the application of the GTIP.</a:t>
            </a:r>
          </a:p>
          <a:p>
            <a:r>
              <a:rPr lang="en-GB" sz="2400" dirty="0" smtClean="0"/>
              <a:t>For the development of procedures or technology specific applications of the procedures a </a:t>
            </a:r>
            <a:r>
              <a:rPr lang="en-GB" sz="2400" b="1" dirty="0" smtClean="0"/>
              <a:t>team</a:t>
            </a:r>
            <a:r>
              <a:rPr lang="en-GB" sz="2400" dirty="0" smtClean="0"/>
              <a:t> (core group) should be established; Depending on type of technology the </a:t>
            </a:r>
            <a:r>
              <a:rPr lang="en-GB" sz="2400" b="1" dirty="0" smtClean="0"/>
              <a:t>composition of the core team </a:t>
            </a:r>
            <a:r>
              <a:rPr lang="en-GB" sz="2400" dirty="0" smtClean="0"/>
              <a:t>to follow up introduction might change (e.g. water supply, sanitation, health, </a:t>
            </a:r>
            <a:r>
              <a:rPr lang="en-GB" sz="2400" dirty="0"/>
              <a:t>agriculture); membership should including representatives from national Bureau of Standards</a:t>
            </a:r>
          </a:p>
          <a:p>
            <a:r>
              <a:rPr lang="en-GB" sz="2400" dirty="0" smtClean="0"/>
              <a:t>Application of GTIP should follow a </a:t>
            </a:r>
            <a:r>
              <a:rPr lang="en-GB" sz="2400" b="1" dirty="0" smtClean="0"/>
              <a:t>stepwise approach using workshops</a:t>
            </a:r>
          </a:p>
          <a:p>
            <a:r>
              <a:rPr lang="en-GB" sz="2400" dirty="0" smtClean="0"/>
              <a:t>GTIP should be embedded in </a:t>
            </a:r>
            <a:r>
              <a:rPr lang="en-GB" sz="2400" b="1" dirty="0" smtClean="0"/>
              <a:t>existing </a:t>
            </a:r>
            <a:r>
              <a:rPr lang="en-GB" sz="2400" dirty="0" smtClean="0"/>
              <a:t>institutional and organisational structures</a:t>
            </a:r>
          </a:p>
          <a:p>
            <a:endParaRPr lang="en-GB" sz="2400" dirty="0"/>
          </a:p>
        </p:txBody>
      </p:sp>
    </p:spTree>
    <p:extLst>
      <p:ext uri="{BB962C8B-B14F-4D97-AF65-F5344CB8AC3E}">
        <p14:creationId xmlns="" xmlns:p14="http://schemas.microsoft.com/office/powerpoint/2010/main" val="2432085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85800"/>
            <a:ext cx="7859216" cy="1143000"/>
          </a:xfrm>
        </p:spPr>
        <p:txBody>
          <a:bodyPr>
            <a:normAutofit/>
          </a:bodyPr>
          <a:lstStyle/>
          <a:p>
            <a:r>
              <a:rPr lang="de-CH" sz="3200" b="1" dirty="0" smtClean="0"/>
              <a:t>Link </a:t>
            </a:r>
            <a:r>
              <a:rPr lang="de-CH" sz="3200" b="1" dirty="0" err="1" smtClean="0"/>
              <a:t>between</a:t>
            </a:r>
            <a:r>
              <a:rPr lang="de-CH" sz="3200" b="1" dirty="0" smtClean="0"/>
              <a:t> GTIP </a:t>
            </a:r>
            <a:r>
              <a:rPr lang="de-CH" sz="3200" b="1" dirty="0" err="1" smtClean="0"/>
              <a:t>and</a:t>
            </a:r>
            <a:r>
              <a:rPr lang="de-CH" sz="3200" b="1" dirty="0" smtClean="0"/>
              <a:t> TAF</a:t>
            </a:r>
            <a:endParaRPr lang="de-CH" sz="3200" b="1" dirty="0"/>
          </a:p>
        </p:txBody>
      </p:sp>
      <p:sp>
        <p:nvSpPr>
          <p:cNvPr id="3" name="Content Placeholder 2"/>
          <p:cNvSpPr>
            <a:spLocks noGrp="1"/>
          </p:cNvSpPr>
          <p:nvPr>
            <p:ph sz="half" idx="1"/>
          </p:nvPr>
        </p:nvSpPr>
        <p:spPr>
          <a:xfrm>
            <a:off x="457200" y="1600200"/>
            <a:ext cx="8219256" cy="4525963"/>
          </a:xfrm>
        </p:spPr>
        <p:txBody>
          <a:bodyPr>
            <a:normAutofit/>
          </a:bodyPr>
          <a:lstStyle/>
          <a:p>
            <a:endParaRPr lang="en-GB" sz="2400" dirty="0" smtClean="0"/>
          </a:p>
          <a:p>
            <a:r>
              <a:rPr lang="en-GB" sz="2400" dirty="0" smtClean="0"/>
              <a:t>The TAF should be applied as an initial step of the TIP if there are no information on applicability of the technology in a context – or later for monitoring purposes. </a:t>
            </a:r>
          </a:p>
          <a:p>
            <a:endParaRPr lang="en-GB" sz="2400" dirty="0" smtClean="0"/>
          </a:p>
          <a:p>
            <a:r>
              <a:rPr lang="en-GB" sz="2400" dirty="0" smtClean="0"/>
              <a:t>In the Generic TIP Matrix there are clear links on how to included the results of the TAF in the design and follow up of the introduction process (bold figures in generic matrix in Annex 2 of Manual).</a:t>
            </a:r>
          </a:p>
          <a:p>
            <a:endParaRPr lang="en-GB" sz="2400" dirty="0" smtClean="0"/>
          </a:p>
          <a:p>
            <a:endParaRPr lang="en-GB" sz="2400" dirty="0"/>
          </a:p>
        </p:txBody>
      </p:sp>
    </p:spTree>
    <p:extLst>
      <p:ext uri="{BB962C8B-B14F-4D97-AF65-F5344CB8AC3E}">
        <p14:creationId xmlns="" xmlns:p14="http://schemas.microsoft.com/office/powerpoint/2010/main" val="824674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260648"/>
            <a:ext cx="8424936" cy="576064"/>
          </a:xfrm>
        </p:spPr>
        <p:txBody>
          <a:bodyPr>
            <a:noAutofit/>
          </a:bodyPr>
          <a:lstStyle/>
          <a:p>
            <a:pPr marL="363538" indent="-363538" algn="ctr">
              <a:spcBef>
                <a:spcPts val="600"/>
              </a:spcBef>
              <a:tabLst>
                <a:tab pos="363538" algn="l"/>
              </a:tabLst>
            </a:pPr>
            <a:r>
              <a:rPr lang="de-CH" sz="3200" dirty="0" smtClean="0"/>
              <a:t>Outlook</a:t>
            </a:r>
            <a:endParaRPr lang="de-CH" sz="3200" dirty="0"/>
          </a:p>
        </p:txBody>
      </p:sp>
      <p:sp>
        <p:nvSpPr>
          <p:cNvPr id="5" name="Rectangle 4"/>
          <p:cNvSpPr/>
          <p:nvPr/>
        </p:nvSpPr>
        <p:spPr>
          <a:xfrm>
            <a:off x="0" y="5517232"/>
            <a:ext cx="6012160" cy="12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Rectangle 1"/>
          <p:cNvSpPr/>
          <p:nvPr/>
        </p:nvSpPr>
        <p:spPr>
          <a:xfrm>
            <a:off x="539552" y="1124744"/>
            <a:ext cx="8352928" cy="4878259"/>
          </a:xfrm>
          <a:prstGeom prst="rect">
            <a:avLst/>
          </a:prstGeom>
        </p:spPr>
        <p:txBody>
          <a:bodyPr wrap="square">
            <a:spAutoFit/>
          </a:bodyPr>
          <a:lstStyle/>
          <a:p>
            <a:pPr marL="342900" lvl="1" indent="-342900" eaLnBrk="1" hangingPunct="1">
              <a:spcBef>
                <a:spcPts val="600"/>
              </a:spcBef>
              <a:buFont typeface="Arial" charset="0"/>
              <a:buChar char="•"/>
              <a:defRPr/>
            </a:pPr>
            <a:r>
              <a:rPr lang="en-GB" sz="2600" dirty="0">
                <a:latin typeface="Arial" pitchFamily="34" charset="0"/>
                <a:cs typeface="Arial" pitchFamily="34" charset="0"/>
              </a:rPr>
              <a:t>TAF was tested in </a:t>
            </a:r>
            <a:r>
              <a:rPr lang="en-GB" sz="2600" dirty="0" smtClean="0">
                <a:latin typeface="Arial" pitchFamily="34" charset="0"/>
                <a:cs typeface="Arial" pitchFamily="34" charset="0"/>
              </a:rPr>
              <a:t>Burkina </a:t>
            </a:r>
            <a:r>
              <a:rPr lang="en-GB" sz="2600" dirty="0">
                <a:latin typeface="Arial" pitchFamily="34" charset="0"/>
                <a:cs typeface="Arial" pitchFamily="34" charset="0"/>
              </a:rPr>
              <a:t>Faso, Ghana and </a:t>
            </a:r>
            <a:r>
              <a:rPr lang="en-GB" sz="2600" dirty="0" smtClean="0">
                <a:latin typeface="Arial" pitchFamily="34" charset="0"/>
                <a:cs typeface="Arial" pitchFamily="34" charset="0"/>
              </a:rPr>
              <a:t>Uganda on </a:t>
            </a:r>
            <a:r>
              <a:rPr lang="en-GB" sz="2600" dirty="0">
                <a:latin typeface="Arial" pitchFamily="34" charset="0"/>
                <a:cs typeface="Arial" pitchFamily="34" charset="0"/>
              </a:rPr>
              <a:t>13 different WASH technologies</a:t>
            </a:r>
          </a:p>
          <a:p>
            <a:pPr marL="342900" lvl="1" indent="-342900" eaLnBrk="1" hangingPunct="1">
              <a:spcBef>
                <a:spcPts val="600"/>
              </a:spcBef>
              <a:buFont typeface="Arial" charset="0"/>
              <a:buChar char="•"/>
              <a:defRPr/>
            </a:pPr>
            <a:r>
              <a:rPr lang="en-GB" sz="2600" dirty="0">
                <a:latin typeface="Arial" pitchFamily="34" charset="0"/>
                <a:cs typeface="Arial" pitchFamily="34" charset="0"/>
              </a:rPr>
              <a:t>In all </a:t>
            </a:r>
            <a:r>
              <a:rPr lang="en-GB" sz="2600" dirty="0" smtClean="0">
                <a:latin typeface="Arial" pitchFamily="34" charset="0"/>
                <a:cs typeface="Arial" pitchFamily="34" charset="0"/>
              </a:rPr>
              <a:t>three </a:t>
            </a:r>
            <a:r>
              <a:rPr lang="en-GB" sz="2600" dirty="0">
                <a:latin typeface="Arial" pitchFamily="34" charset="0"/>
                <a:cs typeface="Arial" pitchFamily="34" charset="0"/>
              </a:rPr>
              <a:t>countries </a:t>
            </a:r>
            <a:r>
              <a:rPr lang="en-GB" sz="2600" dirty="0" smtClean="0">
                <a:latin typeface="Arial" pitchFamily="34" charset="0"/>
                <a:cs typeface="Arial" pitchFamily="34" charset="0"/>
              </a:rPr>
              <a:t>government </a:t>
            </a:r>
            <a:r>
              <a:rPr lang="en-GB" sz="2600" dirty="0">
                <a:latin typeface="Arial" pitchFamily="34" charset="0"/>
                <a:cs typeface="Arial" pitchFamily="34" charset="0"/>
              </a:rPr>
              <a:t>institutions </a:t>
            </a:r>
            <a:r>
              <a:rPr lang="en-GB" sz="2600" dirty="0" smtClean="0">
                <a:latin typeface="Arial" pitchFamily="34" charset="0"/>
                <a:cs typeface="Arial" pitchFamily="34" charset="0"/>
              </a:rPr>
              <a:t>were </a:t>
            </a:r>
            <a:r>
              <a:rPr lang="en-GB" sz="2600" dirty="0">
                <a:latin typeface="Arial" pitchFamily="34" charset="0"/>
                <a:cs typeface="Arial" pitchFamily="34" charset="0"/>
              </a:rPr>
              <a:t>appointed as hosts </a:t>
            </a:r>
            <a:r>
              <a:rPr lang="en-GB" sz="2600" dirty="0" smtClean="0">
                <a:latin typeface="Arial" pitchFamily="34" charset="0"/>
                <a:cs typeface="Arial" pitchFamily="34" charset="0"/>
              </a:rPr>
              <a:t>for the TAF</a:t>
            </a:r>
            <a:endParaRPr lang="en-GB" sz="2600" dirty="0">
              <a:latin typeface="Arial" pitchFamily="34" charset="0"/>
              <a:cs typeface="Arial" pitchFamily="34" charset="0"/>
            </a:endParaRPr>
          </a:p>
          <a:p>
            <a:pPr marL="342900" lvl="1" indent="-342900" eaLnBrk="1" hangingPunct="1">
              <a:spcBef>
                <a:spcPts val="600"/>
              </a:spcBef>
              <a:buFont typeface="Arial" charset="0"/>
              <a:buChar char="•"/>
              <a:defRPr/>
            </a:pPr>
            <a:r>
              <a:rPr lang="en-GB" sz="2600" dirty="0">
                <a:latin typeface="Arial" pitchFamily="34" charset="0"/>
                <a:cs typeface="Arial" pitchFamily="34" charset="0"/>
              </a:rPr>
              <a:t>TAF is now used to monitor emerging technologies</a:t>
            </a:r>
          </a:p>
          <a:p>
            <a:pPr marL="342900" lvl="1" indent="-342900" eaLnBrk="1" hangingPunct="1">
              <a:spcBef>
                <a:spcPts val="600"/>
              </a:spcBef>
              <a:buFont typeface="Arial" charset="0"/>
              <a:buChar char="•"/>
              <a:defRPr/>
            </a:pPr>
            <a:r>
              <a:rPr lang="en-GB" sz="2600" dirty="0">
                <a:latin typeface="Arial" pitchFamily="34" charset="0"/>
                <a:cs typeface="Arial" pitchFamily="34" charset="0"/>
              </a:rPr>
              <a:t>TAF </a:t>
            </a:r>
            <a:r>
              <a:rPr lang="en-GB" sz="2600" dirty="0" smtClean="0">
                <a:latin typeface="Arial" pitchFamily="34" charset="0"/>
                <a:cs typeface="Arial" pitchFamily="34" charset="0"/>
              </a:rPr>
              <a:t>and TIP will </a:t>
            </a:r>
            <a:r>
              <a:rPr lang="en-GB" sz="2600" dirty="0">
                <a:latin typeface="Arial" pitchFamily="34" charset="0"/>
                <a:cs typeface="Arial" pitchFamily="34" charset="0"/>
              </a:rPr>
              <a:t>be used to develop/adapt guidelines for validation and </a:t>
            </a:r>
            <a:r>
              <a:rPr lang="en-GB" sz="2600" dirty="0" smtClean="0">
                <a:latin typeface="Arial" pitchFamily="34" charset="0"/>
                <a:cs typeface="Arial" pitchFamily="34" charset="0"/>
              </a:rPr>
              <a:t>introduction in all three countries </a:t>
            </a:r>
          </a:p>
          <a:p>
            <a:pPr marL="342900" lvl="1" indent="-342900" eaLnBrk="1" hangingPunct="1">
              <a:spcBef>
                <a:spcPts val="600"/>
              </a:spcBef>
              <a:buFont typeface="Arial" charset="0"/>
              <a:buChar char="•"/>
              <a:defRPr/>
            </a:pPr>
            <a:r>
              <a:rPr lang="en-GB" sz="2600" dirty="0" smtClean="0">
                <a:latin typeface="Arial" pitchFamily="34" charset="0"/>
                <a:cs typeface="Arial" pitchFamily="34" charset="0"/>
              </a:rPr>
              <a:t>TAF and TIP: available as open source by end 2013</a:t>
            </a:r>
          </a:p>
          <a:p>
            <a:pPr marL="342900" lvl="1" indent="-342900" eaLnBrk="1" hangingPunct="1">
              <a:spcBef>
                <a:spcPts val="600"/>
              </a:spcBef>
              <a:buFont typeface="Arial" charset="0"/>
              <a:buChar char="•"/>
              <a:defRPr/>
            </a:pPr>
            <a:r>
              <a:rPr lang="en-GB" sz="2600" dirty="0" smtClean="0">
                <a:latin typeface="Arial" pitchFamily="34" charset="0"/>
                <a:cs typeface="Arial" pitchFamily="34" charset="0"/>
              </a:rPr>
              <a:t>End of 2013: web-based Resource Base available, that allows accessing all relevant documents on TAF&amp;TIP, exchanging and some Q/A – for free!</a:t>
            </a:r>
          </a:p>
        </p:txBody>
      </p:sp>
      <p:sp>
        <p:nvSpPr>
          <p:cNvPr id="6" name="Footer Placeholder 5"/>
          <p:cNvSpPr>
            <a:spLocks noGrp="1"/>
          </p:cNvSpPr>
          <p:nvPr>
            <p:ph type="ftr" sz="quarter" idx="11"/>
          </p:nvPr>
        </p:nvSpPr>
        <p:spPr>
          <a:xfrm>
            <a:off x="4379913" y="6408738"/>
            <a:ext cx="4296543" cy="365125"/>
          </a:xfrm>
        </p:spPr>
        <p:txBody>
          <a:bodyPr/>
          <a:lstStyle/>
          <a:p>
            <a:pPr>
              <a:defRPr/>
            </a:pPr>
            <a:r>
              <a:rPr lang="en-US" dirty="0" smtClean="0">
                <a:latin typeface="Arial" pitchFamily="34" charset="0"/>
                <a:cs typeface="Arial" pitchFamily="34" charset="0"/>
              </a:rPr>
              <a:t>July 2013</a:t>
            </a:r>
            <a:endParaRPr lang="en-GB" dirty="0">
              <a:latin typeface="Arial" pitchFamily="34" charset="0"/>
              <a:cs typeface="Arial" pitchFamily="34" charset="0"/>
            </a:endParaRPr>
          </a:p>
        </p:txBody>
      </p:sp>
    </p:spTree>
    <p:extLst>
      <p:ext uri="{BB962C8B-B14F-4D97-AF65-F5344CB8AC3E}">
        <p14:creationId xmlns:p14="http://schemas.microsoft.com/office/powerpoint/2010/main" xmlns="" val="42390982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85800"/>
            <a:ext cx="7859216" cy="1143000"/>
          </a:xfrm>
        </p:spPr>
        <p:txBody>
          <a:bodyPr>
            <a:normAutofit/>
          </a:bodyPr>
          <a:lstStyle/>
          <a:p>
            <a:r>
              <a:rPr lang="de-CH" sz="3200" dirty="0" smtClean="0"/>
              <a:t>Some Questions for Reflection</a:t>
            </a:r>
            <a:endParaRPr lang="de-CH" sz="3200" b="1" dirty="0"/>
          </a:p>
        </p:txBody>
      </p:sp>
      <p:sp>
        <p:nvSpPr>
          <p:cNvPr id="3" name="Content Placeholder 2"/>
          <p:cNvSpPr>
            <a:spLocks noGrp="1"/>
          </p:cNvSpPr>
          <p:nvPr>
            <p:ph sz="half" idx="1"/>
          </p:nvPr>
        </p:nvSpPr>
        <p:spPr>
          <a:xfrm>
            <a:off x="457200" y="1600200"/>
            <a:ext cx="8219256" cy="4525963"/>
          </a:xfrm>
        </p:spPr>
        <p:txBody>
          <a:bodyPr>
            <a:normAutofit lnSpcReduction="10000"/>
          </a:bodyPr>
          <a:lstStyle/>
          <a:p>
            <a:endParaRPr lang="en-GB" sz="2400" dirty="0" smtClean="0"/>
          </a:p>
          <a:p>
            <a:r>
              <a:rPr lang="en-GB" sz="2400" dirty="0" smtClean="0"/>
              <a:t>Do you really appreciate the relevance of the TAF and GTIP in the Ghanaian WASH sector?</a:t>
            </a:r>
          </a:p>
          <a:p>
            <a:endParaRPr lang="en-GB" sz="2400" dirty="0" smtClean="0"/>
          </a:p>
          <a:p>
            <a:r>
              <a:rPr lang="en-GB" sz="2400" dirty="0" smtClean="0"/>
              <a:t>How do the TAF and the GTIP fit your context. Will they in any way help improve WASH delivery in the region? </a:t>
            </a:r>
            <a:endParaRPr lang="en-GB" sz="2400" dirty="0" smtClean="0"/>
          </a:p>
          <a:p>
            <a:endParaRPr lang="en-GB" sz="2400" dirty="0" smtClean="0"/>
          </a:p>
          <a:p>
            <a:r>
              <a:rPr lang="en-GB" sz="2400" dirty="0" smtClean="0"/>
              <a:t>What role do you see yourself playing in the application of the TAF and GTIP? </a:t>
            </a:r>
          </a:p>
          <a:p>
            <a:endParaRPr lang="en-GB" sz="2400" dirty="0" smtClean="0"/>
          </a:p>
          <a:p>
            <a:r>
              <a:rPr lang="en-GB" sz="2400" dirty="0" smtClean="0"/>
              <a:t>How do you propose we fund the application of the GTIP. </a:t>
            </a:r>
            <a:endParaRPr lang="en-GB" sz="2400" dirty="0"/>
          </a:p>
        </p:txBody>
      </p:sp>
    </p:spTree>
    <p:extLst>
      <p:ext uri="{BB962C8B-B14F-4D97-AF65-F5344CB8AC3E}">
        <p14:creationId xmlns="" xmlns:p14="http://schemas.microsoft.com/office/powerpoint/2010/main" val="824674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36712"/>
            <a:ext cx="8229600" cy="576064"/>
          </a:xfrm>
        </p:spPr>
        <p:txBody>
          <a:bodyPr>
            <a:normAutofit fontScale="90000"/>
          </a:bodyPr>
          <a:lstStyle/>
          <a:p>
            <a:pPr marL="363538" indent="-363538">
              <a:spcBef>
                <a:spcPts val="600"/>
              </a:spcBef>
              <a:tabLst>
                <a:tab pos="363538" algn="l"/>
              </a:tabLst>
            </a:pPr>
            <a:r>
              <a:rPr lang="de-CH" sz="3600" dirty="0" err="1" smtClean="0"/>
              <a:t>Where</a:t>
            </a:r>
            <a:r>
              <a:rPr lang="de-CH" sz="3600" dirty="0" smtClean="0"/>
              <a:t> </a:t>
            </a:r>
            <a:r>
              <a:rPr lang="de-CH" sz="3600" dirty="0" err="1" smtClean="0"/>
              <a:t>to</a:t>
            </a:r>
            <a:r>
              <a:rPr lang="de-CH" sz="3600" dirty="0" smtClean="0"/>
              <a:t> </a:t>
            </a:r>
            <a:r>
              <a:rPr lang="de-CH" sz="3600" dirty="0" err="1" smtClean="0"/>
              <a:t>get</a:t>
            </a:r>
            <a:r>
              <a:rPr lang="de-CH" sz="3600" dirty="0" smtClean="0"/>
              <a:t> </a:t>
            </a:r>
            <a:br>
              <a:rPr lang="de-CH" sz="3600" dirty="0" smtClean="0"/>
            </a:br>
            <a:r>
              <a:rPr lang="de-CH" sz="3600" dirty="0" err="1" smtClean="0"/>
              <a:t>further</a:t>
            </a:r>
            <a:r>
              <a:rPr lang="de-CH" sz="3600" dirty="0" smtClean="0"/>
              <a:t> </a:t>
            </a:r>
            <a:r>
              <a:rPr lang="de-CH" sz="3600" dirty="0" err="1" smtClean="0"/>
              <a:t>information</a:t>
            </a:r>
            <a:r>
              <a:rPr lang="de-CH" sz="3600" dirty="0" smtClean="0"/>
              <a:t>? </a:t>
            </a:r>
            <a:endParaRPr lang="de-CH" dirty="0"/>
          </a:p>
        </p:txBody>
      </p:sp>
      <p:pic>
        <p:nvPicPr>
          <p:cNvPr id="4" name="Picture 3"/>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6056" y="116632"/>
            <a:ext cx="3816424" cy="2274838"/>
          </a:xfrm>
          <a:prstGeom prst="rect">
            <a:avLst/>
          </a:prstGeom>
          <a:noFill/>
          <a:ln>
            <a:noFill/>
          </a:ln>
        </p:spPr>
      </p:pic>
      <p:sp>
        <p:nvSpPr>
          <p:cNvPr id="6" name="Rectangle 5"/>
          <p:cNvSpPr/>
          <p:nvPr/>
        </p:nvSpPr>
        <p:spPr>
          <a:xfrm>
            <a:off x="323528" y="2204865"/>
            <a:ext cx="8568952" cy="3970318"/>
          </a:xfrm>
          <a:prstGeom prst="rect">
            <a:avLst/>
          </a:prstGeom>
        </p:spPr>
        <p:txBody>
          <a:bodyPr wrap="square">
            <a:spAutoFit/>
          </a:bodyPr>
          <a:lstStyle/>
          <a:p>
            <a:pPr algn="ctr"/>
            <a:r>
              <a:rPr lang="en-GB" sz="2800" dirty="0"/>
              <a:t>For Information on </a:t>
            </a:r>
            <a:r>
              <a:rPr lang="en-GB" sz="2800" dirty="0" err="1"/>
              <a:t>WASHTech</a:t>
            </a:r>
            <a:r>
              <a:rPr lang="en-GB" sz="2800" dirty="0"/>
              <a:t>,</a:t>
            </a:r>
          </a:p>
          <a:p>
            <a:pPr algn="ctr"/>
            <a:r>
              <a:rPr lang="en-GB" sz="2800" dirty="0">
                <a:hlinkClick r:id="rId4"/>
              </a:rPr>
              <a:t>washtechafrica.wordpress.com</a:t>
            </a:r>
            <a:endParaRPr lang="en-GB" sz="2800" dirty="0"/>
          </a:p>
          <a:p>
            <a:pPr algn="ctr"/>
            <a:r>
              <a:rPr lang="en-GB" sz="2800" dirty="0" smtClean="0"/>
              <a:t>or </a:t>
            </a:r>
            <a:r>
              <a:rPr lang="en-GB" sz="2800" dirty="0"/>
              <a:t>email to:  </a:t>
            </a:r>
            <a:r>
              <a:rPr lang="en-GB" sz="2800" dirty="0">
                <a:solidFill>
                  <a:srgbClr val="00B0F0"/>
                </a:solidFill>
                <a:hlinkClick r:id="rId5"/>
              </a:rPr>
              <a:t>WASHTech@irc.nl</a:t>
            </a:r>
            <a:r>
              <a:rPr lang="en-GB" sz="2800" dirty="0"/>
              <a:t> </a:t>
            </a:r>
          </a:p>
          <a:p>
            <a:pPr algn="ctr">
              <a:buNone/>
            </a:pPr>
            <a:endParaRPr lang="en-GB" sz="2800" dirty="0" smtClean="0"/>
          </a:p>
          <a:p>
            <a:pPr algn="ctr">
              <a:buNone/>
            </a:pPr>
            <a:r>
              <a:rPr lang="en-GB" sz="2800" dirty="0" smtClean="0">
                <a:hlinkClick r:id="rId6"/>
              </a:rPr>
              <a:t>www.washghana.net</a:t>
            </a:r>
            <a:endParaRPr lang="en-GB" sz="2800" dirty="0" smtClean="0"/>
          </a:p>
          <a:p>
            <a:pPr algn="ctr">
              <a:buNone/>
            </a:pPr>
            <a:r>
              <a:rPr lang="en-GB" sz="2800" dirty="0"/>
              <a:t>	</a:t>
            </a:r>
          </a:p>
          <a:p>
            <a:pPr algn="ctr">
              <a:buNone/>
            </a:pPr>
            <a:r>
              <a:rPr lang="en-GB" sz="2800" dirty="0"/>
              <a:t>For details on </a:t>
            </a:r>
            <a:r>
              <a:rPr lang="en-GB" sz="2800" dirty="0" smtClean="0"/>
              <a:t>TAF&amp;TIP in Ghana: </a:t>
            </a:r>
            <a:endParaRPr lang="en-GB" sz="2800" dirty="0"/>
          </a:p>
          <a:p>
            <a:pPr algn="ctr">
              <a:buNone/>
            </a:pPr>
            <a:r>
              <a:rPr lang="en-GB" sz="2800" dirty="0" smtClean="0">
                <a:hlinkClick r:id="rId7"/>
              </a:rPr>
              <a:t>btuffuor@gmail.com</a:t>
            </a:r>
            <a:endParaRPr lang="en-GB" sz="2800" dirty="0"/>
          </a:p>
          <a:p>
            <a:pPr algn="ctr">
              <a:buNone/>
            </a:pPr>
            <a:r>
              <a:rPr lang="en-GB" sz="2800" dirty="0"/>
              <a:t>c/o </a:t>
            </a:r>
            <a:r>
              <a:rPr lang="en-GB" sz="2800" dirty="0" smtClean="0"/>
              <a:t>TREND</a:t>
            </a:r>
            <a:endParaRPr lang="en-GB" sz="2800" dirty="0"/>
          </a:p>
        </p:txBody>
      </p:sp>
      <p:sp>
        <p:nvSpPr>
          <p:cNvPr id="7" name="Footer Placeholder 5"/>
          <p:cNvSpPr>
            <a:spLocks noGrp="1"/>
          </p:cNvSpPr>
          <p:nvPr>
            <p:ph type="ftr" sz="quarter" idx="11"/>
          </p:nvPr>
        </p:nvSpPr>
        <p:spPr>
          <a:xfrm>
            <a:off x="4379913" y="6408738"/>
            <a:ext cx="4296543" cy="365125"/>
          </a:xfrm>
        </p:spPr>
        <p:txBody>
          <a:bodyPr/>
          <a:lstStyle/>
          <a:p>
            <a:pPr>
              <a:defRPr/>
            </a:pPr>
            <a:r>
              <a:rPr lang="en-US" dirty="0" smtClean="0">
                <a:latin typeface="Arial" pitchFamily="34" charset="0"/>
                <a:cs typeface="Arial" pitchFamily="34" charset="0"/>
              </a:rPr>
              <a:t>July 2013</a:t>
            </a:r>
            <a:endParaRPr lang="en-GB" dirty="0">
              <a:latin typeface="Arial" pitchFamily="34" charset="0"/>
              <a:cs typeface="Arial" pitchFamily="34" charset="0"/>
            </a:endParaRPr>
          </a:p>
        </p:txBody>
      </p:sp>
    </p:spTree>
    <p:extLst>
      <p:ext uri="{BB962C8B-B14F-4D97-AF65-F5344CB8AC3E}">
        <p14:creationId xmlns:p14="http://schemas.microsoft.com/office/powerpoint/2010/main" xmlns="" val="42390982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de-CH" dirty="0" smtClean="0"/>
          </a:p>
          <a:p>
            <a:endParaRPr lang="de-CH" dirty="0"/>
          </a:p>
          <a:p>
            <a:pPr marL="109537" indent="0">
              <a:buNone/>
            </a:pPr>
            <a:r>
              <a:rPr lang="de-CH" dirty="0" err="1" smtClean="0"/>
              <a:t>Thank</a:t>
            </a:r>
            <a:r>
              <a:rPr lang="de-CH" dirty="0" smtClean="0"/>
              <a:t> </a:t>
            </a:r>
            <a:r>
              <a:rPr lang="de-CH" dirty="0" err="1" smtClean="0"/>
              <a:t>you</a:t>
            </a:r>
            <a:r>
              <a:rPr lang="de-CH" dirty="0" smtClean="0"/>
              <a:t>!</a:t>
            </a:r>
            <a:endParaRPr lang="de-CH" dirty="0"/>
          </a:p>
        </p:txBody>
      </p:sp>
      <p:sp>
        <p:nvSpPr>
          <p:cNvPr id="3" name="Footer Placeholder 5"/>
          <p:cNvSpPr>
            <a:spLocks noGrp="1"/>
          </p:cNvSpPr>
          <p:nvPr>
            <p:ph type="ftr" sz="quarter" idx="11"/>
          </p:nvPr>
        </p:nvSpPr>
        <p:spPr>
          <a:xfrm>
            <a:off x="4379913" y="6408738"/>
            <a:ext cx="4296543" cy="365125"/>
          </a:xfrm>
        </p:spPr>
        <p:txBody>
          <a:bodyPr/>
          <a:lstStyle/>
          <a:p>
            <a:pPr>
              <a:defRPr/>
            </a:pPr>
            <a:r>
              <a:rPr lang="en-US" dirty="0" smtClean="0">
                <a:latin typeface="Arial" pitchFamily="34" charset="0"/>
                <a:cs typeface="Arial" pitchFamily="34" charset="0"/>
              </a:rPr>
              <a:t>July 2013</a:t>
            </a:r>
            <a:endParaRPr lang="en-GB" dirty="0">
              <a:latin typeface="Arial" pitchFamily="34" charset="0"/>
              <a:cs typeface="Arial" pitchFamily="34" charset="0"/>
            </a:endParaRPr>
          </a:p>
        </p:txBody>
      </p:sp>
    </p:spTree>
    <p:extLst>
      <p:ext uri="{BB962C8B-B14F-4D97-AF65-F5344CB8AC3E}">
        <p14:creationId xmlns:p14="http://schemas.microsoft.com/office/powerpoint/2010/main" xmlns="" val="879258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700808"/>
            <a:ext cx="7992888" cy="3949898"/>
          </a:xfrm>
        </p:spPr>
        <p:txBody>
          <a:bodyPr/>
          <a:lstStyle/>
          <a:p>
            <a:r>
              <a:rPr lang="de-CH" sz="2800" dirty="0" err="1" smtClean="0"/>
              <a:t>What</a:t>
            </a:r>
            <a:r>
              <a:rPr lang="de-CH" sz="2800" dirty="0" smtClean="0"/>
              <a:t> </a:t>
            </a:r>
            <a:r>
              <a:rPr lang="de-CH" sz="2800" dirty="0" err="1" smtClean="0"/>
              <a:t>is</a:t>
            </a:r>
            <a:r>
              <a:rPr lang="de-CH" sz="2800" dirty="0" smtClean="0"/>
              <a:t> </a:t>
            </a:r>
            <a:r>
              <a:rPr lang="de-CH" sz="2800" dirty="0" err="1" smtClean="0"/>
              <a:t>the</a:t>
            </a:r>
            <a:r>
              <a:rPr lang="de-CH" sz="2800" dirty="0" smtClean="0"/>
              <a:t> TAF</a:t>
            </a:r>
          </a:p>
          <a:p>
            <a:r>
              <a:rPr lang="de-CH" sz="2800" dirty="0" smtClean="0"/>
              <a:t>Rationale </a:t>
            </a:r>
            <a:r>
              <a:rPr lang="de-CH" sz="2800" dirty="0" err="1" smtClean="0"/>
              <a:t>for</a:t>
            </a:r>
            <a:r>
              <a:rPr lang="de-CH" sz="2800" dirty="0" smtClean="0"/>
              <a:t> </a:t>
            </a:r>
            <a:r>
              <a:rPr lang="de-CH" sz="2800" dirty="0" err="1" smtClean="0"/>
              <a:t>the</a:t>
            </a:r>
            <a:r>
              <a:rPr lang="de-CH" sz="2800" dirty="0" smtClean="0"/>
              <a:t> TAF</a:t>
            </a:r>
            <a:endParaRPr lang="de-CH" sz="2800" dirty="0"/>
          </a:p>
          <a:p>
            <a:r>
              <a:rPr lang="de-CH" sz="2800" dirty="0" err="1" smtClean="0"/>
              <a:t>Concept</a:t>
            </a:r>
            <a:r>
              <a:rPr lang="de-CH" sz="2800" dirty="0" smtClean="0"/>
              <a:t> </a:t>
            </a:r>
            <a:r>
              <a:rPr lang="de-CH" sz="2800" dirty="0" err="1" smtClean="0"/>
              <a:t>of</a:t>
            </a:r>
            <a:r>
              <a:rPr lang="de-CH" sz="2800" dirty="0" smtClean="0"/>
              <a:t> </a:t>
            </a:r>
            <a:r>
              <a:rPr lang="de-CH" sz="2800" dirty="0" err="1" smtClean="0"/>
              <a:t>the</a:t>
            </a:r>
            <a:r>
              <a:rPr lang="de-CH" sz="2800" dirty="0" smtClean="0"/>
              <a:t> TAF</a:t>
            </a:r>
            <a:endParaRPr lang="de-CH" sz="2800" dirty="0"/>
          </a:p>
          <a:p>
            <a:r>
              <a:rPr lang="de-CH" sz="2800" dirty="0" err="1" smtClean="0"/>
              <a:t>Methodology</a:t>
            </a:r>
            <a:r>
              <a:rPr lang="de-CH" sz="2800" dirty="0" smtClean="0"/>
              <a:t> </a:t>
            </a:r>
            <a:r>
              <a:rPr lang="de-CH" sz="2800" dirty="0" err="1" smtClean="0"/>
              <a:t>to</a:t>
            </a:r>
            <a:r>
              <a:rPr lang="de-CH" sz="2800" dirty="0" smtClean="0"/>
              <a:t> </a:t>
            </a:r>
            <a:r>
              <a:rPr lang="de-CH" sz="2800" dirty="0" err="1" smtClean="0"/>
              <a:t>apply</a:t>
            </a:r>
            <a:r>
              <a:rPr lang="de-CH" sz="2800" dirty="0" smtClean="0"/>
              <a:t> </a:t>
            </a:r>
            <a:r>
              <a:rPr lang="de-CH" sz="2800" dirty="0" err="1" smtClean="0"/>
              <a:t>the</a:t>
            </a:r>
            <a:r>
              <a:rPr lang="de-CH" sz="2800" dirty="0" smtClean="0"/>
              <a:t> TAF</a:t>
            </a:r>
            <a:endParaRPr lang="de-CH" sz="2800" dirty="0"/>
          </a:p>
          <a:p>
            <a:r>
              <a:rPr lang="de-CH" sz="2800" dirty="0" smtClean="0"/>
              <a:t>Rationale </a:t>
            </a:r>
            <a:r>
              <a:rPr lang="de-CH" sz="2800" dirty="0" smtClean="0"/>
              <a:t>for the GTIP</a:t>
            </a:r>
          </a:p>
          <a:p>
            <a:r>
              <a:rPr lang="de-CH" sz="2800" dirty="0" smtClean="0"/>
              <a:t>Concept of the </a:t>
            </a:r>
            <a:r>
              <a:rPr lang="de-CH" sz="2800" dirty="0" smtClean="0"/>
              <a:t>GTIP</a:t>
            </a:r>
          </a:p>
          <a:p>
            <a:r>
              <a:rPr lang="de-CH" sz="2800" dirty="0" smtClean="0"/>
              <a:t>Outlook</a:t>
            </a:r>
            <a:endParaRPr lang="de-CH" sz="2800" dirty="0" smtClean="0"/>
          </a:p>
          <a:p>
            <a:endParaRPr lang="de-CH" sz="2800" dirty="0"/>
          </a:p>
        </p:txBody>
      </p:sp>
      <p:sp>
        <p:nvSpPr>
          <p:cNvPr id="3" name="Title 2"/>
          <p:cNvSpPr>
            <a:spLocks noGrp="1"/>
          </p:cNvSpPr>
          <p:nvPr>
            <p:ph type="title"/>
          </p:nvPr>
        </p:nvSpPr>
        <p:spPr/>
        <p:txBody>
          <a:bodyPr>
            <a:normAutofit/>
          </a:bodyPr>
          <a:lstStyle/>
          <a:p>
            <a:r>
              <a:rPr lang="de-CH" sz="3200" dirty="0" smtClean="0">
                <a:solidFill>
                  <a:schemeClr val="tx1"/>
                </a:solidFill>
              </a:rPr>
              <a:t>Table </a:t>
            </a:r>
            <a:r>
              <a:rPr lang="de-CH" sz="3200" dirty="0" err="1" smtClean="0">
                <a:solidFill>
                  <a:schemeClr val="tx1"/>
                </a:solidFill>
              </a:rPr>
              <a:t>of</a:t>
            </a:r>
            <a:r>
              <a:rPr lang="de-CH" sz="3200" dirty="0" smtClean="0">
                <a:solidFill>
                  <a:schemeClr val="tx1"/>
                </a:solidFill>
              </a:rPr>
              <a:t> Contents</a:t>
            </a:r>
            <a:endParaRPr lang="de-CH" sz="3200" dirty="0">
              <a:solidFill>
                <a:schemeClr val="tx1"/>
              </a:solidFill>
            </a:endParaRPr>
          </a:p>
        </p:txBody>
      </p:sp>
      <p:sp>
        <p:nvSpPr>
          <p:cNvPr id="9" name="Footer Placeholder 5"/>
          <p:cNvSpPr>
            <a:spLocks noGrp="1"/>
          </p:cNvSpPr>
          <p:nvPr>
            <p:ph type="ftr" sz="quarter" idx="11"/>
          </p:nvPr>
        </p:nvSpPr>
        <p:spPr>
          <a:xfrm>
            <a:off x="4379913" y="6408738"/>
            <a:ext cx="4296543" cy="365125"/>
          </a:xfrm>
        </p:spPr>
        <p:txBody>
          <a:bodyPr/>
          <a:lstStyle/>
          <a:p>
            <a:pPr>
              <a:defRPr/>
            </a:pPr>
            <a:r>
              <a:rPr lang="en-US" dirty="0" smtClean="0">
                <a:latin typeface="Arial" pitchFamily="34" charset="0"/>
                <a:cs typeface="Arial" pitchFamily="34" charset="0"/>
              </a:rPr>
              <a:t>July 2013</a:t>
            </a:r>
            <a:endParaRPr lang="en-GB" dirty="0">
              <a:latin typeface="Arial" pitchFamily="34" charset="0"/>
              <a:cs typeface="Arial" pitchFamily="34" charset="0"/>
            </a:endParaRPr>
          </a:p>
        </p:txBody>
      </p:sp>
    </p:spTree>
    <p:extLst>
      <p:ext uri="{BB962C8B-B14F-4D97-AF65-F5344CB8AC3E}">
        <p14:creationId xmlns:p14="http://schemas.microsoft.com/office/powerpoint/2010/main" xmlns="" val="3523152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5157191"/>
            <a:ext cx="8784976" cy="15642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Title 2"/>
          <p:cNvSpPr>
            <a:spLocks noGrp="1"/>
          </p:cNvSpPr>
          <p:nvPr>
            <p:ph type="title"/>
          </p:nvPr>
        </p:nvSpPr>
        <p:spPr>
          <a:xfrm>
            <a:off x="323528" y="404664"/>
            <a:ext cx="8784976" cy="576064"/>
          </a:xfrm>
        </p:spPr>
        <p:txBody>
          <a:bodyPr>
            <a:normAutofit fontScale="90000"/>
          </a:bodyPr>
          <a:lstStyle/>
          <a:p>
            <a:pPr marL="363538" indent="-363538" algn="ctr">
              <a:spcBef>
                <a:spcPts val="600"/>
              </a:spcBef>
              <a:tabLst>
                <a:tab pos="363538" algn="l"/>
              </a:tabLst>
            </a:pPr>
            <a:r>
              <a:rPr lang="de-CH" sz="3600" dirty="0" smtClean="0">
                <a:solidFill>
                  <a:schemeClr val="tx1"/>
                </a:solidFill>
              </a:rPr>
              <a:t>Technology </a:t>
            </a:r>
            <a:r>
              <a:rPr lang="en-GB" sz="3600" dirty="0" smtClean="0">
                <a:solidFill>
                  <a:schemeClr val="tx1"/>
                </a:solidFill>
              </a:rPr>
              <a:t>Applicability</a:t>
            </a:r>
            <a:r>
              <a:rPr lang="de-CH" sz="3600" dirty="0" smtClean="0">
                <a:solidFill>
                  <a:schemeClr val="tx1"/>
                </a:solidFill>
              </a:rPr>
              <a:t> Framework (TAF)</a:t>
            </a:r>
            <a:endParaRPr lang="de-CH" dirty="0">
              <a:solidFill>
                <a:schemeClr val="tx1"/>
              </a:solidFill>
            </a:endParaRPr>
          </a:p>
        </p:txBody>
      </p:sp>
      <p:sp>
        <p:nvSpPr>
          <p:cNvPr id="2" name="TextBox 1"/>
          <p:cNvSpPr txBox="1"/>
          <p:nvPr/>
        </p:nvSpPr>
        <p:spPr>
          <a:xfrm>
            <a:off x="372386" y="1196752"/>
            <a:ext cx="8748464" cy="5570756"/>
          </a:xfrm>
          <a:prstGeom prst="rect">
            <a:avLst/>
          </a:prstGeom>
          <a:noFill/>
        </p:spPr>
        <p:txBody>
          <a:bodyPr wrap="square" rtlCol="0">
            <a:spAutoFit/>
          </a:bodyPr>
          <a:lstStyle/>
          <a:p>
            <a:pPr marL="358775" indent="-358775" eaLnBrk="1" hangingPunct="1">
              <a:spcBef>
                <a:spcPts val="600"/>
              </a:spcBef>
              <a:buFont typeface="Wingdings" pitchFamily="2" charset="2"/>
              <a:buChar char="Ø"/>
              <a:defRPr/>
            </a:pPr>
            <a:r>
              <a:rPr lang="en-GB" sz="2400" dirty="0" smtClean="0">
                <a:latin typeface="Arial" pitchFamily="34" charset="0"/>
                <a:cs typeface="Arial" pitchFamily="34" charset="0"/>
              </a:rPr>
              <a:t>The TAF is </a:t>
            </a:r>
            <a:r>
              <a:rPr lang="en-GB" sz="2400" dirty="0">
                <a:latin typeface="Arial" pitchFamily="34" charset="0"/>
                <a:cs typeface="Arial" pitchFamily="34" charset="0"/>
              </a:rPr>
              <a:t>a </a:t>
            </a:r>
            <a:r>
              <a:rPr lang="en-GB" sz="2400" b="1" dirty="0">
                <a:latin typeface="Arial" pitchFamily="34" charset="0"/>
                <a:cs typeface="Arial" pitchFamily="34" charset="0"/>
              </a:rPr>
              <a:t>decision support tool</a:t>
            </a:r>
            <a:r>
              <a:rPr lang="en-GB" sz="2400" dirty="0">
                <a:latin typeface="Arial" pitchFamily="34" charset="0"/>
                <a:cs typeface="Arial" pitchFamily="34" charset="0"/>
              </a:rPr>
              <a:t> for </a:t>
            </a:r>
            <a:r>
              <a:rPr lang="en-GB" sz="2400" dirty="0" smtClean="0">
                <a:latin typeface="Arial" pitchFamily="34" charset="0"/>
                <a:cs typeface="Arial" pitchFamily="34" charset="0"/>
              </a:rPr>
              <a:t>assessing and </a:t>
            </a:r>
            <a:r>
              <a:rPr lang="en-GB" sz="2400" b="1" dirty="0" smtClean="0">
                <a:latin typeface="Arial" pitchFamily="34" charset="0"/>
                <a:cs typeface="Arial" pitchFamily="34" charset="0"/>
              </a:rPr>
              <a:t>monitoring</a:t>
            </a:r>
            <a:r>
              <a:rPr lang="en-GB" sz="2400" dirty="0" smtClean="0">
                <a:latin typeface="Arial" pitchFamily="34" charset="0"/>
                <a:cs typeface="Arial" pitchFamily="34" charset="0"/>
              </a:rPr>
              <a:t> applicability and scalability of a specific </a:t>
            </a:r>
            <a:r>
              <a:rPr lang="en-GB" sz="2400" dirty="0">
                <a:latin typeface="Arial" pitchFamily="34" charset="0"/>
                <a:cs typeface="Arial" pitchFamily="34" charset="0"/>
              </a:rPr>
              <a:t>WASH </a:t>
            </a:r>
            <a:r>
              <a:rPr lang="en-GB" sz="2400" dirty="0" smtClean="0">
                <a:latin typeface="Arial" pitchFamily="34" charset="0"/>
                <a:cs typeface="Arial" pitchFamily="34" charset="0"/>
              </a:rPr>
              <a:t>technology for provision of sustainable services in </a:t>
            </a:r>
            <a:r>
              <a:rPr lang="en-GB" sz="2400" dirty="0">
                <a:latin typeface="Arial" pitchFamily="34" charset="0"/>
                <a:cs typeface="Arial" pitchFamily="34" charset="0"/>
              </a:rPr>
              <a:t>a specific context</a:t>
            </a:r>
          </a:p>
          <a:p>
            <a:pPr marL="358775" indent="-358775" eaLnBrk="1" hangingPunct="1">
              <a:spcBef>
                <a:spcPts val="600"/>
              </a:spcBef>
              <a:buFont typeface="Wingdings" pitchFamily="2" charset="2"/>
              <a:buChar char="Ø"/>
              <a:defRPr/>
            </a:pPr>
            <a:r>
              <a:rPr lang="en-GB" sz="2400" b="1" dirty="0" smtClean="0">
                <a:latin typeface="Arial" pitchFamily="34" charset="0"/>
                <a:cs typeface="Arial" pitchFamily="34" charset="0"/>
              </a:rPr>
              <a:t>Target users of the TAF </a:t>
            </a:r>
            <a:r>
              <a:rPr lang="en-GB" sz="2400" dirty="0" smtClean="0">
                <a:latin typeface="Arial" pitchFamily="34" charset="0"/>
                <a:cs typeface="Arial" pitchFamily="34" charset="0"/>
              </a:rPr>
              <a:t>include government (national, local), private sector, NGO, academia, development partners </a:t>
            </a:r>
          </a:p>
          <a:p>
            <a:pPr marL="358775" indent="-358775">
              <a:spcBef>
                <a:spcPts val="600"/>
              </a:spcBef>
              <a:buFont typeface="Wingdings" pitchFamily="2" charset="2"/>
              <a:buChar char="Ø"/>
              <a:defRPr/>
            </a:pPr>
            <a:r>
              <a:rPr lang="en-GB" sz="2400" dirty="0" smtClean="0">
                <a:latin typeface="Arial" pitchFamily="34" charset="0"/>
                <a:cs typeface="Arial" pitchFamily="34" charset="0"/>
              </a:rPr>
              <a:t>The TAF is </a:t>
            </a:r>
            <a:r>
              <a:rPr lang="en-GB" sz="2400" dirty="0">
                <a:latin typeface="Arial" pitchFamily="34" charset="0"/>
                <a:cs typeface="Arial" pitchFamily="34" charset="0"/>
              </a:rPr>
              <a:t>based on a </a:t>
            </a:r>
            <a:r>
              <a:rPr lang="en-GB" sz="2400" b="1" dirty="0">
                <a:latin typeface="Arial" pitchFamily="34" charset="0"/>
                <a:cs typeface="Arial" pitchFamily="34" charset="0"/>
              </a:rPr>
              <a:t>stepwise and transparent process </a:t>
            </a:r>
            <a:r>
              <a:rPr lang="en-GB" sz="2400" dirty="0" smtClean="0">
                <a:latin typeface="Arial" pitchFamily="34" charset="0"/>
                <a:cs typeface="Arial" pitchFamily="34" charset="0"/>
              </a:rPr>
              <a:t>that</a:t>
            </a:r>
            <a:r>
              <a:rPr lang="en-GB" sz="2400" b="1" dirty="0" smtClean="0">
                <a:latin typeface="Arial" pitchFamily="34" charset="0"/>
                <a:cs typeface="Arial" pitchFamily="34" charset="0"/>
              </a:rPr>
              <a:t> </a:t>
            </a:r>
            <a:r>
              <a:rPr lang="en-GB" sz="2400" dirty="0" smtClean="0">
                <a:latin typeface="Arial" pitchFamily="34" charset="0"/>
                <a:cs typeface="Arial" pitchFamily="34" charset="0"/>
              </a:rPr>
              <a:t>provides </a:t>
            </a:r>
            <a:r>
              <a:rPr lang="en-GB" sz="2400" dirty="0">
                <a:latin typeface="Arial" pitchFamily="34" charset="0"/>
                <a:cs typeface="Arial" pitchFamily="34" charset="0"/>
              </a:rPr>
              <a:t>concrete information to design mitigation measures for improving performance of the technology used and of the introduction process </a:t>
            </a:r>
            <a:endParaRPr lang="en-GB" sz="2400" dirty="0" smtClean="0">
              <a:latin typeface="Arial" pitchFamily="34" charset="0"/>
              <a:cs typeface="Arial" pitchFamily="34" charset="0"/>
            </a:endParaRPr>
          </a:p>
          <a:p>
            <a:pPr marL="358775" indent="-358775">
              <a:spcBef>
                <a:spcPts val="600"/>
              </a:spcBef>
              <a:buFont typeface="Wingdings" pitchFamily="2" charset="2"/>
              <a:buChar char="Ø"/>
              <a:defRPr/>
            </a:pPr>
            <a:r>
              <a:rPr lang="en-GB" sz="2400" dirty="0" smtClean="0">
                <a:latin typeface="Arial" pitchFamily="34" charset="0"/>
                <a:cs typeface="Arial" pitchFamily="34" charset="0"/>
              </a:rPr>
              <a:t>It is </a:t>
            </a:r>
            <a:r>
              <a:rPr lang="en-GB" sz="2400" dirty="0">
                <a:latin typeface="Arial" pitchFamily="34" charset="0"/>
                <a:cs typeface="Arial" pitchFamily="34" charset="0"/>
              </a:rPr>
              <a:t>an </a:t>
            </a:r>
            <a:r>
              <a:rPr lang="en-GB" sz="2400" b="1" dirty="0" smtClean="0">
                <a:latin typeface="Arial" pitchFamily="34" charset="0"/>
                <a:cs typeface="Arial" pitchFamily="34" charset="0"/>
              </a:rPr>
              <a:t>participatory, facilitating and easy </a:t>
            </a:r>
            <a:r>
              <a:rPr lang="en-GB" sz="2400" b="1" dirty="0">
                <a:latin typeface="Arial" pitchFamily="34" charset="0"/>
                <a:cs typeface="Arial" pitchFamily="34" charset="0"/>
              </a:rPr>
              <a:t>to use </a:t>
            </a:r>
            <a:r>
              <a:rPr lang="en-GB" sz="2400" dirty="0">
                <a:latin typeface="Arial" pitchFamily="34" charset="0"/>
                <a:cs typeface="Arial" pitchFamily="34" charset="0"/>
              </a:rPr>
              <a:t>tool that </a:t>
            </a:r>
            <a:r>
              <a:rPr lang="en-GB" sz="2400" dirty="0" smtClean="0">
                <a:latin typeface="Arial" pitchFamily="34" charset="0"/>
                <a:cs typeface="Arial" pitchFamily="34" charset="0"/>
              </a:rPr>
              <a:t>triggers </a:t>
            </a:r>
            <a:r>
              <a:rPr lang="en-GB" sz="2400" dirty="0">
                <a:latin typeface="Arial" pitchFamily="34" charset="0"/>
                <a:cs typeface="Arial" pitchFamily="34" charset="0"/>
              </a:rPr>
              <a:t>sharing of lessons learned between all actors including local and national level</a:t>
            </a:r>
          </a:p>
          <a:p>
            <a:pPr marL="358775" indent="-358775">
              <a:spcBef>
                <a:spcPts val="600"/>
              </a:spcBef>
              <a:buFont typeface="Wingdings" pitchFamily="2" charset="2"/>
              <a:buChar char="Ø"/>
              <a:defRPr/>
            </a:pPr>
            <a:endParaRPr lang="en-GB" sz="2400" dirty="0">
              <a:latin typeface="Arial" pitchFamily="34" charset="0"/>
              <a:cs typeface="Arial" pitchFamily="34" charset="0"/>
            </a:endParaRPr>
          </a:p>
        </p:txBody>
      </p:sp>
      <p:sp>
        <p:nvSpPr>
          <p:cNvPr id="15" name="Footer Placeholder 5"/>
          <p:cNvSpPr>
            <a:spLocks noGrp="1"/>
          </p:cNvSpPr>
          <p:nvPr>
            <p:ph type="ftr" sz="quarter" idx="11"/>
          </p:nvPr>
        </p:nvSpPr>
        <p:spPr>
          <a:xfrm>
            <a:off x="4379913" y="6408738"/>
            <a:ext cx="4296543" cy="365125"/>
          </a:xfrm>
        </p:spPr>
        <p:txBody>
          <a:bodyPr/>
          <a:lstStyle/>
          <a:p>
            <a:pPr>
              <a:defRPr/>
            </a:pPr>
            <a:r>
              <a:rPr lang="en-US" dirty="0" smtClean="0">
                <a:latin typeface="Arial" pitchFamily="34" charset="0"/>
                <a:cs typeface="Arial" pitchFamily="34" charset="0"/>
              </a:rPr>
              <a:t>July 2013</a:t>
            </a:r>
            <a:endParaRPr lang="en-GB" dirty="0">
              <a:latin typeface="Arial" pitchFamily="34" charset="0"/>
              <a:cs typeface="Arial" pitchFamily="34" charset="0"/>
            </a:endParaRPr>
          </a:p>
        </p:txBody>
      </p:sp>
    </p:spTree>
    <p:extLst>
      <p:ext uri="{BB962C8B-B14F-4D97-AF65-F5344CB8AC3E}">
        <p14:creationId xmlns:p14="http://schemas.microsoft.com/office/powerpoint/2010/main" xmlns="" val="3911242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79512" y="5589240"/>
            <a:ext cx="8784976"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Title 2"/>
          <p:cNvSpPr>
            <a:spLocks noGrp="1"/>
          </p:cNvSpPr>
          <p:nvPr>
            <p:ph type="title"/>
          </p:nvPr>
        </p:nvSpPr>
        <p:spPr>
          <a:xfrm>
            <a:off x="1475656" y="316890"/>
            <a:ext cx="7596336" cy="792088"/>
          </a:xfrm>
        </p:spPr>
        <p:txBody>
          <a:bodyPr>
            <a:noAutofit/>
          </a:bodyPr>
          <a:lstStyle/>
          <a:p>
            <a:pPr marL="363538" indent="-363538" algn="ctr">
              <a:lnSpc>
                <a:spcPts val="3500"/>
              </a:lnSpc>
              <a:spcBef>
                <a:spcPts val="400"/>
              </a:spcBef>
              <a:tabLst>
                <a:tab pos="363538" algn="l"/>
              </a:tabLst>
            </a:pPr>
            <a:r>
              <a:rPr lang="en-GB" sz="3200" dirty="0" smtClean="0">
                <a:solidFill>
                  <a:schemeClr val="tx1"/>
                </a:solidFill>
              </a:rPr>
              <a:t>Rationale: Technologies as basis for sustainable WASH service delivery</a:t>
            </a:r>
            <a:endParaRPr lang="en-GB" sz="3200" dirty="0">
              <a:solidFill>
                <a:schemeClr val="tx1"/>
              </a:solidFill>
            </a:endParaRPr>
          </a:p>
        </p:txBody>
      </p:sp>
      <p:sp>
        <p:nvSpPr>
          <p:cNvPr id="4" name="Rounded Rectangle 3"/>
          <p:cNvSpPr/>
          <p:nvPr/>
        </p:nvSpPr>
        <p:spPr>
          <a:xfrm>
            <a:off x="387428" y="4561072"/>
            <a:ext cx="4517854" cy="2108288"/>
          </a:xfrm>
          <a:prstGeom prst="roundRect">
            <a:avLst>
              <a:gd name="adj" fmla="val 11905"/>
            </a:avLst>
          </a:prstGeom>
          <a:solidFill>
            <a:srgbClr val="CCECFF"/>
          </a:solidFill>
          <a:ln>
            <a:solidFill>
              <a:srgbClr val="CCE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sz="2000" b="1" dirty="0">
              <a:solidFill>
                <a:schemeClr val="tx1"/>
              </a:solidFill>
            </a:endParaRPr>
          </a:p>
        </p:txBody>
      </p:sp>
      <p:sp>
        <p:nvSpPr>
          <p:cNvPr id="5" name="Rounded Rectangle 4"/>
          <p:cNvSpPr/>
          <p:nvPr/>
        </p:nvSpPr>
        <p:spPr>
          <a:xfrm>
            <a:off x="455620" y="4946077"/>
            <a:ext cx="2190735" cy="1687187"/>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smtClean="0">
                <a:solidFill>
                  <a:schemeClr val="tx1"/>
                </a:solidFill>
              </a:rPr>
              <a:t>Usage Context</a:t>
            </a:r>
          </a:p>
          <a:p>
            <a:pPr marL="285750" indent="-285750">
              <a:lnSpc>
                <a:spcPts val="1900"/>
              </a:lnSpc>
              <a:spcBef>
                <a:spcPts val="600"/>
              </a:spcBef>
              <a:buFontTx/>
              <a:buChar char="-"/>
            </a:pPr>
            <a:r>
              <a:rPr lang="en-GB" sz="2000" dirty="0" smtClean="0">
                <a:solidFill>
                  <a:schemeClr val="tx1"/>
                </a:solidFill>
              </a:rPr>
              <a:t>Need</a:t>
            </a:r>
          </a:p>
          <a:p>
            <a:pPr marL="285750" indent="-285750">
              <a:lnSpc>
                <a:spcPts val="1900"/>
              </a:lnSpc>
              <a:buFontTx/>
              <a:buChar char="-"/>
            </a:pPr>
            <a:r>
              <a:rPr lang="en-GB" sz="2000" dirty="0" smtClean="0">
                <a:solidFill>
                  <a:schemeClr val="tx1"/>
                </a:solidFill>
              </a:rPr>
              <a:t>Market</a:t>
            </a:r>
          </a:p>
          <a:p>
            <a:pPr marL="285750" indent="-285750">
              <a:lnSpc>
                <a:spcPts val="1900"/>
              </a:lnSpc>
              <a:buFontTx/>
              <a:buChar char="-"/>
            </a:pPr>
            <a:r>
              <a:rPr lang="en-GB" sz="2000" dirty="0" smtClean="0">
                <a:solidFill>
                  <a:schemeClr val="tx1"/>
                </a:solidFill>
              </a:rPr>
              <a:t>Policies</a:t>
            </a:r>
          </a:p>
          <a:p>
            <a:pPr marL="285750" indent="-285750">
              <a:lnSpc>
                <a:spcPts val="1900"/>
              </a:lnSpc>
              <a:buFontTx/>
              <a:buChar char="-"/>
            </a:pPr>
            <a:r>
              <a:rPr lang="en-GB" sz="2000" dirty="0" smtClean="0">
                <a:solidFill>
                  <a:schemeClr val="tx1"/>
                </a:solidFill>
              </a:rPr>
              <a:t>Capacities</a:t>
            </a:r>
          </a:p>
          <a:p>
            <a:pPr marL="285750" indent="-285750">
              <a:lnSpc>
                <a:spcPts val="1900"/>
              </a:lnSpc>
              <a:buFontTx/>
              <a:buChar char="-"/>
            </a:pPr>
            <a:r>
              <a:rPr lang="en-GB" sz="2000" dirty="0" smtClean="0">
                <a:solidFill>
                  <a:schemeClr val="tx1"/>
                </a:solidFill>
              </a:rPr>
              <a:t>Economy</a:t>
            </a:r>
            <a:r>
              <a:rPr lang="de-CH" sz="2000" dirty="0" smtClean="0">
                <a:solidFill>
                  <a:schemeClr val="tx1"/>
                </a:solidFill>
              </a:rPr>
              <a:t>…</a:t>
            </a:r>
            <a:endParaRPr lang="de-CH" sz="2000" dirty="0">
              <a:solidFill>
                <a:schemeClr val="tx1"/>
              </a:solidFill>
            </a:endParaRPr>
          </a:p>
        </p:txBody>
      </p:sp>
      <p:sp>
        <p:nvSpPr>
          <p:cNvPr id="6" name="Rounded Rectangle 5"/>
          <p:cNvSpPr/>
          <p:nvPr/>
        </p:nvSpPr>
        <p:spPr>
          <a:xfrm>
            <a:off x="5205692" y="4561072"/>
            <a:ext cx="3182732" cy="2072192"/>
          </a:xfrm>
          <a:prstGeom prst="roundRect">
            <a:avLst>
              <a:gd name="adj" fmla="val 9679"/>
            </a:avLst>
          </a:prstGeom>
          <a:solidFill>
            <a:srgbClr val="CCECFF"/>
          </a:solidFill>
          <a:ln>
            <a:solidFill>
              <a:srgbClr val="CCE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000"/>
              </a:lnSpc>
            </a:pPr>
            <a:r>
              <a:rPr lang="en-GB" sz="2000" b="1" dirty="0" smtClean="0">
                <a:solidFill>
                  <a:schemeClr val="tx1"/>
                </a:solidFill>
              </a:rPr>
              <a:t>Context factors on Supply side</a:t>
            </a:r>
          </a:p>
          <a:p>
            <a:pPr algn="ctr">
              <a:spcBef>
                <a:spcPts val="1200"/>
              </a:spcBef>
            </a:pPr>
            <a:r>
              <a:rPr lang="en-GB" sz="2000" b="1" dirty="0" smtClean="0">
                <a:solidFill>
                  <a:schemeClr val="tx1"/>
                </a:solidFill>
              </a:rPr>
              <a:t>WASH Technology</a:t>
            </a:r>
          </a:p>
          <a:p>
            <a:pPr marL="714375">
              <a:lnSpc>
                <a:spcPts val="2100"/>
              </a:lnSpc>
            </a:pPr>
            <a:r>
              <a:rPr lang="en-GB" sz="2000" dirty="0" smtClean="0">
                <a:solidFill>
                  <a:schemeClr val="tx1"/>
                </a:solidFill>
              </a:rPr>
              <a:t>- Functions</a:t>
            </a:r>
          </a:p>
          <a:p>
            <a:pPr marL="714375">
              <a:lnSpc>
                <a:spcPts val="2100"/>
              </a:lnSpc>
            </a:pPr>
            <a:r>
              <a:rPr lang="en-GB" sz="2000" dirty="0" smtClean="0">
                <a:solidFill>
                  <a:schemeClr val="tx1"/>
                </a:solidFill>
              </a:rPr>
              <a:t>- Features</a:t>
            </a:r>
          </a:p>
          <a:p>
            <a:pPr marL="714375">
              <a:lnSpc>
                <a:spcPts val="2100"/>
              </a:lnSpc>
            </a:pPr>
            <a:r>
              <a:rPr lang="en-GB" sz="2000" dirty="0" smtClean="0">
                <a:solidFill>
                  <a:schemeClr val="tx1"/>
                </a:solidFill>
              </a:rPr>
              <a:t>- Requirements</a:t>
            </a:r>
            <a:endParaRPr lang="en-GB" sz="2000" dirty="0">
              <a:solidFill>
                <a:schemeClr val="tx1"/>
              </a:solidFill>
            </a:endParaRPr>
          </a:p>
        </p:txBody>
      </p:sp>
      <p:sp>
        <p:nvSpPr>
          <p:cNvPr id="7" name="Rounded Rectangle 6"/>
          <p:cNvSpPr/>
          <p:nvPr/>
        </p:nvSpPr>
        <p:spPr>
          <a:xfrm>
            <a:off x="3146648" y="1386368"/>
            <a:ext cx="3657600" cy="399045"/>
          </a:xfrm>
          <a:prstGeom prst="roundRect">
            <a:avLst/>
          </a:prstGeom>
          <a:solidFill>
            <a:srgbClr val="CCECFF"/>
          </a:solidFill>
          <a:ln>
            <a:solidFill>
              <a:srgbClr val="CCE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smtClean="0">
                <a:solidFill>
                  <a:schemeClr val="tx1"/>
                </a:solidFill>
              </a:rPr>
              <a:t>Sustainable WASH Services</a:t>
            </a:r>
            <a:endParaRPr lang="en-GB" sz="2000" b="1" dirty="0">
              <a:solidFill>
                <a:schemeClr val="tx1"/>
              </a:solidFill>
            </a:endParaRPr>
          </a:p>
        </p:txBody>
      </p:sp>
      <p:sp>
        <p:nvSpPr>
          <p:cNvPr id="8" name="Rounded Rectangle 7"/>
          <p:cNvSpPr/>
          <p:nvPr/>
        </p:nvSpPr>
        <p:spPr>
          <a:xfrm>
            <a:off x="2755665" y="4946076"/>
            <a:ext cx="2023293" cy="1687188"/>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smtClean="0">
                <a:solidFill>
                  <a:schemeClr val="tx1"/>
                </a:solidFill>
              </a:rPr>
              <a:t>Physical Context</a:t>
            </a:r>
          </a:p>
          <a:p>
            <a:pPr marL="176213"/>
            <a:r>
              <a:rPr lang="en-GB" sz="2000" dirty="0" smtClean="0">
                <a:solidFill>
                  <a:schemeClr val="tx1"/>
                </a:solidFill>
              </a:rPr>
              <a:t>- Conditions</a:t>
            </a:r>
          </a:p>
          <a:p>
            <a:pPr marL="176213"/>
            <a:r>
              <a:rPr lang="en-GB" sz="2000" dirty="0" smtClean="0">
                <a:solidFill>
                  <a:schemeClr val="tx1"/>
                </a:solidFill>
              </a:rPr>
              <a:t>- Applicability</a:t>
            </a:r>
            <a:endParaRPr lang="en-GB" sz="2000" dirty="0">
              <a:solidFill>
                <a:schemeClr val="tx1"/>
              </a:solidFill>
            </a:endParaRPr>
          </a:p>
        </p:txBody>
      </p:sp>
      <p:sp>
        <p:nvSpPr>
          <p:cNvPr id="9" name="TextBox 8"/>
          <p:cNvSpPr txBox="1"/>
          <p:nvPr/>
        </p:nvSpPr>
        <p:spPr>
          <a:xfrm>
            <a:off x="411827" y="4554720"/>
            <a:ext cx="4187365" cy="400110"/>
          </a:xfrm>
          <a:prstGeom prst="rect">
            <a:avLst/>
          </a:prstGeom>
          <a:noFill/>
        </p:spPr>
        <p:txBody>
          <a:bodyPr wrap="none" rtlCol="0">
            <a:spAutoFit/>
          </a:bodyPr>
          <a:lstStyle/>
          <a:p>
            <a:r>
              <a:rPr lang="de-CH" sz="2000" b="1" dirty="0" smtClean="0"/>
              <a:t>Context factors on Demand side </a:t>
            </a:r>
            <a:endParaRPr lang="de-CH" sz="2000" b="1" dirty="0"/>
          </a:p>
        </p:txBody>
      </p:sp>
      <p:sp>
        <p:nvSpPr>
          <p:cNvPr id="10" name="Rounded Rectangle 9"/>
          <p:cNvSpPr/>
          <p:nvPr/>
        </p:nvSpPr>
        <p:spPr>
          <a:xfrm>
            <a:off x="3022342" y="2250463"/>
            <a:ext cx="4069938" cy="1826609"/>
          </a:xfrm>
          <a:prstGeom prst="roundRect">
            <a:avLst>
              <a:gd name="adj" fmla="val 12424"/>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000"/>
              </a:lnSpc>
            </a:pPr>
            <a:r>
              <a:rPr lang="en-GB" sz="2000" b="1" dirty="0" smtClean="0">
                <a:solidFill>
                  <a:schemeClr val="tx1"/>
                </a:solidFill>
                <a:latin typeface="Arial" charset="0"/>
                <a:ea typeface="ＭＳ Ｐゴシック" charset="-128"/>
                <a:cs typeface="ＭＳ Ｐゴシック" charset="-128"/>
              </a:rPr>
              <a:t>Introduction</a:t>
            </a:r>
            <a:r>
              <a:rPr lang="en-GB" sz="2000" b="1" dirty="0" smtClean="0">
                <a:solidFill>
                  <a:schemeClr val="tx1"/>
                </a:solidFill>
              </a:rPr>
              <a:t> </a:t>
            </a:r>
            <a:r>
              <a:rPr lang="en-GB" sz="2000" b="1" dirty="0" smtClean="0">
                <a:solidFill>
                  <a:schemeClr val="tx1"/>
                </a:solidFill>
                <a:latin typeface="Arial" charset="0"/>
                <a:ea typeface="ＭＳ Ｐゴシック" charset="-128"/>
                <a:cs typeface="ＭＳ Ｐゴシック" charset="-128"/>
              </a:rPr>
              <a:t>process</a:t>
            </a:r>
          </a:p>
          <a:p>
            <a:pPr marL="285750" indent="-285750">
              <a:lnSpc>
                <a:spcPts val="1900"/>
              </a:lnSpc>
              <a:buFontTx/>
              <a:buChar char="-"/>
            </a:pPr>
            <a:r>
              <a:rPr lang="en-GB" sz="2000" dirty="0" smtClean="0">
                <a:solidFill>
                  <a:schemeClr val="tx1"/>
                </a:solidFill>
              </a:rPr>
              <a:t>Implementation</a:t>
            </a:r>
          </a:p>
          <a:p>
            <a:pPr marL="285750" indent="-285750">
              <a:lnSpc>
                <a:spcPts val="1900"/>
              </a:lnSpc>
              <a:buFontTx/>
              <a:buChar char="-"/>
            </a:pPr>
            <a:r>
              <a:rPr lang="en-GB" sz="2000" dirty="0" smtClean="0">
                <a:solidFill>
                  <a:schemeClr val="tx1"/>
                </a:solidFill>
              </a:rPr>
              <a:t>Supply Chain</a:t>
            </a:r>
          </a:p>
          <a:p>
            <a:pPr marL="285750" indent="-285750">
              <a:lnSpc>
                <a:spcPts val="1900"/>
              </a:lnSpc>
              <a:buFontTx/>
              <a:buChar char="-"/>
            </a:pPr>
            <a:r>
              <a:rPr lang="en-GB" sz="2000" dirty="0" smtClean="0">
                <a:solidFill>
                  <a:schemeClr val="tx1"/>
                </a:solidFill>
              </a:rPr>
              <a:t>Operation &amp; Maintenance</a:t>
            </a:r>
          </a:p>
          <a:p>
            <a:pPr marL="285750" indent="-285750">
              <a:lnSpc>
                <a:spcPts val="1900"/>
              </a:lnSpc>
              <a:buFontTx/>
              <a:buChar char="-"/>
            </a:pPr>
            <a:r>
              <a:rPr lang="en-GB" sz="2000" dirty="0" smtClean="0">
                <a:solidFill>
                  <a:schemeClr val="tx1"/>
                </a:solidFill>
              </a:rPr>
              <a:t>Life Cycle Costs</a:t>
            </a:r>
          </a:p>
          <a:p>
            <a:pPr marL="285750" indent="-285750">
              <a:lnSpc>
                <a:spcPts val="1900"/>
              </a:lnSpc>
              <a:buFontTx/>
              <a:buChar char="-"/>
            </a:pPr>
            <a:r>
              <a:rPr lang="en-GB" sz="2000" dirty="0" smtClean="0">
                <a:solidFill>
                  <a:schemeClr val="tx1"/>
                </a:solidFill>
              </a:rPr>
              <a:t>Capacities</a:t>
            </a:r>
          </a:p>
          <a:p>
            <a:pPr marL="285750" indent="-285750">
              <a:lnSpc>
                <a:spcPts val="1900"/>
              </a:lnSpc>
              <a:buFontTx/>
              <a:buChar char="-"/>
            </a:pPr>
            <a:r>
              <a:rPr lang="en-GB" sz="2000" dirty="0" smtClean="0">
                <a:solidFill>
                  <a:schemeClr val="tx1"/>
                </a:solidFill>
              </a:rPr>
              <a:t>Follow up…</a:t>
            </a:r>
            <a:r>
              <a:rPr lang="de-CH" sz="2000" dirty="0" smtClean="0">
                <a:solidFill>
                  <a:schemeClr val="tx1"/>
                </a:solidFill>
              </a:rPr>
              <a:t>… </a:t>
            </a:r>
            <a:endParaRPr lang="de-CH" sz="2000" dirty="0">
              <a:solidFill>
                <a:schemeClr val="tx1"/>
              </a:solidFill>
            </a:endParaRPr>
          </a:p>
        </p:txBody>
      </p:sp>
      <p:cxnSp>
        <p:nvCxnSpPr>
          <p:cNvPr id="12" name="Straight Arrow Connector 11"/>
          <p:cNvCxnSpPr/>
          <p:nvPr/>
        </p:nvCxnSpPr>
        <p:spPr>
          <a:xfrm>
            <a:off x="2176126" y="2659712"/>
            <a:ext cx="815859" cy="242432"/>
          </a:xfrm>
          <a:prstGeom prst="straightConnector1">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165598" y="2780928"/>
            <a:ext cx="4126482" cy="1701784"/>
          </a:xfrm>
          <a:prstGeom prst="straightConnector1">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043608" y="2780928"/>
            <a:ext cx="475569" cy="1384177"/>
          </a:xfrm>
          <a:prstGeom prst="straightConnector1">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sp>
        <p:nvSpPr>
          <p:cNvPr id="15" name="Up Arrow 14"/>
          <p:cNvSpPr/>
          <p:nvPr/>
        </p:nvSpPr>
        <p:spPr>
          <a:xfrm>
            <a:off x="4760387" y="1869638"/>
            <a:ext cx="224597" cy="308818"/>
          </a:xfrm>
          <a:prstGeom prst="upArrow">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16" name="Up Arrow 15"/>
          <p:cNvSpPr/>
          <p:nvPr/>
        </p:nvSpPr>
        <p:spPr>
          <a:xfrm>
            <a:off x="3767311" y="4155745"/>
            <a:ext cx="240632" cy="330201"/>
          </a:xfrm>
          <a:prstGeom prst="upArrow">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18" name="Up Arrow 17"/>
          <p:cNvSpPr/>
          <p:nvPr/>
        </p:nvSpPr>
        <p:spPr>
          <a:xfrm>
            <a:off x="5987552" y="4178919"/>
            <a:ext cx="240632" cy="330201"/>
          </a:xfrm>
          <a:prstGeom prst="upArrow">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19" name="Up Arrow 18"/>
          <p:cNvSpPr/>
          <p:nvPr/>
        </p:nvSpPr>
        <p:spPr>
          <a:xfrm>
            <a:off x="3851920" y="1890424"/>
            <a:ext cx="224597" cy="308818"/>
          </a:xfrm>
          <a:prstGeom prst="upArrow">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20" name="Up Arrow 19"/>
          <p:cNvSpPr/>
          <p:nvPr/>
        </p:nvSpPr>
        <p:spPr>
          <a:xfrm>
            <a:off x="5643547" y="1890424"/>
            <a:ext cx="224597" cy="308818"/>
          </a:xfrm>
          <a:prstGeom prst="upArrow">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cxnSp>
        <p:nvCxnSpPr>
          <p:cNvPr id="26" name="Straight Arrow Connector 25"/>
          <p:cNvCxnSpPr/>
          <p:nvPr/>
        </p:nvCxnSpPr>
        <p:spPr>
          <a:xfrm flipV="1">
            <a:off x="2115620" y="2024047"/>
            <a:ext cx="1298554" cy="226417"/>
          </a:xfrm>
          <a:prstGeom prst="straightConnector1">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sp>
        <p:nvSpPr>
          <p:cNvPr id="2" name="Rounded Rectangle 1"/>
          <p:cNvSpPr/>
          <p:nvPr/>
        </p:nvSpPr>
        <p:spPr>
          <a:xfrm>
            <a:off x="387428" y="2372305"/>
            <a:ext cx="1728192" cy="408623"/>
          </a:xfrm>
          <a:prstGeom prst="roundRect">
            <a:avLst/>
          </a:prstGeom>
          <a:solidFill>
            <a:srgbClr val="FFC000"/>
          </a:solidFill>
        </p:spPr>
        <p:txBody>
          <a:bodyPr wrap="square" rtlCol="0">
            <a:spAutoFit/>
          </a:bodyPr>
          <a:lstStyle/>
          <a:p>
            <a:pPr algn="ctr">
              <a:spcBef>
                <a:spcPts val="1200"/>
              </a:spcBef>
              <a:spcAft>
                <a:spcPts val="1200"/>
              </a:spcAft>
            </a:pPr>
            <a:r>
              <a:rPr lang="de-CH" b="1" dirty="0"/>
              <a:t>Monitoring</a:t>
            </a:r>
            <a:endParaRPr lang="de-CH" b="1" dirty="0">
              <a:solidFill>
                <a:schemeClr val="tx1"/>
              </a:solidFill>
              <a:latin typeface="Arial" charset="0"/>
              <a:cs typeface="Arial" charset="0"/>
            </a:endParaRPr>
          </a:p>
        </p:txBody>
      </p:sp>
      <p:sp>
        <p:nvSpPr>
          <p:cNvPr id="27" name="Footer Placeholder 5"/>
          <p:cNvSpPr>
            <a:spLocks noGrp="1"/>
          </p:cNvSpPr>
          <p:nvPr>
            <p:ph type="ftr" sz="quarter" idx="11"/>
          </p:nvPr>
        </p:nvSpPr>
        <p:spPr>
          <a:xfrm>
            <a:off x="4379913" y="6408738"/>
            <a:ext cx="4296543" cy="365125"/>
          </a:xfrm>
        </p:spPr>
        <p:txBody>
          <a:bodyPr/>
          <a:lstStyle/>
          <a:p>
            <a:pPr>
              <a:defRPr/>
            </a:pPr>
            <a:r>
              <a:rPr lang="en-US" dirty="0" smtClean="0">
                <a:latin typeface="Arial" pitchFamily="34" charset="0"/>
                <a:cs typeface="Arial" pitchFamily="34" charset="0"/>
              </a:rPr>
              <a:t>July 2013</a:t>
            </a:r>
            <a:endParaRPr lang="en-GB" dirty="0">
              <a:latin typeface="Arial" pitchFamily="34" charset="0"/>
              <a:cs typeface="Arial" pitchFamily="34" charset="0"/>
            </a:endParaRPr>
          </a:p>
        </p:txBody>
      </p:sp>
    </p:spTree>
    <p:extLst>
      <p:ext uri="{BB962C8B-B14F-4D97-AF65-F5344CB8AC3E}">
        <p14:creationId xmlns:p14="http://schemas.microsoft.com/office/powerpoint/2010/main" xmlns="" val="89338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00" y="5422074"/>
            <a:ext cx="5436096" cy="1412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7" name="Rounded Rectangle 26"/>
          <p:cNvSpPr/>
          <p:nvPr/>
        </p:nvSpPr>
        <p:spPr>
          <a:xfrm>
            <a:off x="6300192" y="1196752"/>
            <a:ext cx="2736304" cy="4536504"/>
          </a:xfrm>
          <a:prstGeom prst="roundRect">
            <a:avLst>
              <a:gd name="adj" fmla="val 5127"/>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smtClean="0">
                <a:solidFill>
                  <a:schemeClr val="tx1"/>
                </a:solidFill>
                <a:latin typeface="Arial" pitchFamily="34" charset="0"/>
                <a:cs typeface="Arial" pitchFamily="34" charset="0"/>
                <a:sym typeface="Wingdings" pitchFamily="2" charset="2"/>
              </a:rPr>
              <a:t>Requirements </a:t>
            </a:r>
            <a:r>
              <a:rPr lang="en-GB" sz="2000" b="1" dirty="0">
                <a:solidFill>
                  <a:schemeClr val="tx1"/>
                </a:solidFill>
                <a:latin typeface="Arial" pitchFamily="34" charset="0"/>
                <a:cs typeface="Arial" pitchFamily="34" charset="0"/>
                <a:sym typeface="Wingdings" pitchFamily="2" charset="2"/>
              </a:rPr>
              <a:t>for </a:t>
            </a:r>
            <a:r>
              <a:rPr lang="en-GB" sz="2000" b="1" dirty="0" smtClean="0">
                <a:solidFill>
                  <a:schemeClr val="tx1"/>
                </a:solidFill>
                <a:latin typeface="Arial" pitchFamily="34" charset="0"/>
                <a:cs typeface="Arial" pitchFamily="34" charset="0"/>
                <a:sym typeface="Wingdings" pitchFamily="2" charset="2"/>
              </a:rPr>
              <a:t>the tool “TAF”:</a:t>
            </a:r>
            <a:r>
              <a:rPr lang="en-GB" sz="2000" dirty="0" smtClean="0">
                <a:solidFill>
                  <a:schemeClr val="tx1"/>
                </a:solidFill>
                <a:latin typeface="Arial" pitchFamily="34" charset="0"/>
                <a:cs typeface="Arial" pitchFamily="34" charset="0"/>
                <a:sym typeface="Wingdings" pitchFamily="2" charset="2"/>
              </a:rPr>
              <a:t> Easy </a:t>
            </a:r>
            <a:r>
              <a:rPr lang="en-GB" sz="2000" dirty="0">
                <a:solidFill>
                  <a:schemeClr val="tx1"/>
                </a:solidFill>
                <a:latin typeface="Arial" pitchFamily="34" charset="0"/>
                <a:cs typeface="Arial" pitchFamily="34" charset="0"/>
                <a:sym typeface="Wingdings" pitchFamily="2" charset="2"/>
              </a:rPr>
              <a:t>to use for all </a:t>
            </a:r>
            <a:r>
              <a:rPr lang="en-GB" sz="2000" dirty="0" smtClean="0">
                <a:solidFill>
                  <a:schemeClr val="tx1"/>
                </a:solidFill>
                <a:latin typeface="Arial" pitchFamily="34" charset="0"/>
                <a:cs typeface="Arial" pitchFamily="34" charset="0"/>
                <a:sym typeface="Wingdings" pitchFamily="2" charset="2"/>
              </a:rPr>
              <a:t>target users of TAF, applicable in different contexts, supporting inclusiveness, fostering accountability by involving all relevant actors during interpretation of results, linking </a:t>
            </a:r>
            <a:r>
              <a:rPr lang="en-GB" sz="2000" dirty="0">
                <a:solidFill>
                  <a:schemeClr val="tx1"/>
                </a:solidFill>
                <a:latin typeface="Arial" pitchFamily="34" charset="0"/>
                <a:cs typeface="Arial" pitchFamily="34" charset="0"/>
                <a:sym typeface="Wingdings" pitchFamily="2" charset="2"/>
              </a:rPr>
              <a:t>to concrete </a:t>
            </a:r>
            <a:r>
              <a:rPr lang="en-GB" sz="2000" dirty="0" smtClean="0">
                <a:solidFill>
                  <a:schemeClr val="tx1"/>
                </a:solidFill>
                <a:latin typeface="Arial" pitchFamily="34" charset="0"/>
                <a:cs typeface="Arial" pitchFamily="34" charset="0"/>
                <a:sym typeface="Wingdings" pitchFamily="2" charset="2"/>
              </a:rPr>
              <a:t>actions </a:t>
            </a:r>
            <a:endParaRPr lang="en-GB" sz="2000" dirty="0">
              <a:solidFill>
                <a:schemeClr val="tx1"/>
              </a:solidFill>
              <a:latin typeface="Arial" pitchFamily="34" charset="0"/>
              <a:cs typeface="Arial" pitchFamily="34" charset="0"/>
            </a:endParaRPr>
          </a:p>
        </p:txBody>
      </p:sp>
      <p:sp>
        <p:nvSpPr>
          <p:cNvPr id="32" name="Title 1"/>
          <p:cNvSpPr txBox="1">
            <a:spLocks/>
          </p:cNvSpPr>
          <p:nvPr/>
        </p:nvSpPr>
        <p:spPr bwMode="auto">
          <a:xfrm>
            <a:off x="2267744" y="188640"/>
            <a:ext cx="5544616" cy="792088"/>
          </a:xfrm>
          <a:prstGeom prst="rect">
            <a:avLst/>
          </a:prstGeom>
        </p:spPr>
        <p:txBody>
          <a:bodyPr vert="horz" rtlCol="0" anchor="ctr">
            <a:noAutofit/>
            <a:scene3d>
              <a:camera prst="orthographicFront"/>
              <a:lightRig rig="soft" dir="t"/>
            </a:scene3d>
            <a:sp3d prstMaterial="softEdge">
              <a:bevelT w="25400" h="25400"/>
            </a:sp3d>
          </a:bodyPr>
          <a:lstStyle>
            <a:defPPr>
              <a:defRPr lang="en-US"/>
            </a:defPPr>
            <a:lvl1pPr marL="363538" indent="-363538" algn="ctr" eaLnBrk="0" hangingPunct="0">
              <a:spcBef>
                <a:spcPts val="600"/>
              </a:spcBef>
              <a:tabLst>
                <a:tab pos="363538" algn="l"/>
              </a:tabLst>
              <a:defRPr sz="2800" b="1">
                <a:solidFill>
                  <a:schemeClr val="tx2"/>
                </a:solidFill>
                <a:effectLst>
                  <a:outerShdw blurRad="31750" dist="25400" dir="5400000" algn="tl" rotWithShape="0">
                    <a:srgbClr val="000000">
                      <a:alpha val="25000"/>
                    </a:srgbClr>
                  </a:outerShdw>
                </a:effectLst>
                <a:latin typeface="+mj-lt"/>
                <a:ea typeface="+mj-ea"/>
                <a:cs typeface="+mj-cs"/>
              </a:defRPr>
            </a:lvl1pPr>
            <a:lvl2pPr eaLnBrk="0" hangingPunct="0">
              <a:defRPr sz="4100" b="1">
                <a:solidFill>
                  <a:schemeClr val="tx2"/>
                </a:solidFill>
              </a:defRPr>
            </a:lvl2pPr>
            <a:lvl3pPr eaLnBrk="0" hangingPunct="0">
              <a:defRPr sz="4100" b="1">
                <a:solidFill>
                  <a:schemeClr val="tx2"/>
                </a:solidFill>
              </a:defRPr>
            </a:lvl3pPr>
            <a:lvl4pPr eaLnBrk="0" hangingPunct="0">
              <a:defRPr sz="4100" b="1">
                <a:solidFill>
                  <a:schemeClr val="tx2"/>
                </a:solidFill>
              </a:defRPr>
            </a:lvl4pPr>
            <a:lvl5pPr eaLnBrk="0" hangingPunct="0">
              <a:defRPr sz="4100" b="1">
                <a:solidFill>
                  <a:schemeClr val="tx2"/>
                </a:solidFill>
              </a:defRPr>
            </a:lvl5pPr>
            <a:lvl6pPr marL="457200" fontAlgn="base">
              <a:spcBef>
                <a:spcPct val="0"/>
              </a:spcBef>
              <a:spcAft>
                <a:spcPct val="0"/>
              </a:spcAft>
              <a:defRPr sz="4100" b="1">
                <a:solidFill>
                  <a:schemeClr val="tx2"/>
                </a:solidFill>
              </a:defRPr>
            </a:lvl6pPr>
            <a:lvl7pPr marL="914400" fontAlgn="base">
              <a:spcBef>
                <a:spcPct val="0"/>
              </a:spcBef>
              <a:spcAft>
                <a:spcPct val="0"/>
              </a:spcAft>
              <a:defRPr sz="4100" b="1">
                <a:solidFill>
                  <a:schemeClr val="tx2"/>
                </a:solidFill>
              </a:defRPr>
            </a:lvl7pPr>
            <a:lvl8pPr marL="1371600" fontAlgn="base">
              <a:spcBef>
                <a:spcPct val="0"/>
              </a:spcBef>
              <a:spcAft>
                <a:spcPct val="0"/>
              </a:spcAft>
              <a:defRPr sz="4100" b="1">
                <a:solidFill>
                  <a:schemeClr val="tx2"/>
                </a:solidFill>
              </a:defRPr>
            </a:lvl8pPr>
            <a:lvl9pPr marL="1828800" fontAlgn="base">
              <a:spcBef>
                <a:spcPct val="0"/>
              </a:spcBef>
              <a:spcAft>
                <a:spcPct val="0"/>
              </a:spcAft>
              <a:defRPr sz="4100" b="1">
                <a:solidFill>
                  <a:schemeClr val="tx2"/>
                </a:solidFill>
              </a:defRPr>
            </a:lvl9pPr>
          </a:lstStyle>
          <a:p>
            <a:pPr>
              <a:lnSpc>
                <a:spcPts val="2900"/>
              </a:lnSpc>
            </a:pPr>
            <a:r>
              <a:rPr lang="en-GB" sz="3200" dirty="0" smtClean="0">
                <a:solidFill>
                  <a:schemeClr val="tx1"/>
                </a:solidFill>
              </a:rPr>
              <a:t>Strategic areas</a:t>
            </a:r>
          </a:p>
          <a:p>
            <a:pPr>
              <a:lnSpc>
                <a:spcPts val="2900"/>
              </a:lnSpc>
            </a:pPr>
            <a:r>
              <a:rPr lang="en-GB" sz="3200" dirty="0" smtClean="0">
                <a:solidFill>
                  <a:schemeClr val="tx1"/>
                </a:solidFill>
              </a:rPr>
              <a:t>for the design of the TAF</a:t>
            </a:r>
            <a:endParaRPr lang="en-GB" sz="3200" dirty="0">
              <a:solidFill>
                <a:schemeClr val="tx1"/>
              </a:solidFill>
            </a:endParaRPr>
          </a:p>
        </p:txBody>
      </p:sp>
      <p:sp>
        <p:nvSpPr>
          <p:cNvPr id="15" name="Footer Placeholder 5"/>
          <p:cNvSpPr>
            <a:spLocks noGrp="1"/>
          </p:cNvSpPr>
          <p:nvPr>
            <p:ph type="ftr" sz="quarter" idx="11"/>
          </p:nvPr>
        </p:nvSpPr>
        <p:spPr>
          <a:xfrm>
            <a:off x="4379913" y="6408738"/>
            <a:ext cx="4296543" cy="365125"/>
          </a:xfrm>
        </p:spPr>
        <p:txBody>
          <a:bodyPr/>
          <a:lstStyle/>
          <a:p>
            <a:pPr>
              <a:defRPr/>
            </a:pPr>
            <a:r>
              <a:rPr lang="en-US" dirty="0" smtClean="0">
                <a:latin typeface="Arial" pitchFamily="34" charset="0"/>
                <a:cs typeface="Arial" pitchFamily="34" charset="0"/>
              </a:rPr>
              <a:t>July 2013</a:t>
            </a:r>
            <a:endParaRPr lang="en-GB" dirty="0">
              <a:latin typeface="Arial" pitchFamily="34" charset="0"/>
              <a:cs typeface="Arial" pitchFamily="34" charset="0"/>
            </a:endParaRPr>
          </a:p>
        </p:txBody>
      </p:sp>
      <p:sp>
        <p:nvSpPr>
          <p:cNvPr id="17" name="Oval 16"/>
          <p:cNvSpPr>
            <a:spLocks noChangeAspect="1"/>
          </p:cNvSpPr>
          <p:nvPr/>
        </p:nvSpPr>
        <p:spPr>
          <a:xfrm>
            <a:off x="1954278" y="1794305"/>
            <a:ext cx="1997294" cy="1852712"/>
          </a:xfrm>
          <a:prstGeom prst="ellipse">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8" name="Oval 17"/>
          <p:cNvSpPr>
            <a:spLocks noChangeAspect="1"/>
          </p:cNvSpPr>
          <p:nvPr/>
        </p:nvSpPr>
        <p:spPr>
          <a:xfrm>
            <a:off x="2857685" y="2467236"/>
            <a:ext cx="1997294" cy="1852712"/>
          </a:xfrm>
          <a:prstGeom prst="ellipse">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9" name="Oval 18"/>
          <p:cNvSpPr>
            <a:spLocks noChangeAspect="1"/>
          </p:cNvSpPr>
          <p:nvPr/>
        </p:nvSpPr>
        <p:spPr>
          <a:xfrm>
            <a:off x="2604015" y="3388682"/>
            <a:ext cx="1997294" cy="1852712"/>
          </a:xfrm>
          <a:prstGeom prst="ellipse">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20" name="Oval 19"/>
          <p:cNvSpPr>
            <a:spLocks noChangeAspect="1"/>
          </p:cNvSpPr>
          <p:nvPr/>
        </p:nvSpPr>
        <p:spPr>
          <a:xfrm>
            <a:off x="1014782" y="2577098"/>
            <a:ext cx="1997294" cy="1852712"/>
          </a:xfrm>
          <a:prstGeom prst="ellipse">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21" name="Oval 20"/>
          <p:cNvSpPr>
            <a:spLocks noChangeAspect="1"/>
          </p:cNvSpPr>
          <p:nvPr/>
        </p:nvSpPr>
        <p:spPr>
          <a:xfrm>
            <a:off x="1513185" y="3393592"/>
            <a:ext cx="1997294" cy="1852712"/>
          </a:xfrm>
          <a:prstGeom prst="ellipse">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22" name="TextBox 21"/>
          <p:cNvSpPr txBox="1"/>
          <p:nvPr/>
        </p:nvSpPr>
        <p:spPr>
          <a:xfrm>
            <a:off x="197557" y="2505090"/>
            <a:ext cx="1815872" cy="1015663"/>
          </a:xfrm>
          <a:prstGeom prst="rect">
            <a:avLst/>
          </a:prstGeom>
          <a:noFill/>
        </p:spPr>
        <p:txBody>
          <a:bodyPr wrap="square" rtlCol="0">
            <a:spAutoFit/>
          </a:bodyPr>
          <a:lstStyle>
            <a:defPPr>
              <a:defRPr lang="de-DE"/>
            </a:defPPr>
            <a:lvl1pPr lvl="0">
              <a:defRPr sz="2000" b="1"/>
            </a:lvl1pPr>
          </a:lstStyle>
          <a:p>
            <a:r>
              <a:rPr lang="de-CH" dirty="0" smtClean="0"/>
              <a:t>Technology </a:t>
            </a:r>
            <a:r>
              <a:rPr lang="de-CH" dirty="0" err="1" smtClean="0"/>
              <a:t>Introduction</a:t>
            </a:r>
            <a:r>
              <a:rPr lang="de-CH" dirty="0" smtClean="0"/>
              <a:t> </a:t>
            </a:r>
            <a:endParaRPr lang="de-CH" dirty="0"/>
          </a:p>
          <a:p>
            <a:r>
              <a:rPr lang="de-CH" dirty="0" err="1"/>
              <a:t>Process</a:t>
            </a:r>
            <a:endParaRPr lang="de-CH" dirty="0"/>
          </a:p>
        </p:txBody>
      </p:sp>
      <p:sp>
        <p:nvSpPr>
          <p:cNvPr id="23" name="TextBox 22"/>
          <p:cNvSpPr txBox="1"/>
          <p:nvPr/>
        </p:nvSpPr>
        <p:spPr>
          <a:xfrm>
            <a:off x="1763738" y="1515327"/>
            <a:ext cx="2420420" cy="701731"/>
          </a:xfrm>
          <a:prstGeom prst="rect">
            <a:avLst/>
          </a:prstGeom>
          <a:noFill/>
        </p:spPr>
        <p:txBody>
          <a:bodyPr wrap="square" rtlCol="0">
            <a:spAutoFit/>
          </a:bodyPr>
          <a:lstStyle/>
          <a:p>
            <a:pPr lvl="0" algn="ctr" defTabSz="1066800">
              <a:lnSpc>
                <a:spcPct val="90000"/>
              </a:lnSpc>
              <a:spcBef>
                <a:spcPct val="0"/>
              </a:spcBef>
              <a:spcAft>
                <a:spcPct val="35000"/>
              </a:spcAft>
            </a:pPr>
            <a:r>
              <a:rPr lang="de-CH" sz="2000" b="1" dirty="0" err="1" smtClean="0"/>
              <a:t>Sustainable</a:t>
            </a:r>
            <a:r>
              <a:rPr lang="de-CH" sz="2400" b="1" dirty="0" smtClean="0"/>
              <a:t> </a:t>
            </a:r>
            <a:r>
              <a:rPr lang="de-CH" sz="2000" b="1" dirty="0" smtClean="0"/>
              <a:t>WASH</a:t>
            </a:r>
            <a:r>
              <a:rPr lang="de-CH" sz="2400" b="1" dirty="0" smtClean="0"/>
              <a:t> </a:t>
            </a:r>
            <a:r>
              <a:rPr lang="de-CH" sz="2000" b="1" dirty="0"/>
              <a:t>Services</a:t>
            </a:r>
          </a:p>
        </p:txBody>
      </p:sp>
      <p:sp>
        <p:nvSpPr>
          <p:cNvPr id="24" name="TextBox 23"/>
          <p:cNvSpPr txBox="1"/>
          <p:nvPr/>
        </p:nvSpPr>
        <p:spPr>
          <a:xfrm>
            <a:off x="4048402" y="2658978"/>
            <a:ext cx="1983300" cy="707886"/>
          </a:xfrm>
          <a:prstGeom prst="rect">
            <a:avLst/>
          </a:prstGeom>
          <a:noFill/>
        </p:spPr>
        <p:txBody>
          <a:bodyPr wrap="none" rtlCol="0">
            <a:spAutoFit/>
          </a:bodyPr>
          <a:lstStyle/>
          <a:p>
            <a:pPr lvl="0"/>
            <a:r>
              <a:rPr lang="de-CH" sz="2000" b="1" dirty="0" err="1"/>
              <a:t>Governance</a:t>
            </a:r>
            <a:r>
              <a:rPr lang="de-CH" sz="2000" b="1" dirty="0"/>
              <a:t> </a:t>
            </a:r>
            <a:r>
              <a:rPr lang="de-CH" sz="2000" b="1" dirty="0" err="1" smtClean="0"/>
              <a:t>and</a:t>
            </a:r>
            <a:r>
              <a:rPr lang="de-CH" sz="2000" b="1" dirty="0" smtClean="0"/>
              <a:t> </a:t>
            </a:r>
          </a:p>
          <a:p>
            <a:pPr lvl="0"/>
            <a:r>
              <a:rPr lang="de-CH" sz="2000" b="1" dirty="0" err="1" smtClean="0"/>
              <a:t>accountability</a:t>
            </a:r>
            <a:endParaRPr lang="de-CH" sz="2000" b="1" dirty="0"/>
          </a:p>
        </p:txBody>
      </p:sp>
      <p:sp>
        <p:nvSpPr>
          <p:cNvPr id="25" name="TextBox 24"/>
          <p:cNvSpPr txBox="1"/>
          <p:nvPr/>
        </p:nvSpPr>
        <p:spPr>
          <a:xfrm>
            <a:off x="107504" y="4737338"/>
            <a:ext cx="2572884" cy="707886"/>
          </a:xfrm>
          <a:prstGeom prst="rect">
            <a:avLst/>
          </a:prstGeom>
          <a:noFill/>
        </p:spPr>
        <p:txBody>
          <a:bodyPr wrap="none" rtlCol="0">
            <a:spAutoFit/>
          </a:bodyPr>
          <a:lstStyle/>
          <a:p>
            <a:pPr lvl="0"/>
            <a:r>
              <a:rPr lang="en-GB" sz="2000" b="1" dirty="0" smtClean="0"/>
              <a:t>User needs, efficiency </a:t>
            </a:r>
          </a:p>
          <a:p>
            <a:pPr lvl="0"/>
            <a:r>
              <a:rPr lang="en-GB" sz="2000" b="1" dirty="0" smtClean="0"/>
              <a:t>and user friendliness </a:t>
            </a:r>
          </a:p>
        </p:txBody>
      </p:sp>
      <p:sp>
        <p:nvSpPr>
          <p:cNvPr id="26" name="TextBox 25"/>
          <p:cNvSpPr txBox="1"/>
          <p:nvPr/>
        </p:nvSpPr>
        <p:spPr>
          <a:xfrm>
            <a:off x="3856332" y="4538418"/>
            <a:ext cx="1650901" cy="707886"/>
          </a:xfrm>
          <a:prstGeom prst="rect">
            <a:avLst/>
          </a:prstGeom>
          <a:noFill/>
        </p:spPr>
        <p:txBody>
          <a:bodyPr wrap="none" rtlCol="0">
            <a:spAutoFit/>
          </a:bodyPr>
          <a:lstStyle/>
          <a:p>
            <a:pPr lvl="0"/>
            <a:r>
              <a:rPr lang="de-CH" sz="2000" b="1" dirty="0" smtClean="0"/>
              <a:t>Innovation </a:t>
            </a:r>
            <a:r>
              <a:rPr lang="de-CH" sz="2000" b="1" dirty="0"/>
              <a:t>in </a:t>
            </a:r>
            <a:endParaRPr lang="de-CH" sz="2000" b="1" dirty="0" smtClean="0"/>
          </a:p>
          <a:p>
            <a:pPr lvl="0"/>
            <a:r>
              <a:rPr lang="de-CH" sz="2000" b="1" dirty="0" smtClean="0"/>
              <a:t>WASH </a:t>
            </a:r>
            <a:r>
              <a:rPr lang="de-CH" sz="2000" b="1" dirty="0" err="1"/>
              <a:t>Sector</a:t>
            </a:r>
            <a:r>
              <a:rPr lang="de-CH" sz="2000" b="1" dirty="0"/>
              <a:t> </a:t>
            </a:r>
          </a:p>
        </p:txBody>
      </p:sp>
    </p:spTree>
    <p:extLst>
      <p:ext uri="{BB962C8B-B14F-4D97-AF65-F5344CB8AC3E}">
        <p14:creationId xmlns:p14="http://schemas.microsoft.com/office/powerpoint/2010/main" xmlns="" val="294686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ppt_x"/>
                                          </p:val>
                                        </p:tav>
                                        <p:tav tm="100000">
                                          <p:val>
                                            <p:strVal val="#ppt_x"/>
                                          </p:val>
                                        </p:tav>
                                      </p:tavLst>
                                    </p:anim>
                                    <p:anim calcmode="lin" valueType="num">
                                      <p:cBhvr additive="base">
                                        <p:cTn id="5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2" grpId="0"/>
      <p:bldP spid="23" grpId="0"/>
      <p:bldP spid="24"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98487" y="5658690"/>
            <a:ext cx="8784976"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 name="Rounded Rectangle 3"/>
          <p:cNvSpPr/>
          <p:nvPr/>
        </p:nvSpPr>
        <p:spPr>
          <a:xfrm>
            <a:off x="898169" y="880965"/>
            <a:ext cx="1440160" cy="504056"/>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Context</a:t>
            </a:r>
          </a:p>
        </p:txBody>
      </p:sp>
      <p:sp>
        <p:nvSpPr>
          <p:cNvPr id="5" name="Rounded Rectangle 4"/>
          <p:cNvSpPr/>
          <p:nvPr/>
        </p:nvSpPr>
        <p:spPr>
          <a:xfrm>
            <a:off x="909569" y="6237312"/>
            <a:ext cx="1428760" cy="504056"/>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Technology</a:t>
            </a:r>
          </a:p>
        </p:txBody>
      </p:sp>
      <p:sp>
        <p:nvSpPr>
          <p:cNvPr id="7" name="Rounded Rectangle 6"/>
          <p:cNvSpPr/>
          <p:nvPr/>
        </p:nvSpPr>
        <p:spPr>
          <a:xfrm>
            <a:off x="395536" y="1772358"/>
            <a:ext cx="8424936" cy="4392488"/>
          </a:xfrm>
          <a:prstGeom prst="roundRect">
            <a:avLst>
              <a:gd name="adj" fmla="val 6547"/>
            </a:avLst>
          </a:prstGeom>
          <a:solidFill>
            <a:schemeClr val="bg1">
              <a:lumMod val="85000"/>
            </a:schemeClr>
          </a:solidFill>
          <a:ln>
            <a:solidFill>
              <a:schemeClr val="tx1">
                <a:lumMod val="65000"/>
                <a:lumOff val="35000"/>
              </a:schemeClr>
            </a:solidFill>
            <a:prstDash val="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8" name="Down Arrow 7"/>
          <p:cNvSpPr/>
          <p:nvPr/>
        </p:nvSpPr>
        <p:spPr>
          <a:xfrm>
            <a:off x="1438679" y="1452554"/>
            <a:ext cx="338681" cy="685355"/>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sp>
        <p:nvSpPr>
          <p:cNvPr id="9" name="Down Arrow 8"/>
          <p:cNvSpPr/>
          <p:nvPr/>
        </p:nvSpPr>
        <p:spPr>
          <a:xfrm flipV="1">
            <a:off x="1404336" y="5804806"/>
            <a:ext cx="357190" cy="36004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sp>
        <p:nvSpPr>
          <p:cNvPr id="10" name="Rounded Rectangle 9"/>
          <p:cNvSpPr/>
          <p:nvPr/>
        </p:nvSpPr>
        <p:spPr>
          <a:xfrm>
            <a:off x="620114" y="2843862"/>
            <a:ext cx="2007670" cy="1872208"/>
          </a:xfrm>
          <a:prstGeom prst="roundRect">
            <a:avLst>
              <a:gd name="adj" fmla="val 11924"/>
            </a:avLst>
          </a:prstGeom>
          <a:solidFill>
            <a:srgbClr val="FFC000"/>
          </a:solidFill>
          <a:ln w="31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SCREENING</a:t>
            </a:r>
          </a:p>
          <a:p>
            <a:pPr algn="ctr"/>
            <a:endParaRPr lang="en-GB" sz="1400" b="1" dirty="0" smtClean="0">
              <a:solidFill>
                <a:schemeClr val="tx1"/>
              </a:solidFill>
            </a:endParaRPr>
          </a:p>
          <a:p>
            <a:pPr algn="ctr"/>
            <a:endParaRPr lang="en-GB" sz="1400" b="1" dirty="0" smtClean="0">
              <a:solidFill>
                <a:schemeClr val="tx1"/>
              </a:solidFill>
            </a:endParaRPr>
          </a:p>
          <a:p>
            <a:pPr algn="ctr"/>
            <a:r>
              <a:rPr lang="en-GB" sz="2000" b="1" dirty="0" smtClean="0">
                <a:solidFill>
                  <a:schemeClr val="tx1"/>
                </a:solidFill>
              </a:rPr>
              <a:t>Need </a:t>
            </a:r>
          </a:p>
          <a:p>
            <a:pPr algn="ctr"/>
            <a:r>
              <a:rPr lang="en-GB" sz="1400" dirty="0" smtClean="0">
                <a:solidFill>
                  <a:schemeClr val="tx1"/>
                </a:solidFill>
              </a:rPr>
              <a:t>and</a:t>
            </a:r>
            <a:r>
              <a:rPr lang="en-GB" sz="1400" b="1" dirty="0" smtClean="0">
                <a:solidFill>
                  <a:schemeClr val="tx1"/>
                </a:solidFill>
              </a:rPr>
              <a:t> </a:t>
            </a:r>
            <a:r>
              <a:rPr lang="en-GB" sz="2000" b="1" dirty="0" smtClean="0">
                <a:solidFill>
                  <a:schemeClr val="tx1"/>
                </a:solidFill>
              </a:rPr>
              <a:t>Applicability</a:t>
            </a:r>
          </a:p>
        </p:txBody>
      </p:sp>
      <p:sp>
        <p:nvSpPr>
          <p:cNvPr id="11" name="TextBox 10"/>
          <p:cNvSpPr txBox="1"/>
          <p:nvPr/>
        </p:nvSpPr>
        <p:spPr>
          <a:xfrm>
            <a:off x="720629" y="5025021"/>
            <a:ext cx="1719638" cy="830997"/>
          </a:xfrm>
          <a:prstGeom prst="rect">
            <a:avLst/>
          </a:prstGeom>
          <a:noFill/>
        </p:spPr>
        <p:txBody>
          <a:bodyPr wrap="none" rtlCol="0">
            <a:spAutoFit/>
          </a:bodyPr>
          <a:lstStyle/>
          <a:p>
            <a:pPr algn="ctr"/>
            <a:r>
              <a:rPr lang="en-GB" sz="1600" dirty="0" smtClean="0"/>
              <a:t>Technical Function</a:t>
            </a:r>
          </a:p>
          <a:p>
            <a:pPr algn="ctr"/>
            <a:r>
              <a:rPr lang="en-GB" sz="1600" dirty="0" smtClean="0"/>
              <a:t>Characteristics</a:t>
            </a:r>
          </a:p>
          <a:p>
            <a:pPr algn="ctr"/>
            <a:r>
              <a:rPr lang="en-GB" sz="1600" dirty="0" smtClean="0"/>
              <a:t>Performance</a:t>
            </a:r>
            <a:endParaRPr lang="en-GB" sz="1600" dirty="0"/>
          </a:p>
        </p:txBody>
      </p:sp>
      <p:sp>
        <p:nvSpPr>
          <p:cNvPr id="12" name="Right Arrow 11"/>
          <p:cNvSpPr/>
          <p:nvPr/>
        </p:nvSpPr>
        <p:spPr>
          <a:xfrm>
            <a:off x="2684299" y="3782816"/>
            <a:ext cx="285752" cy="35719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sp>
        <p:nvSpPr>
          <p:cNvPr id="13" name="Rounded Rectangle 12"/>
          <p:cNvSpPr/>
          <p:nvPr/>
        </p:nvSpPr>
        <p:spPr>
          <a:xfrm>
            <a:off x="2970051" y="1795231"/>
            <a:ext cx="2098398" cy="4289466"/>
          </a:xfrm>
          <a:prstGeom prst="roundRect">
            <a:avLst>
              <a:gd name="adj" fmla="val 7566"/>
            </a:avLst>
          </a:prstGeom>
          <a:solidFill>
            <a:srgbClr val="FFC00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dirty="0" smtClean="0">
              <a:solidFill>
                <a:schemeClr val="tx1"/>
              </a:solidFill>
            </a:endParaRPr>
          </a:p>
        </p:txBody>
      </p:sp>
      <p:sp>
        <p:nvSpPr>
          <p:cNvPr id="14" name="TextBox 13"/>
          <p:cNvSpPr txBox="1"/>
          <p:nvPr/>
        </p:nvSpPr>
        <p:spPr>
          <a:xfrm>
            <a:off x="2970051" y="1835750"/>
            <a:ext cx="2394037" cy="1000274"/>
          </a:xfrm>
          <a:prstGeom prst="rect">
            <a:avLst/>
          </a:prstGeom>
          <a:noFill/>
        </p:spPr>
        <p:txBody>
          <a:bodyPr wrap="square" rtlCol="0">
            <a:spAutoFit/>
          </a:bodyPr>
          <a:lstStyle/>
          <a:p>
            <a:r>
              <a:rPr lang="en-GB" sz="2000" b="1" dirty="0" smtClean="0"/>
              <a:t>ASSESSMENT</a:t>
            </a:r>
            <a:r>
              <a:rPr lang="en-GB" sz="1400" b="1" dirty="0" smtClean="0"/>
              <a:t> </a:t>
            </a:r>
            <a:r>
              <a:rPr lang="en-GB" sz="1300" dirty="0" smtClean="0"/>
              <a:t> </a:t>
            </a:r>
          </a:p>
          <a:p>
            <a:r>
              <a:rPr lang="en-GB" sz="1300" dirty="0" smtClean="0"/>
              <a:t>of technology applicability</a:t>
            </a:r>
          </a:p>
          <a:p>
            <a:r>
              <a:rPr lang="en-GB" sz="1300" dirty="0" smtClean="0"/>
              <a:t>using 18 indicators</a:t>
            </a:r>
          </a:p>
          <a:p>
            <a:endParaRPr lang="en-GB" sz="1300" dirty="0"/>
          </a:p>
        </p:txBody>
      </p:sp>
      <p:sp>
        <p:nvSpPr>
          <p:cNvPr id="15" name="TextBox 14"/>
          <p:cNvSpPr txBox="1"/>
          <p:nvPr/>
        </p:nvSpPr>
        <p:spPr>
          <a:xfrm>
            <a:off x="3536148" y="5630315"/>
            <a:ext cx="1532301" cy="451406"/>
          </a:xfrm>
          <a:prstGeom prst="rect">
            <a:avLst/>
          </a:prstGeom>
          <a:noFill/>
        </p:spPr>
        <p:txBody>
          <a:bodyPr wrap="square" rtlCol="0">
            <a:spAutoFit/>
          </a:bodyPr>
          <a:lstStyle/>
          <a:p>
            <a:pPr algn="ctr">
              <a:lnSpc>
                <a:spcPts val="1400"/>
              </a:lnSpc>
            </a:pPr>
            <a:r>
              <a:rPr lang="en-GB" sz="1400" b="1" dirty="0" smtClean="0"/>
              <a:t>Perspective</a:t>
            </a:r>
          </a:p>
          <a:p>
            <a:pPr algn="ctr">
              <a:lnSpc>
                <a:spcPts val="1400"/>
              </a:lnSpc>
            </a:pPr>
            <a:r>
              <a:rPr lang="en-GB" sz="1400" b="1" dirty="0" smtClean="0"/>
              <a:t> of key actors</a:t>
            </a:r>
            <a:endParaRPr lang="en-GB" sz="1400" b="1" dirty="0"/>
          </a:p>
        </p:txBody>
      </p:sp>
      <p:sp>
        <p:nvSpPr>
          <p:cNvPr id="16" name="TextBox 15"/>
          <p:cNvSpPr txBox="1"/>
          <p:nvPr/>
        </p:nvSpPr>
        <p:spPr>
          <a:xfrm>
            <a:off x="3957514" y="4790783"/>
            <a:ext cx="369332" cy="789383"/>
          </a:xfrm>
          <a:prstGeom prst="rect">
            <a:avLst/>
          </a:prstGeom>
          <a:noFill/>
        </p:spPr>
        <p:txBody>
          <a:bodyPr vert="vert270" wrap="none" rtlCol="0" anchor="b">
            <a:spAutoFit/>
          </a:bodyPr>
          <a:lstStyle/>
          <a:p>
            <a:r>
              <a:rPr lang="en-GB" sz="1200" dirty="0" smtClean="0"/>
              <a:t>User-Buyer</a:t>
            </a:r>
            <a:endParaRPr lang="en-GB" sz="1200" dirty="0"/>
          </a:p>
        </p:txBody>
      </p:sp>
      <p:sp>
        <p:nvSpPr>
          <p:cNvPr id="17" name="TextBox 16"/>
          <p:cNvSpPr txBox="1"/>
          <p:nvPr/>
        </p:nvSpPr>
        <p:spPr>
          <a:xfrm>
            <a:off x="4573446" y="4370217"/>
            <a:ext cx="369332" cy="1196674"/>
          </a:xfrm>
          <a:prstGeom prst="rect">
            <a:avLst/>
          </a:prstGeom>
          <a:noFill/>
        </p:spPr>
        <p:txBody>
          <a:bodyPr vert="vert270" wrap="none" rtlCol="0" anchor="b">
            <a:spAutoFit/>
          </a:bodyPr>
          <a:lstStyle/>
          <a:p>
            <a:r>
              <a:rPr lang="en-GB" sz="1200" dirty="0" smtClean="0"/>
              <a:t>Other Institutions</a:t>
            </a:r>
            <a:endParaRPr lang="en-GB" sz="1200" dirty="0"/>
          </a:p>
        </p:txBody>
      </p:sp>
      <p:sp>
        <p:nvSpPr>
          <p:cNvPr id="18" name="Right Brace 17"/>
          <p:cNvSpPr/>
          <p:nvPr/>
        </p:nvSpPr>
        <p:spPr>
          <a:xfrm rot="16200000" flipH="1" flipV="1">
            <a:off x="4472119" y="5130557"/>
            <a:ext cx="121019" cy="947954"/>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Box 18"/>
          <p:cNvSpPr txBox="1"/>
          <p:nvPr/>
        </p:nvSpPr>
        <p:spPr>
          <a:xfrm>
            <a:off x="3105261" y="2844683"/>
            <a:ext cx="430887" cy="1517734"/>
          </a:xfrm>
          <a:prstGeom prst="rect">
            <a:avLst/>
          </a:prstGeom>
          <a:noFill/>
        </p:spPr>
        <p:txBody>
          <a:bodyPr vert="vert270" wrap="square" rtlCol="0">
            <a:spAutoFit/>
          </a:bodyPr>
          <a:lstStyle/>
          <a:p>
            <a:r>
              <a:rPr lang="en-GB" sz="1600" b="1" dirty="0" smtClean="0"/>
              <a:t>Dimensions</a:t>
            </a:r>
            <a:endParaRPr lang="en-GB" sz="1600" b="1" dirty="0"/>
          </a:p>
        </p:txBody>
      </p:sp>
      <p:sp>
        <p:nvSpPr>
          <p:cNvPr id="20" name="TextBox 19"/>
          <p:cNvSpPr txBox="1"/>
          <p:nvPr/>
        </p:nvSpPr>
        <p:spPr>
          <a:xfrm>
            <a:off x="3441477" y="2555830"/>
            <a:ext cx="605615" cy="1769715"/>
          </a:xfrm>
          <a:prstGeom prst="rect">
            <a:avLst/>
          </a:prstGeom>
          <a:noFill/>
        </p:spPr>
        <p:txBody>
          <a:bodyPr wrap="none" rtlCol="0">
            <a:spAutoFit/>
          </a:bodyPr>
          <a:lstStyle/>
          <a:p>
            <a:pPr>
              <a:spcBef>
                <a:spcPts val="600"/>
              </a:spcBef>
            </a:pPr>
            <a:r>
              <a:rPr lang="en-GB" sz="1400" dirty="0" err="1" smtClean="0"/>
              <a:t>Soc</a:t>
            </a:r>
            <a:endParaRPr lang="en-GB" sz="1400" dirty="0" smtClean="0"/>
          </a:p>
          <a:p>
            <a:pPr>
              <a:spcBef>
                <a:spcPts val="600"/>
              </a:spcBef>
            </a:pPr>
            <a:r>
              <a:rPr lang="en-GB" sz="1400" dirty="0" smtClean="0"/>
              <a:t>Econ</a:t>
            </a:r>
          </a:p>
          <a:p>
            <a:pPr>
              <a:spcBef>
                <a:spcPts val="600"/>
              </a:spcBef>
            </a:pPr>
            <a:r>
              <a:rPr lang="en-GB" sz="1400" dirty="0" err="1" smtClean="0"/>
              <a:t>Env</a:t>
            </a:r>
            <a:endParaRPr lang="en-GB" sz="1400" dirty="0" smtClean="0"/>
          </a:p>
          <a:p>
            <a:pPr>
              <a:spcBef>
                <a:spcPts val="600"/>
              </a:spcBef>
            </a:pPr>
            <a:r>
              <a:rPr lang="en-GB" sz="1400" dirty="0" smtClean="0"/>
              <a:t>Inst</a:t>
            </a:r>
          </a:p>
          <a:p>
            <a:pPr>
              <a:spcBef>
                <a:spcPts val="600"/>
              </a:spcBef>
            </a:pPr>
            <a:r>
              <a:rPr lang="en-GB" sz="1400" dirty="0" smtClean="0"/>
              <a:t>Know</a:t>
            </a:r>
          </a:p>
          <a:p>
            <a:pPr>
              <a:spcBef>
                <a:spcPts val="600"/>
              </a:spcBef>
            </a:pPr>
            <a:r>
              <a:rPr lang="en-GB" sz="1400" dirty="0" smtClean="0"/>
              <a:t>Tech</a:t>
            </a:r>
            <a:endParaRPr lang="en-GB" sz="1400" dirty="0"/>
          </a:p>
        </p:txBody>
      </p:sp>
      <p:sp>
        <p:nvSpPr>
          <p:cNvPr id="21" name="TextBox 20"/>
          <p:cNvSpPr txBox="1"/>
          <p:nvPr/>
        </p:nvSpPr>
        <p:spPr>
          <a:xfrm>
            <a:off x="5068450" y="1878721"/>
            <a:ext cx="4199400" cy="1354217"/>
          </a:xfrm>
          <a:prstGeom prst="rect">
            <a:avLst/>
          </a:prstGeom>
          <a:noFill/>
        </p:spPr>
        <p:txBody>
          <a:bodyPr wrap="square" rtlCol="0">
            <a:spAutoFit/>
          </a:bodyPr>
          <a:lstStyle/>
          <a:p>
            <a:r>
              <a:rPr lang="en-GB" sz="3200" b="1" dirty="0" smtClean="0">
                <a:solidFill>
                  <a:srgbClr val="FF0000"/>
                </a:solidFill>
              </a:rPr>
              <a:t>TAF</a:t>
            </a:r>
          </a:p>
          <a:p>
            <a:r>
              <a:rPr lang="en-GB" dirty="0"/>
              <a:t>Technology Applicability Framework </a:t>
            </a:r>
          </a:p>
          <a:p>
            <a:endParaRPr lang="en-GB" sz="3200" b="1" dirty="0" smtClean="0">
              <a:solidFill>
                <a:srgbClr val="FF0000"/>
              </a:solidFill>
            </a:endParaRPr>
          </a:p>
        </p:txBody>
      </p:sp>
      <p:sp>
        <p:nvSpPr>
          <p:cNvPr id="22" name="Down Arrow 21"/>
          <p:cNvSpPr/>
          <p:nvPr/>
        </p:nvSpPr>
        <p:spPr>
          <a:xfrm flipV="1">
            <a:off x="1401853" y="4739326"/>
            <a:ext cx="357190" cy="288032"/>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sp>
        <p:nvSpPr>
          <p:cNvPr id="23" name="Rectangle 22"/>
          <p:cNvSpPr/>
          <p:nvPr/>
        </p:nvSpPr>
        <p:spPr>
          <a:xfrm>
            <a:off x="4012192" y="2555829"/>
            <a:ext cx="285752" cy="280195"/>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p:cNvSpPr/>
          <p:nvPr/>
        </p:nvSpPr>
        <p:spPr>
          <a:xfrm>
            <a:off x="4012191" y="2836024"/>
            <a:ext cx="290894" cy="28575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4012191" y="3129614"/>
            <a:ext cx="285752" cy="28575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4012191" y="3415366"/>
            <a:ext cx="285752" cy="28575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4012191" y="3701118"/>
            <a:ext cx="285752" cy="29487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4142510" y="3995990"/>
            <a:ext cx="285752" cy="288032"/>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4300223" y="2555830"/>
            <a:ext cx="285752" cy="28575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4302503" y="2838566"/>
            <a:ext cx="285752" cy="28575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4302503" y="3124318"/>
            <a:ext cx="285752" cy="28575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4302503" y="3410070"/>
            <a:ext cx="285752" cy="28575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4302503" y="3695822"/>
            <a:ext cx="285752" cy="28575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4302503" y="3981574"/>
            <a:ext cx="285752" cy="302448"/>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4590535" y="2555830"/>
            <a:ext cx="285752" cy="28575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4590535" y="2841582"/>
            <a:ext cx="285752" cy="28575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4590535" y="3127334"/>
            <a:ext cx="285752" cy="28575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4590535" y="3413086"/>
            <a:ext cx="285752" cy="28575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4590535" y="3698838"/>
            <a:ext cx="285752" cy="28575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4590535" y="3984590"/>
            <a:ext cx="285752" cy="29943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4012191" y="3981574"/>
            <a:ext cx="285752" cy="302448"/>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p:cNvSpPr txBox="1"/>
          <p:nvPr/>
        </p:nvSpPr>
        <p:spPr>
          <a:xfrm>
            <a:off x="4258433" y="4243903"/>
            <a:ext cx="369332" cy="1336263"/>
          </a:xfrm>
          <a:prstGeom prst="rect">
            <a:avLst/>
          </a:prstGeom>
          <a:noFill/>
        </p:spPr>
        <p:txBody>
          <a:bodyPr vert="vert270" wrap="none" rtlCol="0" anchor="b">
            <a:spAutoFit/>
          </a:bodyPr>
          <a:lstStyle/>
          <a:p>
            <a:pPr>
              <a:spcBef>
                <a:spcPts val="600"/>
              </a:spcBef>
            </a:pPr>
            <a:r>
              <a:rPr lang="en-GB" sz="1200" dirty="0" smtClean="0"/>
              <a:t>Producer-Provider</a:t>
            </a:r>
            <a:endParaRPr lang="en-GB" sz="1200" dirty="0"/>
          </a:p>
        </p:txBody>
      </p:sp>
      <p:sp>
        <p:nvSpPr>
          <p:cNvPr id="43" name="Down Arrow 42"/>
          <p:cNvSpPr/>
          <p:nvPr/>
        </p:nvSpPr>
        <p:spPr>
          <a:xfrm>
            <a:off x="3939632" y="1452554"/>
            <a:ext cx="366516" cy="270031"/>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sp>
        <p:nvSpPr>
          <p:cNvPr id="44" name="Rounded Rectangle 43"/>
          <p:cNvSpPr/>
          <p:nvPr/>
        </p:nvSpPr>
        <p:spPr>
          <a:xfrm>
            <a:off x="3422100" y="880965"/>
            <a:ext cx="1440160" cy="504056"/>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bg1"/>
                </a:solidFill>
              </a:rPr>
              <a:t>Cost model</a:t>
            </a:r>
            <a:endParaRPr lang="en-GB" sz="1600" b="1" dirty="0">
              <a:solidFill>
                <a:schemeClr val="bg1"/>
              </a:solidFill>
            </a:endParaRPr>
          </a:p>
        </p:txBody>
      </p:sp>
      <p:sp>
        <p:nvSpPr>
          <p:cNvPr id="6" name="TextBox 5"/>
          <p:cNvSpPr txBox="1"/>
          <p:nvPr/>
        </p:nvSpPr>
        <p:spPr>
          <a:xfrm>
            <a:off x="5364088" y="3901042"/>
            <a:ext cx="3456384" cy="2062103"/>
          </a:xfrm>
          <a:prstGeom prst="rect">
            <a:avLst/>
          </a:prstGeom>
          <a:noFill/>
        </p:spPr>
        <p:txBody>
          <a:bodyPr wrap="square" rtlCol="0">
            <a:spAutoFit/>
          </a:bodyPr>
          <a:lstStyle/>
          <a:p>
            <a:r>
              <a:rPr lang="en-GB" sz="1600" b="1" dirty="0" smtClean="0"/>
              <a:t>Dimensions:</a:t>
            </a:r>
          </a:p>
          <a:p>
            <a:pPr marL="620713" indent="-620713">
              <a:tabLst>
                <a:tab pos="620713" algn="l"/>
              </a:tabLst>
            </a:pPr>
            <a:r>
              <a:rPr lang="en-GB" sz="1600" b="1" dirty="0" err="1" smtClean="0"/>
              <a:t>Soc</a:t>
            </a:r>
            <a:r>
              <a:rPr lang="en-GB" sz="1600" dirty="0" smtClean="0"/>
              <a:t>	= Social </a:t>
            </a:r>
          </a:p>
          <a:p>
            <a:pPr marL="620713" indent="-620713">
              <a:tabLst>
                <a:tab pos="620713" algn="l"/>
              </a:tabLst>
            </a:pPr>
            <a:r>
              <a:rPr lang="en-GB" sz="1600" b="1" dirty="0" smtClean="0"/>
              <a:t>Econ</a:t>
            </a:r>
            <a:r>
              <a:rPr lang="en-GB" sz="1600" dirty="0" smtClean="0"/>
              <a:t> 	= </a:t>
            </a:r>
            <a:r>
              <a:rPr lang="en-GB" sz="1600" dirty="0"/>
              <a:t>Economical and </a:t>
            </a:r>
            <a:r>
              <a:rPr lang="en-GB" sz="1600" dirty="0" smtClean="0"/>
              <a:t>Financial </a:t>
            </a:r>
          </a:p>
          <a:p>
            <a:pPr marL="620713" indent="-620713">
              <a:tabLst>
                <a:tab pos="620713" algn="l"/>
              </a:tabLst>
            </a:pPr>
            <a:r>
              <a:rPr lang="en-GB" sz="1600" b="1" dirty="0" err="1" smtClean="0"/>
              <a:t>Env</a:t>
            </a:r>
            <a:r>
              <a:rPr lang="en-GB" sz="1600" dirty="0" smtClean="0"/>
              <a:t>	= Environmental</a:t>
            </a:r>
          </a:p>
          <a:p>
            <a:pPr marL="620713" indent="-620713">
              <a:tabLst>
                <a:tab pos="620713" algn="l"/>
              </a:tabLst>
            </a:pPr>
            <a:r>
              <a:rPr lang="en-GB" sz="1600" b="1" dirty="0" smtClean="0"/>
              <a:t>Inst</a:t>
            </a:r>
            <a:r>
              <a:rPr lang="en-GB" sz="1600" dirty="0" smtClean="0"/>
              <a:t>	= Institutional, legal,                	organisational</a:t>
            </a:r>
          </a:p>
          <a:p>
            <a:pPr marL="620713" indent="-620713">
              <a:tabLst>
                <a:tab pos="620713" algn="l"/>
              </a:tabLst>
            </a:pPr>
            <a:r>
              <a:rPr lang="en-GB" sz="1600" b="1" dirty="0" smtClean="0"/>
              <a:t>Know	</a:t>
            </a:r>
            <a:r>
              <a:rPr lang="en-GB" sz="1600" dirty="0" smtClean="0"/>
              <a:t>= Knowhow and skills </a:t>
            </a:r>
          </a:p>
          <a:p>
            <a:pPr marL="620713" indent="-620713">
              <a:tabLst>
                <a:tab pos="620713" algn="l"/>
              </a:tabLst>
            </a:pPr>
            <a:r>
              <a:rPr lang="en-GB" sz="1600" b="1" dirty="0" smtClean="0"/>
              <a:t>Tech</a:t>
            </a:r>
            <a:r>
              <a:rPr lang="en-GB" sz="1600" dirty="0" smtClean="0"/>
              <a:t>	= Technological</a:t>
            </a:r>
          </a:p>
        </p:txBody>
      </p:sp>
      <p:sp>
        <p:nvSpPr>
          <p:cNvPr id="2" name="Title 1"/>
          <p:cNvSpPr>
            <a:spLocks noGrp="1"/>
          </p:cNvSpPr>
          <p:nvPr>
            <p:ph type="title"/>
          </p:nvPr>
        </p:nvSpPr>
        <p:spPr>
          <a:xfrm>
            <a:off x="1763688" y="188640"/>
            <a:ext cx="7236296" cy="603769"/>
          </a:xfrm>
        </p:spPr>
        <p:txBody>
          <a:bodyPr>
            <a:normAutofit fontScale="90000"/>
          </a:bodyPr>
          <a:lstStyle/>
          <a:p>
            <a:pPr algn="ctr"/>
            <a:r>
              <a:rPr lang="de-CH" sz="2900" dirty="0" smtClean="0">
                <a:solidFill>
                  <a:schemeClr val="tx1"/>
                </a:solidFill>
              </a:rPr>
              <a:t/>
            </a:r>
            <a:br>
              <a:rPr lang="de-CH" sz="2900" dirty="0" smtClean="0">
                <a:solidFill>
                  <a:schemeClr val="tx1"/>
                </a:solidFill>
              </a:rPr>
            </a:br>
            <a:r>
              <a:rPr lang="de-CH" sz="3100" dirty="0" smtClean="0">
                <a:solidFill>
                  <a:schemeClr val="tx1"/>
                </a:solidFill>
              </a:rPr>
              <a:t>Technology </a:t>
            </a:r>
            <a:r>
              <a:rPr lang="de-CH" sz="3100" dirty="0">
                <a:solidFill>
                  <a:schemeClr val="tx1"/>
                </a:solidFill>
              </a:rPr>
              <a:t>Applicability Framework </a:t>
            </a:r>
            <a:r>
              <a:rPr lang="de-CH" sz="3100" dirty="0" smtClean="0">
                <a:solidFill>
                  <a:schemeClr val="tx1"/>
                </a:solidFill>
              </a:rPr>
              <a:t>(TAF): </a:t>
            </a:r>
            <a:r>
              <a:rPr lang="de-CH" sz="3100" dirty="0">
                <a:solidFill>
                  <a:schemeClr val="tx1"/>
                </a:solidFill>
              </a:rPr>
              <a:t>t</a:t>
            </a:r>
            <a:r>
              <a:rPr lang="de-CH" sz="3100" dirty="0" smtClean="0">
                <a:solidFill>
                  <a:schemeClr val="tx1"/>
                </a:solidFill>
              </a:rPr>
              <a:t>he </a:t>
            </a:r>
            <a:r>
              <a:rPr lang="de-CH" sz="3100" dirty="0">
                <a:solidFill>
                  <a:schemeClr val="tx1"/>
                </a:solidFill>
              </a:rPr>
              <a:t>concept</a:t>
            </a:r>
            <a:r>
              <a:rPr lang="en-GB" sz="4400" dirty="0">
                <a:solidFill>
                  <a:schemeClr val="tx1"/>
                </a:solidFill>
              </a:rPr>
              <a:t/>
            </a:r>
            <a:br>
              <a:rPr lang="en-GB" sz="4400" dirty="0">
                <a:solidFill>
                  <a:schemeClr val="tx1"/>
                </a:solidFill>
              </a:rPr>
            </a:br>
            <a:endParaRPr lang="en-GB" dirty="0">
              <a:solidFill>
                <a:schemeClr val="tx1"/>
              </a:solidFill>
            </a:endParaRPr>
          </a:p>
        </p:txBody>
      </p:sp>
      <p:sp>
        <p:nvSpPr>
          <p:cNvPr id="50" name="Footer Placeholder 5"/>
          <p:cNvSpPr>
            <a:spLocks noGrp="1"/>
          </p:cNvSpPr>
          <p:nvPr>
            <p:ph type="ftr" sz="quarter" idx="11"/>
          </p:nvPr>
        </p:nvSpPr>
        <p:spPr>
          <a:xfrm>
            <a:off x="4379913" y="6408738"/>
            <a:ext cx="4296543" cy="365125"/>
          </a:xfrm>
        </p:spPr>
        <p:txBody>
          <a:bodyPr/>
          <a:lstStyle/>
          <a:p>
            <a:pPr>
              <a:defRPr/>
            </a:pPr>
            <a:r>
              <a:rPr lang="en-US" dirty="0" smtClean="0">
                <a:latin typeface="Arial" pitchFamily="34" charset="0"/>
                <a:cs typeface="Arial" pitchFamily="34" charset="0"/>
              </a:rPr>
              <a:t>July 2013</a:t>
            </a:r>
            <a:endParaRPr lang="en-GB" dirty="0">
              <a:latin typeface="Arial" pitchFamily="34" charset="0"/>
              <a:cs typeface="Arial" pitchFamily="34" charset="0"/>
            </a:endParaRPr>
          </a:p>
        </p:txBody>
      </p:sp>
    </p:spTree>
    <p:extLst>
      <p:ext uri="{BB962C8B-B14F-4D97-AF65-F5344CB8AC3E}">
        <p14:creationId xmlns:p14="http://schemas.microsoft.com/office/powerpoint/2010/main" xmlns="" val="1178271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5589240"/>
            <a:ext cx="8784976"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Rounded Rectangle 5"/>
          <p:cNvSpPr/>
          <p:nvPr/>
        </p:nvSpPr>
        <p:spPr>
          <a:xfrm>
            <a:off x="224731" y="1205464"/>
            <a:ext cx="8739757" cy="5356468"/>
          </a:xfrm>
          <a:prstGeom prst="roundRect">
            <a:avLst>
              <a:gd name="adj" fmla="val 3728"/>
            </a:avLst>
          </a:prstGeom>
          <a:solidFill>
            <a:schemeClr val="bg1">
              <a:lumMod val="85000"/>
            </a:schemeClr>
          </a:solidFill>
          <a:ln>
            <a:solidFill>
              <a:schemeClr val="tx1">
                <a:lumMod val="65000"/>
                <a:lumOff val="35000"/>
              </a:schemeClr>
            </a:solidFill>
            <a:prstDash val="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7" name="TextBox 6"/>
          <p:cNvSpPr txBox="1"/>
          <p:nvPr/>
        </p:nvSpPr>
        <p:spPr>
          <a:xfrm>
            <a:off x="589204" y="1637511"/>
            <a:ext cx="8087252" cy="738664"/>
          </a:xfrm>
          <a:prstGeom prst="rect">
            <a:avLst/>
          </a:prstGeom>
          <a:noFill/>
        </p:spPr>
        <p:txBody>
          <a:bodyPr wrap="square" rtlCol="0">
            <a:spAutoFit/>
          </a:bodyPr>
          <a:lstStyle/>
          <a:p>
            <a:r>
              <a:rPr lang="en-GB" sz="2200" b="1" dirty="0" smtClean="0"/>
              <a:t>Technology Introduction Process </a:t>
            </a:r>
          </a:p>
          <a:p>
            <a:r>
              <a:rPr lang="en-GB" sz="2000" dirty="0" smtClean="0"/>
              <a:t>defines tasks for actors involved in each phase of introduction process</a:t>
            </a:r>
          </a:p>
        </p:txBody>
      </p:sp>
      <p:sp>
        <p:nvSpPr>
          <p:cNvPr id="8" name="TextBox 7"/>
          <p:cNvSpPr txBox="1"/>
          <p:nvPr/>
        </p:nvSpPr>
        <p:spPr>
          <a:xfrm>
            <a:off x="539552" y="1196752"/>
            <a:ext cx="822661" cy="584775"/>
          </a:xfrm>
          <a:prstGeom prst="rect">
            <a:avLst/>
          </a:prstGeom>
          <a:noFill/>
        </p:spPr>
        <p:txBody>
          <a:bodyPr wrap="none" rtlCol="0">
            <a:spAutoFit/>
          </a:bodyPr>
          <a:lstStyle/>
          <a:p>
            <a:r>
              <a:rPr lang="en-GB" sz="3200" b="1" dirty="0" smtClean="0">
                <a:solidFill>
                  <a:srgbClr val="FF0000"/>
                </a:solidFill>
              </a:rPr>
              <a:t>TIP</a:t>
            </a:r>
          </a:p>
        </p:txBody>
      </p:sp>
      <p:sp>
        <p:nvSpPr>
          <p:cNvPr id="11" name="TextBox 10"/>
          <p:cNvSpPr txBox="1"/>
          <p:nvPr/>
        </p:nvSpPr>
        <p:spPr>
          <a:xfrm>
            <a:off x="430924" y="5453935"/>
            <a:ext cx="8533564" cy="1107996"/>
          </a:xfrm>
          <a:prstGeom prst="rect">
            <a:avLst/>
          </a:prstGeom>
          <a:noFill/>
        </p:spPr>
        <p:txBody>
          <a:bodyPr wrap="square" rtlCol="0">
            <a:spAutoFit/>
          </a:bodyPr>
          <a:lstStyle/>
          <a:p>
            <a:pPr marL="285750" indent="-285750">
              <a:buFontTx/>
              <a:buChar char="-"/>
            </a:pPr>
            <a:r>
              <a:rPr lang="en-GB" sz="2200" dirty="0" smtClean="0"/>
              <a:t>Generic concept</a:t>
            </a:r>
          </a:p>
          <a:p>
            <a:pPr marL="285750" indent="-285750">
              <a:buFontTx/>
              <a:buChar char="-"/>
            </a:pPr>
            <a:r>
              <a:rPr lang="en-GB" sz="2200" dirty="0" smtClean="0"/>
              <a:t>For water, sanitation and hygiene technologies</a:t>
            </a:r>
          </a:p>
          <a:p>
            <a:pPr marL="285750" indent="-285750">
              <a:buFontTx/>
              <a:buChar char="-"/>
            </a:pPr>
            <a:r>
              <a:rPr lang="en-GB" sz="2200" dirty="0" smtClean="0"/>
              <a:t>Applicable for different </a:t>
            </a:r>
            <a:r>
              <a:rPr lang="en-GB" sz="2200" dirty="0"/>
              <a:t>cost </a:t>
            </a:r>
            <a:r>
              <a:rPr lang="en-GB" sz="2200" dirty="0" smtClean="0"/>
              <a:t>models, e.g. market-based approach</a:t>
            </a:r>
          </a:p>
        </p:txBody>
      </p:sp>
      <p:sp>
        <p:nvSpPr>
          <p:cNvPr id="12" name="Right Arrow 11"/>
          <p:cNvSpPr/>
          <p:nvPr/>
        </p:nvSpPr>
        <p:spPr>
          <a:xfrm>
            <a:off x="3745080" y="3773395"/>
            <a:ext cx="285752" cy="35719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4731" y="2376175"/>
            <a:ext cx="4419277" cy="30584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17719" y="2717631"/>
            <a:ext cx="4087521" cy="27363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1506912" y="44624"/>
            <a:ext cx="7097536" cy="1077218"/>
          </a:xfrm>
          <a:prstGeom prst="rect">
            <a:avLst/>
          </a:prstGeom>
        </p:spPr>
        <p:txBody>
          <a:bodyPr wrap="square">
            <a:spAutoFit/>
          </a:bodyPr>
          <a:lstStyle/>
          <a:p>
            <a:pPr marL="363538" indent="-363538" algn="ctr">
              <a:spcBef>
                <a:spcPts val="0"/>
              </a:spcBef>
              <a:tabLst>
                <a:tab pos="363538" algn="l"/>
              </a:tabLst>
            </a:pPr>
            <a:r>
              <a:rPr lang="de-CH" sz="3200" b="1" dirty="0">
                <a:effectLst>
                  <a:outerShdw blurRad="31750" dist="25400" dir="5400000" algn="tl" rotWithShape="0">
                    <a:srgbClr val="000000">
                      <a:alpha val="25000"/>
                    </a:srgbClr>
                  </a:outerShdw>
                </a:effectLst>
                <a:latin typeface="+mj-lt"/>
                <a:ea typeface="+mj-ea"/>
                <a:cs typeface="+mj-cs"/>
              </a:rPr>
              <a:t>Technology Introduction Process</a:t>
            </a:r>
          </a:p>
          <a:p>
            <a:pPr marL="363538" indent="-363538" algn="ctr">
              <a:spcBef>
                <a:spcPts val="0"/>
              </a:spcBef>
              <a:tabLst>
                <a:tab pos="363538" algn="l"/>
              </a:tabLst>
            </a:pPr>
            <a:r>
              <a:rPr lang="de-CH" sz="3200" b="1" dirty="0">
                <a:effectLst>
                  <a:outerShdw blurRad="31750" dist="25400" dir="5400000" algn="tl" rotWithShape="0">
                    <a:srgbClr val="000000">
                      <a:alpha val="25000"/>
                    </a:srgbClr>
                  </a:outerShdw>
                </a:effectLst>
                <a:latin typeface="+mj-lt"/>
                <a:ea typeface="+mj-ea"/>
                <a:cs typeface="+mj-cs"/>
              </a:rPr>
              <a:t> </a:t>
            </a:r>
            <a:r>
              <a:rPr lang="de-CH" sz="3200" b="1" dirty="0" smtClean="0">
                <a:effectLst>
                  <a:outerShdw blurRad="31750" dist="25400" dir="5400000" algn="tl" rotWithShape="0">
                    <a:srgbClr val="000000">
                      <a:alpha val="25000"/>
                    </a:srgbClr>
                  </a:outerShdw>
                </a:effectLst>
                <a:latin typeface="+mj-lt"/>
                <a:ea typeface="+mj-ea"/>
                <a:cs typeface="+mj-cs"/>
              </a:rPr>
              <a:t>(TIP): </a:t>
            </a:r>
            <a:r>
              <a:rPr lang="de-CH" sz="3200" b="1" dirty="0">
                <a:effectLst>
                  <a:outerShdw blurRad="31750" dist="25400" dir="5400000" algn="tl" rotWithShape="0">
                    <a:srgbClr val="000000">
                      <a:alpha val="25000"/>
                    </a:srgbClr>
                  </a:outerShdw>
                </a:effectLst>
                <a:latin typeface="+mj-lt"/>
                <a:ea typeface="+mj-ea"/>
                <a:cs typeface="+mj-cs"/>
              </a:rPr>
              <a:t>the concept</a:t>
            </a:r>
          </a:p>
        </p:txBody>
      </p:sp>
      <p:sp>
        <p:nvSpPr>
          <p:cNvPr id="16" name="Footer Placeholder 5"/>
          <p:cNvSpPr>
            <a:spLocks noGrp="1"/>
          </p:cNvSpPr>
          <p:nvPr>
            <p:ph type="ftr" sz="quarter" idx="11"/>
          </p:nvPr>
        </p:nvSpPr>
        <p:spPr>
          <a:xfrm>
            <a:off x="4379913" y="6408738"/>
            <a:ext cx="4296543" cy="365125"/>
          </a:xfrm>
        </p:spPr>
        <p:txBody>
          <a:bodyPr/>
          <a:lstStyle/>
          <a:p>
            <a:pPr>
              <a:defRPr/>
            </a:pPr>
            <a:r>
              <a:rPr lang="en-US" dirty="0" smtClean="0">
                <a:latin typeface="Arial" pitchFamily="34" charset="0"/>
                <a:cs typeface="Arial" pitchFamily="34" charset="0"/>
              </a:rPr>
              <a:t>July 2013</a:t>
            </a:r>
            <a:endParaRPr lang="en-GB" dirty="0">
              <a:latin typeface="Arial" pitchFamily="34" charset="0"/>
              <a:cs typeface="Arial" pitchFamily="34" charset="0"/>
            </a:endParaRPr>
          </a:p>
        </p:txBody>
      </p:sp>
      <p:sp>
        <p:nvSpPr>
          <p:cNvPr id="3" name="TextBox 2"/>
          <p:cNvSpPr txBox="1"/>
          <p:nvPr/>
        </p:nvSpPr>
        <p:spPr>
          <a:xfrm>
            <a:off x="224731" y="4581128"/>
            <a:ext cx="542136" cy="307777"/>
          </a:xfrm>
          <a:prstGeom prst="rect">
            <a:avLst/>
          </a:prstGeom>
          <a:noFill/>
        </p:spPr>
        <p:txBody>
          <a:bodyPr wrap="none" rtlCol="0">
            <a:spAutoFit/>
          </a:bodyPr>
          <a:lstStyle/>
          <a:p>
            <a:r>
              <a:rPr lang="de-CH" sz="1400" b="1" dirty="0" smtClean="0"/>
              <a:t>Low</a:t>
            </a:r>
            <a:endParaRPr lang="de-CH" sz="1400" b="1" dirty="0"/>
          </a:p>
        </p:txBody>
      </p:sp>
    </p:spTree>
    <p:extLst>
      <p:ext uri="{BB962C8B-B14F-4D97-AF65-F5344CB8AC3E}">
        <p14:creationId xmlns:p14="http://schemas.microsoft.com/office/powerpoint/2010/main" xmlns="" val="100589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260648"/>
            <a:ext cx="8229600" cy="576064"/>
          </a:xfrm>
        </p:spPr>
        <p:txBody>
          <a:bodyPr>
            <a:noAutofit/>
          </a:bodyPr>
          <a:lstStyle/>
          <a:p>
            <a:pPr marL="363538" indent="-363538" algn="ctr">
              <a:spcBef>
                <a:spcPts val="600"/>
              </a:spcBef>
              <a:tabLst>
                <a:tab pos="363538" algn="l"/>
              </a:tabLst>
            </a:pPr>
            <a:r>
              <a:rPr lang="en-GB" sz="3200" dirty="0" smtClean="0"/>
              <a:t>Sustainability </a:t>
            </a:r>
            <a:r>
              <a:rPr lang="en-GB" sz="3200" dirty="0"/>
              <a:t>dimensions in </a:t>
            </a:r>
            <a:r>
              <a:rPr lang="en-GB" sz="3200" dirty="0" smtClean="0"/>
              <a:t>TAF</a:t>
            </a:r>
            <a:endParaRPr lang="de-CH" sz="32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48808" y="1340769"/>
            <a:ext cx="5115850" cy="50155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a:xfrm>
            <a:off x="4379913" y="6408738"/>
            <a:ext cx="4296543" cy="365125"/>
          </a:xfrm>
        </p:spPr>
        <p:txBody>
          <a:bodyPr/>
          <a:lstStyle/>
          <a:p>
            <a:pPr>
              <a:defRPr/>
            </a:pPr>
            <a:r>
              <a:rPr lang="en-US" dirty="0" smtClean="0">
                <a:latin typeface="Arial" pitchFamily="34" charset="0"/>
                <a:cs typeface="Arial" pitchFamily="34" charset="0"/>
              </a:rPr>
              <a:t>July 2013</a:t>
            </a:r>
            <a:endParaRPr lang="en-GB" dirty="0">
              <a:latin typeface="Arial" pitchFamily="34" charset="0"/>
              <a:cs typeface="Arial" pitchFamily="34" charset="0"/>
            </a:endParaRPr>
          </a:p>
        </p:txBody>
      </p:sp>
    </p:spTree>
    <p:extLst>
      <p:ext uri="{BB962C8B-B14F-4D97-AF65-F5344CB8AC3E}">
        <p14:creationId xmlns:p14="http://schemas.microsoft.com/office/powerpoint/2010/main" xmlns="" val="42390982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Concourse</Template>
  <TotalTime>345</TotalTime>
  <Words>2514</Words>
  <Application>Microsoft Office PowerPoint</Application>
  <PresentationFormat>On-screen Show (4:3)</PresentationFormat>
  <Paragraphs>455</Paragraphs>
  <Slides>27</Slides>
  <Notes>27</Notes>
  <HiddenSlides>2</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Concourse</vt:lpstr>
      <vt:lpstr>  Technology Applicability Framework (TAF) – a tool for assessing applicability and scalability of WASH Technologies for providing sustainable service delivery</vt:lpstr>
      <vt:lpstr>From WASH Technologies to Sustainable Services</vt:lpstr>
      <vt:lpstr>Table of Contents</vt:lpstr>
      <vt:lpstr>Technology Applicability Framework (TAF)</vt:lpstr>
      <vt:lpstr>Rationale: Technologies as basis for sustainable WASH service delivery</vt:lpstr>
      <vt:lpstr>Slide 6</vt:lpstr>
      <vt:lpstr> Technology Applicability Framework (TAF): the concept </vt:lpstr>
      <vt:lpstr>Slide 8</vt:lpstr>
      <vt:lpstr>Sustainability dimensions in TAF</vt:lpstr>
      <vt:lpstr>TAF components</vt:lpstr>
      <vt:lpstr>The TAF Process</vt:lpstr>
      <vt:lpstr>Interpretation of possible TAF results</vt:lpstr>
      <vt:lpstr>What can the TAF be used for?</vt:lpstr>
      <vt:lpstr>Rationale for GTIP</vt:lpstr>
      <vt:lpstr>Objectives for GTIP</vt:lpstr>
      <vt:lpstr>Expected results  from applying the GTIP</vt:lpstr>
      <vt:lpstr>Concept of key phases in GTP</vt:lpstr>
      <vt:lpstr>Slide 18</vt:lpstr>
      <vt:lpstr>Concept of the GTIP</vt:lpstr>
      <vt:lpstr>Key question in technology introduction: Who does what when?</vt:lpstr>
      <vt:lpstr>How to read the draft  generic TIP Matrix?</vt:lpstr>
      <vt:lpstr>Embedding of GTIP</vt:lpstr>
      <vt:lpstr>Link between GTIP and TAF</vt:lpstr>
      <vt:lpstr>Outlook</vt:lpstr>
      <vt:lpstr>Some Questions for Reflection</vt:lpstr>
      <vt:lpstr>Where to get  further information? </vt:lpstr>
      <vt:lpstr>Slide 27</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sample of the template</dc:title>
  <dc:creator>dickinson</dc:creator>
  <cp:lastModifiedBy>Benedict</cp:lastModifiedBy>
  <cp:revision>608</cp:revision>
  <dcterms:created xsi:type="dcterms:W3CDTF">2011-09-27T12:35:48Z</dcterms:created>
  <dcterms:modified xsi:type="dcterms:W3CDTF">2013-07-24T12:51:01Z</dcterms:modified>
</cp:coreProperties>
</file>