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7" r:id="rId2"/>
    <p:sldId id="269" r:id="rId3"/>
    <p:sldId id="270" r:id="rId4"/>
    <p:sldId id="260" r:id="rId5"/>
    <p:sldId id="271" r:id="rId6"/>
    <p:sldId id="272" r:id="rId7"/>
    <p:sldId id="274" r:id="rId8"/>
    <p:sldId id="273" r:id="rId9"/>
    <p:sldId id="267" r:id="rId10"/>
    <p:sldId id="265" r:id="rId11"/>
    <p:sldId id="277" r:id="rId12"/>
    <p:sldId id="278" r:id="rId13"/>
    <p:sldId id="276" r:id="rId14"/>
    <p:sldId id="281" r:id="rId15"/>
    <p:sldId id="282" r:id="rId16"/>
    <p:sldId id="279" r:id="rId17"/>
    <p:sldId id="280" r:id="rId18"/>
    <p:sldId id="275" r:id="rId19"/>
  </p:sldIdLst>
  <p:sldSz cx="9144000" cy="6858000" type="screen4x3"/>
  <p:notesSz cx="6797675" cy="9926638"/>
  <p:defaultTextStyle>
    <a:defPPr>
      <a:defRPr lang="en-GB"/>
    </a:defPPr>
    <a:lvl1pPr algn="l" rtl="0"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AEE"/>
    <a:srgbClr val="C2DC00"/>
    <a:srgbClr val="13007C"/>
    <a:srgbClr val="00BEEB"/>
    <a:srgbClr val="0091CC"/>
    <a:srgbClr val="00A6D6"/>
    <a:srgbClr val="F0027F"/>
    <a:srgbClr val="D5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81" autoAdjust="0"/>
  </p:normalViewPr>
  <p:slideViewPr>
    <p:cSldViewPr snapToGrid="0">
      <p:cViewPr varScale="1">
        <p:scale>
          <a:sx n="60" d="100"/>
          <a:sy n="60" d="100"/>
        </p:scale>
        <p:origin x="127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42149-A0C2-466C-840E-6225DE5AE62F}"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0C6FDD58-D523-40BD-B88B-4B29AB0D1597}">
      <dgm:prSet phldrT="[Text]" custT="1"/>
      <dgm:spPr>
        <a:solidFill>
          <a:schemeClr val="tx2">
            <a:lumMod val="40000"/>
            <a:lumOff val="60000"/>
          </a:schemeClr>
        </a:solidFill>
      </dgm:spPr>
      <dgm:t>
        <a:bodyPr/>
        <a:lstStyle/>
        <a:p>
          <a:r>
            <a:rPr lang="en-US" sz="2400" b="1" dirty="0" smtClean="0">
              <a:solidFill>
                <a:schemeClr val="tx1"/>
              </a:solidFill>
            </a:rPr>
            <a:t>MFIs</a:t>
          </a:r>
          <a:endParaRPr lang="en-GB" sz="2400" b="1" dirty="0">
            <a:solidFill>
              <a:schemeClr val="tx1"/>
            </a:solidFill>
          </a:endParaRPr>
        </a:p>
      </dgm:t>
    </dgm:pt>
    <dgm:pt modelId="{76794145-84A8-4700-B540-CFEA9B5C2289}" type="parTrans" cxnId="{6342220D-E9FD-4114-9BAA-A0EECFA8DF31}">
      <dgm:prSet/>
      <dgm:spPr/>
      <dgm:t>
        <a:bodyPr/>
        <a:lstStyle/>
        <a:p>
          <a:endParaRPr lang="en-GB"/>
        </a:p>
      </dgm:t>
    </dgm:pt>
    <dgm:pt modelId="{FEFDCDB6-C3E3-45CE-8A9C-0F16BDD5BE57}" type="sibTrans" cxnId="{6342220D-E9FD-4114-9BAA-A0EECFA8DF31}">
      <dgm:prSet/>
      <dgm:spPr/>
      <dgm:t>
        <a:bodyPr/>
        <a:lstStyle/>
        <a:p>
          <a:endParaRPr lang="en-GB"/>
        </a:p>
      </dgm:t>
    </dgm:pt>
    <dgm:pt modelId="{854C3799-8766-406F-9490-F8F8208A137F}">
      <dgm:prSet phldrT="[Text]" custT="1"/>
      <dgm:spPr>
        <a:solidFill>
          <a:srgbClr val="FFFF00"/>
        </a:solidFill>
      </dgm:spPr>
      <dgm:t>
        <a:bodyPr/>
        <a:lstStyle/>
        <a:p>
          <a:r>
            <a:rPr lang="en-US" sz="2000" b="1" dirty="0" smtClean="0">
              <a:solidFill>
                <a:schemeClr val="tx1"/>
              </a:solidFill>
            </a:rPr>
            <a:t>WASH SMEs</a:t>
          </a:r>
          <a:endParaRPr lang="en-GB" sz="2000" b="1" dirty="0">
            <a:solidFill>
              <a:schemeClr val="tx1"/>
            </a:solidFill>
          </a:endParaRPr>
        </a:p>
      </dgm:t>
    </dgm:pt>
    <dgm:pt modelId="{8BCF1B74-3727-4297-A3DD-6339FE498C19}" type="parTrans" cxnId="{7F8A9DA3-01B4-4E24-932F-CC05AFF87C00}">
      <dgm:prSet/>
      <dgm:spPr/>
      <dgm:t>
        <a:bodyPr/>
        <a:lstStyle/>
        <a:p>
          <a:endParaRPr lang="en-GB"/>
        </a:p>
      </dgm:t>
    </dgm:pt>
    <dgm:pt modelId="{67DBCA5E-8B52-4A92-B62D-7F1EDFBAE464}" type="sibTrans" cxnId="{7F8A9DA3-01B4-4E24-932F-CC05AFF87C00}">
      <dgm:prSet/>
      <dgm:spPr/>
      <dgm:t>
        <a:bodyPr/>
        <a:lstStyle/>
        <a:p>
          <a:endParaRPr lang="en-GB"/>
        </a:p>
      </dgm:t>
    </dgm:pt>
    <dgm:pt modelId="{B29E7E34-BD31-4230-8EC0-6F8639B00CB5}">
      <dgm:prSet phldrT="[Text]" custT="1"/>
      <dgm:spPr>
        <a:solidFill>
          <a:schemeClr val="accent2">
            <a:lumMod val="40000"/>
            <a:lumOff val="60000"/>
          </a:schemeClr>
        </a:solidFill>
      </dgm:spPr>
      <dgm:t>
        <a:bodyPr/>
        <a:lstStyle/>
        <a:p>
          <a:r>
            <a:rPr lang="en-US" sz="1400" b="1" dirty="0" smtClean="0">
              <a:solidFill>
                <a:schemeClr val="tx1"/>
              </a:solidFill>
            </a:rPr>
            <a:t>WASH Micro Businesses</a:t>
          </a:r>
          <a:endParaRPr lang="en-GB" sz="1400" b="1" dirty="0">
            <a:solidFill>
              <a:schemeClr val="tx1"/>
            </a:solidFill>
          </a:endParaRPr>
        </a:p>
      </dgm:t>
    </dgm:pt>
    <dgm:pt modelId="{11C2349A-03BB-4A59-A753-3C362F5635BA}" type="parTrans" cxnId="{13458757-1F00-4F04-90C7-F1D7F63918D8}">
      <dgm:prSet/>
      <dgm:spPr/>
      <dgm:t>
        <a:bodyPr/>
        <a:lstStyle/>
        <a:p>
          <a:endParaRPr lang="en-GB"/>
        </a:p>
      </dgm:t>
    </dgm:pt>
    <dgm:pt modelId="{2C40B429-0C7F-48C2-85E8-6437B587AD7C}" type="sibTrans" cxnId="{13458757-1F00-4F04-90C7-F1D7F63918D8}">
      <dgm:prSet/>
      <dgm:spPr/>
      <dgm:t>
        <a:bodyPr/>
        <a:lstStyle/>
        <a:p>
          <a:endParaRPr lang="en-GB"/>
        </a:p>
      </dgm:t>
    </dgm:pt>
    <dgm:pt modelId="{112ECF4E-69DB-49CD-BD9B-9FB2F5D0D8B9}">
      <dgm:prSet phldrT="[Text]"/>
      <dgm:spPr>
        <a:solidFill>
          <a:srgbClr val="00B050"/>
        </a:solidFill>
      </dgm:spPr>
      <dgm:t>
        <a:bodyPr/>
        <a:lstStyle/>
        <a:p>
          <a:r>
            <a:rPr lang="en-US" b="1" dirty="0" smtClean="0">
              <a:solidFill>
                <a:schemeClr val="tx1"/>
              </a:solidFill>
            </a:rPr>
            <a:t>Households</a:t>
          </a:r>
          <a:endParaRPr lang="en-GB" b="1" dirty="0">
            <a:solidFill>
              <a:schemeClr val="tx1"/>
            </a:solidFill>
          </a:endParaRPr>
        </a:p>
      </dgm:t>
    </dgm:pt>
    <dgm:pt modelId="{429D0DEC-23DF-4080-B0CA-BF3C417D9AE7}" type="parTrans" cxnId="{D078FCFB-2C58-41D2-962B-28D26CB5ECB1}">
      <dgm:prSet/>
      <dgm:spPr/>
      <dgm:t>
        <a:bodyPr/>
        <a:lstStyle/>
        <a:p>
          <a:endParaRPr lang="en-GB"/>
        </a:p>
      </dgm:t>
    </dgm:pt>
    <dgm:pt modelId="{ED2894A1-6CBF-4C89-BC35-66F30ABA5629}" type="sibTrans" cxnId="{D078FCFB-2C58-41D2-962B-28D26CB5ECB1}">
      <dgm:prSet/>
      <dgm:spPr/>
      <dgm:t>
        <a:bodyPr/>
        <a:lstStyle/>
        <a:p>
          <a:endParaRPr lang="en-GB"/>
        </a:p>
      </dgm:t>
    </dgm:pt>
    <dgm:pt modelId="{8B08B5C2-C95B-475E-B250-99F791F4BE53}" type="pres">
      <dgm:prSet presAssocID="{EE042149-A0C2-466C-840E-6225DE5AE62F}" presName="Name0" presStyleCnt="0">
        <dgm:presLayoutVars>
          <dgm:chMax val="7"/>
          <dgm:resizeHandles val="exact"/>
        </dgm:presLayoutVars>
      </dgm:prSet>
      <dgm:spPr/>
      <dgm:t>
        <a:bodyPr/>
        <a:lstStyle/>
        <a:p>
          <a:endParaRPr lang="en-GB"/>
        </a:p>
      </dgm:t>
    </dgm:pt>
    <dgm:pt modelId="{871F761B-C150-4C43-ADBA-750A9E58B704}" type="pres">
      <dgm:prSet presAssocID="{EE042149-A0C2-466C-840E-6225DE5AE62F}" presName="comp1" presStyleCnt="0"/>
      <dgm:spPr/>
    </dgm:pt>
    <dgm:pt modelId="{CA8CBC9E-7879-4A00-98C8-B5C6A29887B6}" type="pres">
      <dgm:prSet presAssocID="{EE042149-A0C2-466C-840E-6225DE5AE62F}" presName="circle1" presStyleLbl="node1" presStyleIdx="0" presStyleCnt="4" custScaleX="111625" custLinFactNeighborX="-3954"/>
      <dgm:spPr/>
      <dgm:t>
        <a:bodyPr/>
        <a:lstStyle/>
        <a:p>
          <a:endParaRPr lang="en-GB"/>
        </a:p>
      </dgm:t>
    </dgm:pt>
    <dgm:pt modelId="{D82A3858-8FA8-4D28-A942-F205DB0ECF40}" type="pres">
      <dgm:prSet presAssocID="{EE042149-A0C2-466C-840E-6225DE5AE62F}" presName="c1text" presStyleLbl="node1" presStyleIdx="0" presStyleCnt="4">
        <dgm:presLayoutVars>
          <dgm:bulletEnabled val="1"/>
        </dgm:presLayoutVars>
      </dgm:prSet>
      <dgm:spPr/>
      <dgm:t>
        <a:bodyPr/>
        <a:lstStyle/>
        <a:p>
          <a:endParaRPr lang="en-GB"/>
        </a:p>
      </dgm:t>
    </dgm:pt>
    <dgm:pt modelId="{D3116B0D-76EC-4B55-8C58-CFA52A5C4B77}" type="pres">
      <dgm:prSet presAssocID="{EE042149-A0C2-466C-840E-6225DE5AE62F}" presName="comp2" presStyleCnt="0"/>
      <dgm:spPr/>
    </dgm:pt>
    <dgm:pt modelId="{500D6F1F-E447-4BBE-AD93-A77542FEA287}" type="pres">
      <dgm:prSet presAssocID="{EE042149-A0C2-466C-840E-6225DE5AE62F}" presName="circle2" presStyleLbl="node1" presStyleIdx="1" presStyleCnt="4"/>
      <dgm:spPr/>
      <dgm:t>
        <a:bodyPr/>
        <a:lstStyle/>
        <a:p>
          <a:endParaRPr lang="en-GB"/>
        </a:p>
      </dgm:t>
    </dgm:pt>
    <dgm:pt modelId="{AF0E0E03-9370-48BC-BA7B-37EFE4056C11}" type="pres">
      <dgm:prSet presAssocID="{EE042149-A0C2-466C-840E-6225DE5AE62F}" presName="c2text" presStyleLbl="node1" presStyleIdx="1" presStyleCnt="4">
        <dgm:presLayoutVars>
          <dgm:bulletEnabled val="1"/>
        </dgm:presLayoutVars>
      </dgm:prSet>
      <dgm:spPr/>
      <dgm:t>
        <a:bodyPr/>
        <a:lstStyle/>
        <a:p>
          <a:endParaRPr lang="en-GB"/>
        </a:p>
      </dgm:t>
    </dgm:pt>
    <dgm:pt modelId="{2FB50723-65E6-406C-B06F-CE365A7A3BD8}" type="pres">
      <dgm:prSet presAssocID="{EE042149-A0C2-466C-840E-6225DE5AE62F}" presName="comp3" presStyleCnt="0"/>
      <dgm:spPr/>
    </dgm:pt>
    <dgm:pt modelId="{C9B89D33-0C53-4B9E-9466-ED2B6B3B8FF6}" type="pres">
      <dgm:prSet presAssocID="{EE042149-A0C2-466C-840E-6225DE5AE62F}" presName="circle3" presStyleLbl="node1" presStyleIdx="2" presStyleCnt="4"/>
      <dgm:spPr/>
      <dgm:t>
        <a:bodyPr/>
        <a:lstStyle/>
        <a:p>
          <a:endParaRPr lang="en-GB"/>
        </a:p>
      </dgm:t>
    </dgm:pt>
    <dgm:pt modelId="{06211236-137F-4EC3-8BA6-9F1911B886F1}" type="pres">
      <dgm:prSet presAssocID="{EE042149-A0C2-466C-840E-6225DE5AE62F}" presName="c3text" presStyleLbl="node1" presStyleIdx="2" presStyleCnt="4">
        <dgm:presLayoutVars>
          <dgm:bulletEnabled val="1"/>
        </dgm:presLayoutVars>
      </dgm:prSet>
      <dgm:spPr/>
      <dgm:t>
        <a:bodyPr/>
        <a:lstStyle/>
        <a:p>
          <a:endParaRPr lang="en-GB"/>
        </a:p>
      </dgm:t>
    </dgm:pt>
    <dgm:pt modelId="{B845B067-3CC4-4987-A3C1-448F5F20CD69}" type="pres">
      <dgm:prSet presAssocID="{EE042149-A0C2-466C-840E-6225DE5AE62F}" presName="comp4" presStyleCnt="0"/>
      <dgm:spPr/>
    </dgm:pt>
    <dgm:pt modelId="{F03669B9-9536-45A5-893B-B7EF35924E84}" type="pres">
      <dgm:prSet presAssocID="{EE042149-A0C2-466C-840E-6225DE5AE62F}" presName="circle4" presStyleLbl="node1" presStyleIdx="3" presStyleCnt="4"/>
      <dgm:spPr/>
      <dgm:t>
        <a:bodyPr/>
        <a:lstStyle/>
        <a:p>
          <a:endParaRPr lang="en-GB"/>
        </a:p>
      </dgm:t>
    </dgm:pt>
    <dgm:pt modelId="{517FA854-FCD4-44AA-8725-F9F9D3B123D8}" type="pres">
      <dgm:prSet presAssocID="{EE042149-A0C2-466C-840E-6225DE5AE62F}" presName="c4text" presStyleLbl="node1" presStyleIdx="3" presStyleCnt="4">
        <dgm:presLayoutVars>
          <dgm:bulletEnabled val="1"/>
        </dgm:presLayoutVars>
      </dgm:prSet>
      <dgm:spPr/>
      <dgm:t>
        <a:bodyPr/>
        <a:lstStyle/>
        <a:p>
          <a:endParaRPr lang="en-GB"/>
        </a:p>
      </dgm:t>
    </dgm:pt>
  </dgm:ptLst>
  <dgm:cxnLst>
    <dgm:cxn modelId="{49F8C3A4-3FF5-480D-9DDA-D860B228BB71}" type="presOf" srcId="{0C6FDD58-D523-40BD-B88B-4B29AB0D1597}" destId="{D82A3858-8FA8-4D28-A942-F205DB0ECF40}" srcOrd="1" destOrd="0" presId="urn:microsoft.com/office/officeart/2005/8/layout/venn2"/>
    <dgm:cxn modelId="{0D8C46A9-418C-46E8-B0A6-CEECC8E0CD55}" type="presOf" srcId="{B29E7E34-BD31-4230-8EC0-6F8639B00CB5}" destId="{C9B89D33-0C53-4B9E-9466-ED2B6B3B8FF6}" srcOrd="0" destOrd="0" presId="urn:microsoft.com/office/officeart/2005/8/layout/venn2"/>
    <dgm:cxn modelId="{A8DF3A6F-D125-4FFC-9B5F-CEEB6FEA8188}" type="presOf" srcId="{EE042149-A0C2-466C-840E-6225DE5AE62F}" destId="{8B08B5C2-C95B-475E-B250-99F791F4BE53}" srcOrd="0" destOrd="0" presId="urn:microsoft.com/office/officeart/2005/8/layout/venn2"/>
    <dgm:cxn modelId="{1E93E428-A2CE-41A8-8F91-669B86BE002A}" type="presOf" srcId="{854C3799-8766-406F-9490-F8F8208A137F}" destId="{500D6F1F-E447-4BBE-AD93-A77542FEA287}" srcOrd="0" destOrd="0" presId="urn:microsoft.com/office/officeart/2005/8/layout/venn2"/>
    <dgm:cxn modelId="{18A290EE-02E3-4722-B72B-A86AA842C3D1}" type="presOf" srcId="{0C6FDD58-D523-40BD-B88B-4B29AB0D1597}" destId="{CA8CBC9E-7879-4A00-98C8-B5C6A29887B6}" srcOrd="0" destOrd="0" presId="urn:microsoft.com/office/officeart/2005/8/layout/venn2"/>
    <dgm:cxn modelId="{6342220D-E9FD-4114-9BAA-A0EECFA8DF31}" srcId="{EE042149-A0C2-466C-840E-6225DE5AE62F}" destId="{0C6FDD58-D523-40BD-B88B-4B29AB0D1597}" srcOrd="0" destOrd="0" parTransId="{76794145-84A8-4700-B540-CFEA9B5C2289}" sibTransId="{FEFDCDB6-C3E3-45CE-8A9C-0F16BDD5BE57}"/>
    <dgm:cxn modelId="{D078FCFB-2C58-41D2-962B-28D26CB5ECB1}" srcId="{EE042149-A0C2-466C-840E-6225DE5AE62F}" destId="{112ECF4E-69DB-49CD-BD9B-9FB2F5D0D8B9}" srcOrd="3" destOrd="0" parTransId="{429D0DEC-23DF-4080-B0CA-BF3C417D9AE7}" sibTransId="{ED2894A1-6CBF-4C89-BC35-66F30ABA5629}"/>
    <dgm:cxn modelId="{13458757-1F00-4F04-90C7-F1D7F63918D8}" srcId="{EE042149-A0C2-466C-840E-6225DE5AE62F}" destId="{B29E7E34-BD31-4230-8EC0-6F8639B00CB5}" srcOrd="2" destOrd="0" parTransId="{11C2349A-03BB-4A59-A753-3C362F5635BA}" sibTransId="{2C40B429-0C7F-48C2-85E8-6437B587AD7C}"/>
    <dgm:cxn modelId="{AD2EEFC9-AC12-402C-A8F5-0562149F07B4}" type="presOf" srcId="{854C3799-8766-406F-9490-F8F8208A137F}" destId="{AF0E0E03-9370-48BC-BA7B-37EFE4056C11}" srcOrd="1" destOrd="0" presId="urn:microsoft.com/office/officeart/2005/8/layout/venn2"/>
    <dgm:cxn modelId="{7F8A9DA3-01B4-4E24-932F-CC05AFF87C00}" srcId="{EE042149-A0C2-466C-840E-6225DE5AE62F}" destId="{854C3799-8766-406F-9490-F8F8208A137F}" srcOrd="1" destOrd="0" parTransId="{8BCF1B74-3727-4297-A3DD-6339FE498C19}" sibTransId="{67DBCA5E-8B52-4A92-B62D-7F1EDFBAE464}"/>
    <dgm:cxn modelId="{01DAC39F-F137-482B-9172-4AFBD6A60475}" type="presOf" srcId="{112ECF4E-69DB-49CD-BD9B-9FB2F5D0D8B9}" destId="{F03669B9-9536-45A5-893B-B7EF35924E84}" srcOrd="0" destOrd="0" presId="urn:microsoft.com/office/officeart/2005/8/layout/venn2"/>
    <dgm:cxn modelId="{B7A5C1C5-A2D1-4953-9AAE-0EFC9550AC43}" type="presOf" srcId="{112ECF4E-69DB-49CD-BD9B-9FB2F5D0D8B9}" destId="{517FA854-FCD4-44AA-8725-F9F9D3B123D8}" srcOrd="1" destOrd="0" presId="urn:microsoft.com/office/officeart/2005/8/layout/venn2"/>
    <dgm:cxn modelId="{2DBB167E-B146-4F8D-B3F5-5186611BE54D}" type="presOf" srcId="{B29E7E34-BD31-4230-8EC0-6F8639B00CB5}" destId="{06211236-137F-4EC3-8BA6-9F1911B886F1}" srcOrd="1" destOrd="0" presId="urn:microsoft.com/office/officeart/2005/8/layout/venn2"/>
    <dgm:cxn modelId="{B6B3274A-8A10-4296-B37D-3E3BA34BB336}" type="presParOf" srcId="{8B08B5C2-C95B-475E-B250-99F791F4BE53}" destId="{871F761B-C150-4C43-ADBA-750A9E58B704}" srcOrd="0" destOrd="0" presId="urn:microsoft.com/office/officeart/2005/8/layout/venn2"/>
    <dgm:cxn modelId="{75B68320-AF1F-4C40-8048-A67648A63455}" type="presParOf" srcId="{871F761B-C150-4C43-ADBA-750A9E58B704}" destId="{CA8CBC9E-7879-4A00-98C8-B5C6A29887B6}" srcOrd="0" destOrd="0" presId="urn:microsoft.com/office/officeart/2005/8/layout/venn2"/>
    <dgm:cxn modelId="{3E2EC4BC-811B-4CB0-854C-DD5E8A2D232B}" type="presParOf" srcId="{871F761B-C150-4C43-ADBA-750A9E58B704}" destId="{D82A3858-8FA8-4D28-A942-F205DB0ECF40}" srcOrd="1" destOrd="0" presId="urn:microsoft.com/office/officeart/2005/8/layout/venn2"/>
    <dgm:cxn modelId="{45F09971-13DF-4785-8219-B72A4CB63072}" type="presParOf" srcId="{8B08B5C2-C95B-475E-B250-99F791F4BE53}" destId="{D3116B0D-76EC-4B55-8C58-CFA52A5C4B77}" srcOrd="1" destOrd="0" presId="urn:microsoft.com/office/officeart/2005/8/layout/venn2"/>
    <dgm:cxn modelId="{FF217103-2330-4196-A1CF-0C7545A993B2}" type="presParOf" srcId="{D3116B0D-76EC-4B55-8C58-CFA52A5C4B77}" destId="{500D6F1F-E447-4BBE-AD93-A77542FEA287}" srcOrd="0" destOrd="0" presId="urn:microsoft.com/office/officeart/2005/8/layout/venn2"/>
    <dgm:cxn modelId="{6979920E-A6BD-4480-8789-FD0CC0B0744B}" type="presParOf" srcId="{D3116B0D-76EC-4B55-8C58-CFA52A5C4B77}" destId="{AF0E0E03-9370-48BC-BA7B-37EFE4056C11}" srcOrd="1" destOrd="0" presId="urn:microsoft.com/office/officeart/2005/8/layout/venn2"/>
    <dgm:cxn modelId="{4FAE8383-E5B1-415F-A7BB-ADB4F47369E9}" type="presParOf" srcId="{8B08B5C2-C95B-475E-B250-99F791F4BE53}" destId="{2FB50723-65E6-406C-B06F-CE365A7A3BD8}" srcOrd="2" destOrd="0" presId="urn:microsoft.com/office/officeart/2005/8/layout/venn2"/>
    <dgm:cxn modelId="{0194002C-6C16-4167-9E8B-06DEC9DB599F}" type="presParOf" srcId="{2FB50723-65E6-406C-B06F-CE365A7A3BD8}" destId="{C9B89D33-0C53-4B9E-9466-ED2B6B3B8FF6}" srcOrd="0" destOrd="0" presId="urn:microsoft.com/office/officeart/2005/8/layout/venn2"/>
    <dgm:cxn modelId="{E5388D6C-15F3-4938-9CE3-DE369B97B6B6}" type="presParOf" srcId="{2FB50723-65E6-406C-B06F-CE365A7A3BD8}" destId="{06211236-137F-4EC3-8BA6-9F1911B886F1}" srcOrd="1" destOrd="0" presId="urn:microsoft.com/office/officeart/2005/8/layout/venn2"/>
    <dgm:cxn modelId="{E74876E5-9FF7-49A5-BEEE-95A8D59A50B3}" type="presParOf" srcId="{8B08B5C2-C95B-475E-B250-99F791F4BE53}" destId="{B845B067-3CC4-4987-A3C1-448F5F20CD69}" srcOrd="3" destOrd="0" presId="urn:microsoft.com/office/officeart/2005/8/layout/venn2"/>
    <dgm:cxn modelId="{BE05E525-E7E3-49B1-9ADA-AACC7EF39EDD}" type="presParOf" srcId="{B845B067-3CC4-4987-A3C1-448F5F20CD69}" destId="{F03669B9-9536-45A5-893B-B7EF35924E84}" srcOrd="0" destOrd="0" presId="urn:microsoft.com/office/officeart/2005/8/layout/venn2"/>
    <dgm:cxn modelId="{37489404-64D1-4927-B5CA-DCA4591A7F03}" type="presParOf" srcId="{B845B067-3CC4-4987-A3C1-448F5F20CD69}" destId="{517FA854-FCD4-44AA-8725-F9F9D3B123D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BC9E-7879-4A00-98C8-B5C6A29887B6}">
      <dsp:nvSpPr>
        <dsp:cNvPr id="0" name=""/>
        <dsp:cNvSpPr/>
      </dsp:nvSpPr>
      <dsp:spPr>
        <a:xfrm>
          <a:off x="0" y="0"/>
          <a:ext cx="6181546" cy="5537780"/>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MFIs</a:t>
          </a:r>
          <a:endParaRPr lang="en-GB" sz="2400" b="1" kern="1200" dirty="0">
            <a:solidFill>
              <a:schemeClr val="tx1"/>
            </a:solidFill>
          </a:endParaRPr>
        </a:p>
      </dsp:txBody>
      <dsp:txXfrm>
        <a:off x="2226593" y="276888"/>
        <a:ext cx="1728360" cy="830667"/>
      </dsp:txXfrm>
    </dsp:sp>
    <dsp:sp modelId="{500D6F1F-E447-4BBE-AD93-A77542FEA287}">
      <dsp:nvSpPr>
        <dsp:cNvPr id="0" name=""/>
        <dsp:cNvSpPr/>
      </dsp:nvSpPr>
      <dsp:spPr>
        <a:xfrm>
          <a:off x="963822" y="1107555"/>
          <a:ext cx="4430224" cy="443022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WASH SMEs</a:t>
          </a:r>
          <a:endParaRPr lang="en-GB" sz="2000" b="1" kern="1200" dirty="0">
            <a:solidFill>
              <a:schemeClr val="tx1"/>
            </a:solidFill>
          </a:endParaRPr>
        </a:p>
      </dsp:txBody>
      <dsp:txXfrm>
        <a:off x="2404753" y="1373369"/>
        <a:ext cx="1548363" cy="797440"/>
      </dsp:txXfrm>
    </dsp:sp>
    <dsp:sp modelId="{C9B89D33-0C53-4B9E-9466-ED2B6B3B8FF6}">
      <dsp:nvSpPr>
        <dsp:cNvPr id="0" name=""/>
        <dsp:cNvSpPr/>
      </dsp:nvSpPr>
      <dsp:spPr>
        <a:xfrm>
          <a:off x="1517600" y="2215111"/>
          <a:ext cx="3322668" cy="3322668"/>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WASH Micro Businesses</a:t>
          </a:r>
          <a:endParaRPr lang="en-GB" sz="1400" b="1" kern="1200" dirty="0">
            <a:solidFill>
              <a:schemeClr val="tx1"/>
            </a:solidFill>
          </a:endParaRPr>
        </a:p>
      </dsp:txBody>
      <dsp:txXfrm>
        <a:off x="2404753" y="2464312"/>
        <a:ext cx="1548363" cy="747600"/>
      </dsp:txXfrm>
    </dsp:sp>
    <dsp:sp modelId="{F03669B9-9536-45A5-893B-B7EF35924E84}">
      <dsp:nvSpPr>
        <dsp:cNvPr id="0" name=""/>
        <dsp:cNvSpPr/>
      </dsp:nvSpPr>
      <dsp:spPr>
        <a:xfrm>
          <a:off x="2071379" y="3322668"/>
          <a:ext cx="2215112" cy="221511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Households</a:t>
          </a:r>
          <a:endParaRPr lang="en-GB" sz="1600" b="1" kern="1200" dirty="0">
            <a:solidFill>
              <a:schemeClr val="tx1"/>
            </a:solidFill>
          </a:endParaRPr>
        </a:p>
      </dsp:txBody>
      <dsp:txXfrm>
        <a:off x="2395774" y="3876446"/>
        <a:ext cx="1566320" cy="110755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237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vmlDrawing" Target="../drawings/vmlDrawing1.v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theme" Target="../theme/theme2.x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oleObject" Target="../embeddings/oleObject11.bin"/></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449263" y="193675"/>
            <a:ext cx="5822950" cy="4352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52" name="Rectangle 8"/>
          <p:cNvSpPr>
            <a:spLocks noGrp="1" noChangeArrowheads="1"/>
          </p:cNvSpPr>
          <p:nvPr>
            <p:ph type="body" sz="quarter" idx="3"/>
          </p:nvPr>
        </p:nvSpPr>
        <p:spPr bwMode="auto">
          <a:xfrm>
            <a:off x="350838" y="4954588"/>
            <a:ext cx="3098800" cy="4814887"/>
          </a:xfrm>
          <a:prstGeom prst="rect">
            <a:avLst/>
          </a:prstGeom>
          <a:noFill/>
          <a:ln w="9525">
            <a:noFill/>
            <a:miter lim="800000"/>
            <a:headEnd/>
            <a:tailEnd/>
          </a:ln>
          <a:effectLst/>
        </p:spPr>
        <p:txBody>
          <a:bodyPr vert="horz" wrap="square" lIns="90006" tIns="45794" rIns="90006" bIns="45794" numCol="1" anchor="t" anchorCtr="0" compatLnSpc="1">
            <a:prstTxWarp prst="textNoShape">
              <a:avLst/>
            </a:prstTxWarp>
          </a:bodyPr>
          <a:lstStyle/>
          <a:p>
            <a:pPr lvl="0"/>
            <a:r>
              <a:rPr lang="nl-NL" noProof="0" smtClean="0"/>
              <a:t>Niveau 1</a:t>
            </a:r>
          </a:p>
          <a:p>
            <a:pPr lvl="1"/>
            <a:r>
              <a:rPr lang="nl-NL" noProof="0" smtClean="0"/>
              <a:t>Niveau 2</a:t>
            </a:r>
          </a:p>
          <a:p>
            <a:pPr lvl="2"/>
            <a:r>
              <a:rPr lang="nl-NL" noProof="0" smtClean="0"/>
              <a:t>Niveau 3</a:t>
            </a:r>
          </a:p>
        </p:txBody>
      </p:sp>
      <p:sp>
        <p:nvSpPr>
          <p:cNvPr id="5124" name="Line 9"/>
          <p:cNvSpPr>
            <a:spLocks noChangeShapeType="1"/>
          </p:cNvSpPr>
          <p:nvPr/>
        </p:nvSpPr>
        <p:spPr bwMode="ltGray">
          <a:xfrm>
            <a:off x="452438" y="4860925"/>
            <a:ext cx="2873375"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25" name="Text Box 10"/>
          <p:cNvSpPr txBox="1">
            <a:spLocks noChangeArrowheads="1"/>
          </p:cNvSpPr>
          <p:nvPr/>
        </p:nvSpPr>
        <p:spPr bwMode="auto">
          <a:xfrm>
            <a:off x="377825" y="4619625"/>
            <a:ext cx="10271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lIns="90954" tIns="45476" rIns="90954" bIns="45476" anchor="ctr">
            <a:spAutoFit/>
          </a:bodyPr>
          <a:lstStyle>
            <a:lvl1pPr algn="ctr" defTabSz="758825" eaLnBrk="0" hangingPunct="0">
              <a:defRPr sz="2000">
                <a:solidFill>
                  <a:schemeClr val="tx1"/>
                </a:solidFill>
                <a:latin typeface="Verdana" panose="020B0604030504040204" pitchFamily="34" charset="0"/>
              </a:defRPr>
            </a:lvl1pPr>
            <a:lvl2pPr marL="742950" indent="-285750" algn="ctr" defTabSz="758825" eaLnBrk="0" hangingPunct="0">
              <a:defRPr sz="2000">
                <a:solidFill>
                  <a:schemeClr val="tx1"/>
                </a:solidFill>
                <a:latin typeface="Verdana" panose="020B0604030504040204" pitchFamily="34" charset="0"/>
              </a:defRPr>
            </a:lvl2pPr>
            <a:lvl3pPr marL="1143000" indent="-228600" algn="ctr" defTabSz="758825" eaLnBrk="0" hangingPunct="0">
              <a:defRPr sz="2000">
                <a:solidFill>
                  <a:schemeClr val="tx1"/>
                </a:solidFill>
                <a:latin typeface="Verdana" panose="020B0604030504040204" pitchFamily="34" charset="0"/>
              </a:defRPr>
            </a:lvl3pPr>
            <a:lvl4pPr marL="1600200" indent="-228600" algn="ctr" defTabSz="758825" eaLnBrk="0" hangingPunct="0">
              <a:defRPr sz="2000">
                <a:solidFill>
                  <a:schemeClr val="tx1"/>
                </a:solidFill>
                <a:latin typeface="Verdana" panose="020B0604030504040204" pitchFamily="34" charset="0"/>
              </a:defRPr>
            </a:lvl4pPr>
            <a:lvl5pPr marL="2057400" indent="-228600" algn="ctr" defTabSz="758825" eaLnBrk="0" hangingPunct="0">
              <a:defRPr sz="2000">
                <a:solidFill>
                  <a:schemeClr val="tx1"/>
                </a:solidFill>
                <a:latin typeface="Verdana" panose="020B0604030504040204" pitchFamily="34" charset="0"/>
              </a:defRPr>
            </a:lvl5pPr>
            <a:lvl6pPr marL="2514600" indent="-228600" algn="ctr" defTabSz="758825"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defTabSz="758825"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defTabSz="758825"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defTabSz="758825" eaLnBrk="0" fontAlgn="base" hangingPunct="0">
              <a:spcBef>
                <a:spcPct val="0"/>
              </a:spcBef>
              <a:spcAft>
                <a:spcPct val="0"/>
              </a:spcAft>
              <a:defRPr sz="2000">
                <a:solidFill>
                  <a:schemeClr val="tx1"/>
                </a:solidFill>
                <a:latin typeface="Verdana" panose="020B0604030504040204" pitchFamily="34" charset="0"/>
              </a:defRPr>
            </a:lvl9pPr>
          </a:lstStyle>
          <a:p>
            <a:pPr>
              <a:lnSpc>
                <a:spcPct val="90000"/>
              </a:lnSpc>
            </a:pPr>
            <a:r>
              <a:rPr lang="nl-NL" sz="900" b="1" i="1"/>
              <a:t>Explanation</a:t>
            </a:r>
          </a:p>
        </p:txBody>
      </p:sp>
      <p:sp>
        <p:nvSpPr>
          <p:cNvPr id="5126" name="Text Box 11"/>
          <p:cNvSpPr txBox="1">
            <a:spLocks noChangeArrowheads="1"/>
          </p:cNvSpPr>
          <p:nvPr/>
        </p:nvSpPr>
        <p:spPr bwMode="auto">
          <a:xfrm>
            <a:off x="3751263" y="4619625"/>
            <a:ext cx="552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lIns="90954" tIns="45476" rIns="90954" bIns="45476" anchor="ctr">
            <a:spAutoFit/>
          </a:bodyPr>
          <a:lstStyle>
            <a:lvl1pPr algn="ctr" defTabSz="758825" eaLnBrk="0" hangingPunct="0">
              <a:defRPr sz="2000">
                <a:solidFill>
                  <a:schemeClr val="tx1"/>
                </a:solidFill>
                <a:latin typeface="Verdana" panose="020B0604030504040204" pitchFamily="34" charset="0"/>
              </a:defRPr>
            </a:lvl1pPr>
            <a:lvl2pPr marL="742950" indent="-285750" algn="ctr" defTabSz="758825" eaLnBrk="0" hangingPunct="0">
              <a:defRPr sz="2000">
                <a:solidFill>
                  <a:schemeClr val="tx1"/>
                </a:solidFill>
                <a:latin typeface="Verdana" panose="020B0604030504040204" pitchFamily="34" charset="0"/>
              </a:defRPr>
            </a:lvl2pPr>
            <a:lvl3pPr marL="1143000" indent="-228600" algn="ctr" defTabSz="758825" eaLnBrk="0" hangingPunct="0">
              <a:defRPr sz="2000">
                <a:solidFill>
                  <a:schemeClr val="tx1"/>
                </a:solidFill>
                <a:latin typeface="Verdana" panose="020B0604030504040204" pitchFamily="34" charset="0"/>
              </a:defRPr>
            </a:lvl3pPr>
            <a:lvl4pPr marL="1600200" indent="-228600" algn="ctr" defTabSz="758825" eaLnBrk="0" hangingPunct="0">
              <a:defRPr sz="2000">
                <a:solidFill>
                  <a:schemeClr val="tx1"/>
                </a:solidFill>
                <a:latin typeface="Verdana" panose="020B0604030504040204" pitchFamily="34" charset="0"/>
              </a:defRPr>
            </a:lvl4pPr>
            <a:lvl5pPr marL="2057400" indent="-228600" algn="ctr" defTabSz="758825" eaLnBrk="0" hangingPunct="0">
              <a:defRPr sz="2000">
                <a:solidFill>
                  <a:schemeClr val="tx1"/>
                </a:solidFill>
                <a:latin typeface="Verdana" panose="020B0604030504040204" pitchFamily="34" charset="0"/>
              </a:defRPr>
            </a:lvl5pPr>
            <a:lvl6pPr marL="2514600" indent="-228600" algn="ctr" defTabSz="758825"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defTabSz="758825"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defTabSz="758825"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defTabSz="758825" eaLnBrk="0" fontAlgn="base" hangingPunct="0">
              <a:spcBef>
                <a:spcPct val="0"/>
              </a:spcBef>
              <a:spcAft>
                <a:spcPct val="0"/>
              </a:spcAft>
              <a:defRPr sz="2000">
                <a:solidFill>
                  <a:schemeClr val="tx1"/>
                </a:solidFill>
                <a:latin typeface="Verdana" panose="020B0604030504040204" pitchFamily="34" charset="0"/>
              </a:defRPr>
            </a:lvl9pPr>
          </a:lstStyle>
          <a:p>
            <a:pPr>
              <a:lnSpc>
                <a:spcPct val="90000"/>
              </a:lnSpc>
            </a:pPr>
            <a:r>
              <a:rPr lang="nl-NL" sz="900" b="1" i="1"/>
              <a:t>Notes</a:t>
            </a:r>
          </a:p>
        </p:txBody>
      </p:sp>
      <p:graphicFrame>
        <p:nvGraphicFramePr>
          <p:cNvPr id="5127" name="Object 12"/>
          <p:cNvGraphicFramePr>
            <a:graphicFrameLocks/>
          </p:cNvGraphicFramePr>
          <p:nvPr/>
        </p:nvGraphicFramePr>
        <p:xfrm>
          <a:off x="3630613" y="5110163"/>
          <a:ext cx="2644775" cy="60325"/>
        </p:xfrm>
        <a:graphic>
          <a:graphicData uri="http://schemas.openxmlformats.org/presentationml/2006/ole">
            <mc:AlternateContent xmlns:mc="http://schemas.openxmlformats.org/markup-compatibility/2006">
              <mc:Choice xmlns:v="urn:schemas-microsoft-com:vml" Requires="v">
                <p:oleObj spid="_x0000_s7662" name="Microsoft Drawing 1.01" r:id="rId3" imgW="4749800" imgH="25400" progId="MSDraw.1.01">
                  <p:embed/>
                </p:oleObj>
              </mc:Choice>
              <mc:Fallback>
                <p:oleObj name="Microsoft Drawing 1.01" r:id="rId3" imgW="4749800" imgH="25400" progId="MSDraw.1.01">
                  <p:embed/>
                  <p:pic>
                    <p:nvPicPr>
                      <p:cNvPr id="0" name="Object 12"/>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110163"/>
                        <a:ext cx="2644775"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13"/>
          <p:cNvGraphicFramePr>
            <a:graphicFrameLocks/>
          </p:cNvGraphicFramePr>
          <p:nvPr/>
        </p:nvGraphicFramePr>
        <p:xfrm>
          <a:off x="3630613" y="5376863"/>
          <a:ext cx="2644775" cy="60325"/>
        </p:xfrm>
        <a:graphic>
          <a:graphicData uri="http://schemas.openxmlformats.org/presentationml/2006/ole">
            <mc:AlternateContent xmlns:mc="http://schemas.openxmlformats.org/markup-compatibility/2006">
              <mc:Choice xmlns:v="urn:schemas-microsoft-com:vml" Requires="v">
                <p:oleObj spid="_x0000_s7663" name="Microsoft Drawing 1.01" r:id="rId5" imgW="4749800" imgH="25400" progId="MSDraw.1.01">
                  <p:embed/>
                </p:oleObj>
              </mc:Choice>
              <mc:Fallback>
                <p:oleObj name="Microsoft Drawing 1.01" r:id="rId5" imgW="4749800" imgH="25400" progId="MSDraw.1.01">
                  <p:embed/>
                  <p:pic>
                    <p:nvPicPr>
                      <p:cNvPr id="0" name="Object 13"/>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376863"/>
                        <a:ext cx="2644775"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14"/>
          <p:cNvGraphicFramePr>
            <a:graphicFrameLocks/>
          </p:cNvGraphicFramePr>
          <p:nvPr/>
        </p:nvGraphicFramePr>
        <p:xfrm>
          <a:off x="3630613" y="5640388"/>
          <a:ext cx="2644775" cy="65087"/>
        </p:xfrm>
        <a:graphic>
          <a:graphicData uri="http://schemas.openxmlformats.org/presentationml/2006/ole">
            <mc:AlternateContent xmlns:mc="http://schemas.openxmlformats.org/markup-compatibility/2006">
              <mc:Choice xmlns:v="urn:schemas-microsoft-com:vml" Requires="v">
                <p:oleObj spid="_x0000_s7664" name="Microsoft Drawing 1.01" r:id="rId6" imgW="4749800" imgH="25400" progId="MSDraw.1.01">
                  <p:embed/>
                </p:oleObj>
              </mc:Choice>
              <mc:Fallback>
                <p:oleObj name="Microsoft Drawing 1.01" r:id="rId6" imgW="4749800" imgH="25400" progId="MSDraw.1.01">
                  <p:embed/>
                  <p:pic>
                    <p:nvPicPr>
                      <p:cNvPr id="0" name="Object 14"/>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640388"/>
                        <a:ext cx="2644775" cy="6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5"/>
          <p:cNvGraphicFramePr>
            <a:graphicFrameLocks/>
          </p:cNvGraphicFramePr>
          <p:nvPr/>
        </p:nvGraphicFramePr>
        <p:xfrm>
          <a:off x="3630613" y="5908675"/>
          <a:ext cx="2644775" cy="65088"/>
        </p:xfrm>
        <a:graphic>
          <a:graphicData uri="http://schemas.openxmlformats.org/presentationml/2006/ole">
            <mc:AlternateContent xmlns:mc="http://schemas.openxmlformats.org/markup-compatibility/2006">
              <mc:Choice xmlns:v="urn:schemas-microsoft-com:vml" Requires="v">
                <p:oleObj spid="_x0000_s7665" name="Microsoft Drawing 1.01" r:id="rId7" imgW="4749800" imgH="25400" progId="MSDraw.1.01">
                  <p:embed/>
                </p:oleObj>
              </mc:Choice>
              <mc:Fallback>
                <p:oleObj name="Microsoft Drawing 1.01" r:id="rId7" imgW="4749800" imgH="25400" progId="MSDraw.1.01">
                  <p:embed/>
                  <p:pic>
                    <p:nvPicPr>
                      <p:cNvPr id="0" name="Object 15"/>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5908675"/>
                        <a:ext cx="2644775" cy="6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6"/>
          <p:cNvGraphicFramePr>
            <a:graphicFrameLocks/>
          </p:cNvGraphicFramePr>
          <p:nvPr/>
        </p:nvGraphicFramePr>
        <p:xfrm>
          <a:off x="3630613" y="6176963"/>
          <a:ext cx="2644775" cy="61912"/>
        </p:xfrm>
        <a:graphic>
          <a:graphicData uri="http://schemas.openxmlformats.org/presentationml/2006/ole">
            <mc:AlternateContent xmlns:mc="http://schemas.openxmlformats.org/markup-compatibility/2006">
              <mc:Choice xmlns:v="urn:schemas-microsoft-com:vml" Requires="v">
                <p:oleObj spid="_x0000_s7666" name="Microsoft Drawing 1.01" r:id="rId8" imgW="4749800" imgH="25400" progId="MSDraw.1.01">
                  <p:embed/>
                </p:oleObj>
              </mc:Choice>
              <mc:Fallback>
                <p:oleObj name="Microsoft Drawing 1.01" r:id="rId8" imgW="4749800" imgH="25400" progId="MSDraw.1.01">
                  <p:embed/>
                  <p:pic>
                    <p:nvPicPr>
                      <p:cNvPr id="0" name="Object 16"/>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176963"/>
                        <a:ext cx="2644775" cy="6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17"/>
          <p:cNvGraphicFramePr>
            <a:graphicFrameLocks/>
          </p:cNvGraphicFramePr>
          <p:nvPr/>
        </p:nvGraphicFramePr>
        <p:xfrm>
          <a:off x="3630613" y="6442075"/>
          <a:ext cx="2644775" cy="61913"/>
        </p:xfrm>
        <a:graphic>
          <a:graphicData uri="http://schemas.openxmlformats.org/presentationml/2006/ole">
            <mc:AlternateContent xmlns:mc="http://schemas.openxmlformats.org/markup-compatibility/2006">
              <mc:Choice xmlns:v="urn:schemas-microsoft-com:vml" Requires="v">
                <p:oleObj spid="_x0000_s7667" name="Microsoft Drawing 1.01" r:id="rId9" imgW="4749800" imgH="25400" progId="MSDraw.1.01">
                  <p:embed/>
                </p:oleObj>
              </mc:Choice>
              <mc:Fallback>
                <p:oleObj name="Microsoft Drawing 1.01" r:id="rId9" imgW="4749800" imgH="25400" progId="MSDraw.1.01">
                  <p:embed/>
                  <p:pic>
                    <p:nvPicPr>
                      <p:cNvPr id="0" name="Object 17"/>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442075"/>
                        <a:ext cx="2644775"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3" name="Object 18"/>
          <p:cNvGraphicFramePr>
            <a:graphicFrameLocks/>
          </p:cNvGraphicFramePr>
          <p:nvPr/>
        </p:nvGraphicFramePr>
        <p:xfrm>
          <a:off x="3630613" y="6708775"/>
          <a:ext cx="2644775" cy="65088"/>
        </p:xfrm>
        <a:graphic>
          <a:graphicData uri="http://schemas.openxmlformats.org/presentationml/2006/ole">
            <mc:AlternateContent xmlns:mc="http://schemas.openxmlformats.org/markup-compatibility/2006">
              <mc:Choice xmlns:v="urn:schemas-microsoft-com:vml" Requires="v">
                <p:oleObj spid="_x0000_s7668" name="Microsoft Drawing 1.01" r:id="rId10" imgW="4749800" imgH="25400" progId="MSDraw.1.01">
                  <p:embed/>
                </p:oleObj>
              </mc:Choice>
              <mc:Fallback>
                <p:oleObj name="Microsoft Drawing 1.01" r:id="rId10" imgW="4749800" imgH="25400" progId="MSDraw.1.01">
                  <p:embed/>
                  <p:pic>
                    <p:nvPicPr>
                      <p:cNvPr id="0" name="Object 18"/>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708775"/>
                        <a:ext cx="2644775" cy="6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4" name="Object 19"/>
          <p:cNvGraphicFramePr>
            <a:graphicFrameLocks/>
          </p:cNvGraphicFramePr>
          <p:nvPr/>
        </p:nvGraphicFramePr>
        <p:xfrm>
          <a:off x="3630613" y="6978650"/>
          <a:ext cx="2644775" cy="57150"/>
        </p:xfrm>
        <a:graphic>
          <a:graphicData uri="http://schemas.openxmlformats.org/presentationml/2006/ole">
            <mc:AlternateContent xmlns:mc="http://schemas.openxmlformats.org/markup-compatibility/2006">
              <mc:Choice xmlns:v="urn:schemas-microsoft-com:vml" Requires="v">
                <p:oleObj spid="_x0000_s7669" name="Microsoft Drawing 1.01" r:id="rId11" imgW="4749800" imgH="25400" progId="MSDraw.1.01">
                  <p:embed/>
                </p:oleObj>
              </mc:Choice>
              <mc:Fallback>
                <p:oleObj name="Microsoft Drawing 1.01" r:id="rId11" imgW="4749800" imgH="25400" progId="MSDraw.1.01">
                  <p:embed/>
                  <p:pic>
                    <p:nvPicPr>
                      <p:cNvPr id="0" name="Object 19"/>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6978650"/>
                        <a:ext cx="2644775" cy="5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5" name="Object 20"/>
          <p:cNvGraphicFramePr>
            <a:graphicFrameLocks/>
          </p:cNvGraphicFramePr>
          <p:nvPr/>
        </p:nvGraphicFramePr>
        <p:xfrm>
          <a:off x="3630613" y="7245350"/>
          <a:ext cx="2644775" cy="61913"/>
        </p:xfrm>
        <a:graphic>
          <a:graphicData uri="http://schemas.openxmlformats.org/presentationml/2006/ole">
            <mc:AlternateContent xmlns:mc="http://schemas.openxmlformats.org/markup-compatibility/2006">
              <mc:Choice xmlns:v="urn:schemas-microsoft-com:vml" Requires="v">
                <p:oleObj spid="_x0000_s7670" name="Microsoft Drawing 1.01" r:id="rId12" imgW="4749800" imgH="25400" progId="MSDraw.1.01">
                  <p:embed/>
                </p:oleObj>
              </mc:Choice>
              <mc:Fallback>
                <p:oleObj name="Microsoft Drawing 1.01" r:id="rId12" imgW="4749800" imgH="25400" progId="MSDraw.1.01">
                  <p:embed/>
                  <p:pic>
                    <p:nvPicPr>
                      <p:cNvPr id="0" name="Object 20"/>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7245350"/>
                        <a:ext cx="2644775" cy="6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6" name="Object 21"/>
          <p:cNvGraphicFramePr>
            <a:graphicFrameLocks/>
          </p:cNvGraphicFramePr>
          <p:nvPr/>
        </p:nvGraphicFramePr>
        <p:xfrm>
          <a:off x="3630613" y="7510463"/>
          <a:ext cx="2644775" cy="61912"/>
        </p:xfrm>
        <a:graphic>
          <a:graphicData uri="http://schemas.openxmlformats.org/presentationml/2006/ole">
            <mc:AlternateContent xmlns:mc="http://schemas.openxmlformats.org/markup-compatibility/2006">
              <mc:Choice xmlns:v="urn:schemas-microsoft-com:vml" Requires="v">
                <p:oleObj spid="_x0000_s7671" name="Microsoft Drawing 1.01" r:id="rId13" imgW="4749800" imgH="25400" progId="MSDraw.1.01">
                  <p:embed/>
                </p:oleObj>
              </mc:Choice>
              <mc:Fallback>
                <p:oleObj name="Microsoft Drawing 1.01" r:id="rId13" imgW="4749800" imgH="25400" progId="MSDraw.1.01">
                  <p:embed/>
                  <p:pic>
                    <p:nvPicPr>
                      <p:cNvPr id="0" name="Object 21"/>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7510463"/>
                        <a:ext cx="2644775" cy="6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7" name="Object 22"/>
          <p:cNvGraphicFramePr>
            <a:graphicFrameLocks/>
          </p:cNvGraphicFramePr>
          <p:nvPr/>
        </p:nvGraphicFramePr>
        <p:xfrm>
          <a:off x="3630613" y="7777163"/>
          <a:ext cx="2644775" cy="63500"/>
        </p:xfrm>
        <a:graphic>
          <a:graphicData uri="http://schemas.openxmlformats.org/presentationml/2006/ole">
            <mc:AlternateContent xmlns:mc="http://schemas.openxmlformats.org/markup-compatibility/2006">
              <mc:Choice xmlns:v="urn:schemas-microsoft-com:vml" Requires="v">
                <p:oleObj spid="_x0000_s7672" name="Microsoft Drawing 1.01" r:id="rId14" imgW="4749800" imgH="25400" progId="MSDraw.1.01">
                  <p:embed/>
                </p:oleObj>
              </mc:Choice>
              <mc:Fallback>
                <p:oleObj name="Microsoft Drawing 1.01" r:id="rId14" imgW="4749800" imgH="25400" progId="MSDraw.1.01">
                  <p:embed/>
                  <p:pic>
                    <p:nvPicPr>
                      <p:cNvPr id="0" name="Object 22"/>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7777163"/>
                        <a:ext cx="2644775" cy="6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8" name="Object 23"/>
          <p:cNvGraphicFramePr>
            <a:graphicFrameLocks/>
          </p:cNvGraphicFramePr>
          <p:nvPr/>
        </p:nvGraphicFramePr>
        <p:xfrm>
          <a:off x="3630613" y="8045450"/>
          <a:ext cx="2644775" cy="60325"/>
        </p:xfrm>
        <a:graphic>
          <a:graphicData uri="http://schemas.openxmlformats.org/presentationml/2006/ole">
            <mc:AlternateContent xmlns:mc="http://schemas.openxmlformats.org/markup-compatibility/2006">
              <mc:Choice xmlns:v="urn:schemas-microsoft-com:vml" Requires="v">
                <p:oleObj spid="_x0000_s7673" name="Microsoft Drawing 1.01" r:id="rId15" imgW="4749800" imgH="25400" progId="MSDraw.1.01">
                  <p:embed/>
                </p:oleObj>
              </mc:Choice>
              <mc:Fallback>
                <p:oleObj name="Microsoft Drawing 1.01" r:id="rId15" imgW="4749800" imgH="25400" progId="MSDraw.1.01">
                  <p:embed/>
                  <p:pic>
                    <p:nvPicPr>
                      <p:cNvPr id="0" name="Object 23"/>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045450"/>
                        <a:ext cx="2644775"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9" name="Line 24"/>
          <p:cNvSpPr>
            <a:spLocks noChangeShapeType="1"/>
          </p:cNvSpPr>
          <p:nvPr/>
        </p:nvSpPr>
        <p:spPr bwMode="ltGray">
          <a:xfrm>
            <a:off x="3630613" y="4860925"/>
            <a:ext cx="2644775"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5140" name="Object 25"/>
          <p:cNvGraphicFramePr>
            <a:graphicFrameLocks/>
          </p:cNvGraphicFramePr>
          <p:nvPr/>
        </p:nvGraphicFramePr>
        <p:xfrm>
          <a:off x="3630613" y="8310563"/>
          <a:ext cx="2644775" cy="57150"/>
        </p:xfrm>
        <a:graphic>
          <a:graphicData uri="http://schemas.openxmlformats.org/presentationml/2006/ole">
            <mc:AlternateContent xmlns:mc="http://schemas.openxmlformats.org/markup-compatibility/2006">
              <mc:Choice xmlns:v="urn:schemas-microsoft-com:vml" Requires="v">
                <p:oleObj spid="_x0000_s7674" name="Microsoft Drawing 1.01" r:id="rId16" imgW="4749800" imgH="25400" progId="MSDraw.1.01">
                  <p:embed/>
                </p:oleObj>
              </mc:Choice>
              <mc:Fallback>
                <p:oleObj name="Microsoft Drawing 1.01" r:id="rId16" imgW="4749800" imgH="25400" progId="MSDraw.1.01">
                  <p:embed/>
                  <p:pic>
                    <p:nvPicPr>
                      <p:cNvPr id="0" name="Object 25"/>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310563"/>
                        <a:ext cx="2644775" cy="5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1" name="Object 26"/>
          <p:cNvGraphicFramePr>
            <a:graphicFrameLocks/>
          </p:cNvGraphicFramePr>
          <p:nvPr/>
        </p:nvGraphicFramePr>
        <p:xfrm>
          <a:off x="3630613" y="8577263"/>
          <a:ext cx="2644775" cy="61912"/>
        </p:xfrm>
        <a:graphic>
          <a:graphicData uri="http://schemas.openxmlformats.org/presentationml/2006/ole">
            <mc:AlternateContent xmlns:mc="http://schemas.openxmlformats.org/markup-compatibility/2006">
              <mc:Choice xmlns:v="urn:schemas-microsoft-com:vml" Requires="v">
                <p:oleObj spid="_x0000_s7675" name="Microsoft Drawing 1.01" r:id="rId17" imgW="4749800" imgH="25400" progId="MSDraw.1.01">
                  <p:embed/>
                </p:oleObj>
              </mc:Choice>
              <mc:Fallback>
                <p:oleObj name="Microsoft Drawing 1.01" r:id="rId17" imgW="4749800" imgH="25400" progId="MSDraw.1.01">
                  <p:embed/>
                  <p:pic>
                    <p:nvPicPr>
                      <p:cNvPr id="0" name="Object 26"/>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577263"/>
                        <a:ext cx="2644775" cy="6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2" name="Object 27"/>
          <p:cNvGraphicFramePr>
            <a:graphicFrameLocks/>
          </p:cNvGraphicFramePr>
          <p:nvPr/>
        </p:nvGraphicFramePr>
        <p:xfrm>
          <a:off x="3630613" y="8840788"/>
          <a:ext cx="2644775" cy="63500"/>
        </p:xfrm>
        <a:graphic>
          <a:graphicData uri="http://schemas.openxmlformats.org/presentationml/2006/ole">
            <mc:AlternateContent xmlns:mc="http://schemas.openxmlformats.org/markup-compatibility/2006">
              <mc:Choice xmlns:v="urn:schemas-microsoft-com:vml" Requires="v">
                <p:oleObj spid="_x0000_s7676" name="Microsoft Drawing 1.01" r:id="rId18" imgW="4749800" imgH="25400" progId="MSDraw.1.01">
                  <p:embed/>
                </p:oleObj>
              </mc:Choice>
              <mc:Fallback>
                <p:oleObj name="Microsoft Drawing 1.01" r:id="rId18" imgW="4749800" imgH="25400" progId="MSDraw.1.01">
                  <p:embed/>
                  <p:pic>
                    <p:nvPicPr>
                      <p:cNvPr id="0" name="Object 27"/>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8840788"/>
                        <a:ext cx="2644775" cy="6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3" name="Object 28"/>
          <p:cNvGraphicFramePr>
            <a:graphicFrameLocks/>
          </p:cNvGraphicFramePr>
          <p:nvPr/>
        </p:nvGraphicFramePr>
        <p:xfrm>
          <a:off x="3630613" y="9109075"/>
          <a:ext cx="2644775" cy="63500"/>
        </p:xfrm>
        <a:graphic>
          <a:graphicData uri="http://schemas.openxmlformats.org/presentationml/2006/ole">
            <mc:AlternateContent xmlns:mc="http://schemas.openxmlformats.org/markup-compatibility/2006">
              <mc:Choice xmlns:v="urn:schemas-microsoft-com:vml" Requires="v">
                <p:oleObj spid="_x0000_s7677" name="Microsoft Drawing 1.01" r:id="rId19" imgW="4749800" imgH="25400" progId="MSDraw.1.01">
                  <p:embed/>
                </p:oleObj>
              </mc:Choice>
              <mc:Fallback>
                <p:oleObj name="Microsoft Drawing 1.01" r:id="rId19" imgW="4749800" imgH="25400" progId="MSDraw.1.01">
                  <p:embed/>
                  <p:pic>
                    <p:nvPicPr>
                      <p:cNvPr id="0" name="Object 28"/>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9109075"/>
                        <a:ext cx="2644775" cy="6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4" name="Object 29"/>
          <p:cNvGraphicFramePr>
            <a:graphicFrameLocks/>
          </p:cNvGraphicFramePr>
          <p:nvPr/>
        </p:nvGraphicFramePr>
        <p:xfrm>
          <a:off x="3630613" y="9377363"/>
          <a:ext cx="2644775" cy="60325"/>
        </p:xfrm>
        <a:graphic>
          <a:graphicData uri="http://schemas.openxmlformats.org/presentationml/2006/ole">
            <mc:AlternateContent xmlns:mc="http://schemas.openxmlformats.org/markup-compatibility/2006">
              <mc:Choice xmlns:v="urn:schemas-microsoft-com:vml" Requires="v">
                <p:oleObj spid="_x0000_s7678" name="Microsoft Drawing 1.01" r:id="rId20" imgW="4749800" imgH="25400" progId="MSDraw.1.01">
                  <p:embed/>
                </p:oleObj>
              </mc:Choice>
              <mc:Fallback>
                <p:oleObj name="Microsoft Drawing 1.01" r:id="rId20" imgW="4749800" imgH="25400" progId="MSDraw.1.01">
                  <p:embed/>
                  <p:pic>
                    <p:nvPicPr>
                      <p:cNvPr id="0" name="Object 29"/>
                      <p:cNvPicPr>
                        <a:picLocks noChangeArrowheads="1"/>
                      </p:cNvPicPr>
                      <p:nvPr/>
                    </p:nvPicPr>
                    <p:blipFill>
                      <a:blip r:embed="rId4">
                        <a:extLst>
                          <a:ext uri="{28A0092B-C50C-407E-A947-70E740481C1C}">
                            <a14:useLocalDpi xmlns:a14="http://schemas.microsoft.com/office/drawing/2010/main" val="0"/>
                          </a:ext>
                        </a:extLst>
                      </a:blip>
                      <a:srcRect t="-81429"/>
                      <a:stretch>
                        <a:fillRect/>
                      </a:stretch>
                    </p:blipFill>
                    <p:spPr bwMode="auto">
                      <a:xfrm>
                        <a:off x="3630613" y="9377363"/>
                        <a:ext cx="2644775"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5" name="Rectangle 30"/>
          <p:cNvSpPr>
            <a:spLocks noChangeArrowheads="1"/>
          </p:cNvSpPr>
          <p:nvPr/>
        </p:nvSpPr>
        <p:spPr bwMode="auto">
          <a:xfrm>
            <a:off x="5491163" y="9564688"/>
            <a:ext cx="784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9050" rIns="0" bIns="19050"/>
          <a:lstStyle>
            <a:lvl1pPr algn="ctr" defTabSz="714375" eaLnBrk="0" hangingPunct="0">
              <a:defRPr sz="2000">
                <a:solidFill>
                  <a:schemeClr val="tx1"/>
                </a:solidFill>
                <a:latin typeface="Verdana" panose="020B0604030504040204" pitchFamily="34" charset="0"/>
              </a:defRPr>
            </a:lvl1pPr>
            <a:lvl2pPr marL="742950" indent="-285750" algn="ctr" defTabSz="714375" eaLnBrk="0" hangingPunct="0">
              <a:defRPr sz="2000">
                <a:solidFill>
                  <a:schemeClr val="tx1"/>
                </a:solidFill>
                <a:latin typeface="Verdana" panose="020B0604030504040204" pitchFamily="34" charset="0"/>
              </a:defRPr>
            </a:lvl2pPr>
            <a:lvl3pPr marL="1143000" indent="-228600" algn="ctr" defTabSz="714375" eaLnBrk="0" hangingPunct="0">
              <a:defRPr sz="2000">
                <a:solidFill>
                  <a:schemeClr val="tx1"/>
                </a:solidFill>
                <a:latin typeface="Verdana" panose="020B0604030504040204" pitchFamily="34" charset="0"/>
              </a:defRPr>
            </a:lvl3pPr>
            <a:lvl4pPr marL="1600200" indent="-228600" algn="ctr" defTabSz="714375" eaLnBrk="0" hangingPunct="0">
              <a:defRPr sz="2000">
                <a:solidFill>
                  <a:schemeClr val="tx1"/>
                </a:solidFill>
                <a:latin typeface="Verdana" panose="020B0604030504040204" pitchFamily="34" charset="0"/>
              </a:defRPr>
            </a:lvl4pPr>
            <a:lvl5pPr marL="2057400" indent="-228600" algn="ctr" defTabSz="714375" eaLnBrk="0" hangingPunct="0">
              <a:defRPr sz="2000">
                <a:solidFill>
                  <a:schemeClr val="tx1"/>
                </a:solidFill>
                <a:latin typeface="Verdana" panose="020B0604030504040204" pitchFamily="34" charset="0"/>
              </a:defRPr>
            </a:lvl5pPr>
            <a:lvl6pPr marL="2514600" indent="-228600" algn="ctr" defTabSz="714375"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defTabSz="714375"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defTabSz="714375"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defTabSz="714375" eaLnBrk="0" fontAlgn="base" hangingPunct="0">
              <a:spcBef>
                <a:spcPct val="0"/>
              </a:spcBef>
              <a:spcAft>
                <a:spcPct val="0"/>
              </a:spcAft>
              <a:defRPr sz="2000">
                <a:solidFill>
                  <a:schemeClr val="tx1"/>
                </a:solidFill>
                <a:latin typeface="Verdana" panose="020B0604030504040204" pitchFamily="34" charset="0"/>
              </a:defRPr>
            </a:lvl9pPr>
          </a:lstStyle>
          <a:p>
            <a:pPr algn="r"/>
            <a:r>
              <a:rPr lang="nl-NL" sz="800"/>
              <a:t>Page -</a:t>
            </a:r>
            <a:fld id="{8B435B2A-14DA-482E-BDF2-0A31EAEBB9A8}" type="slidenum">
              <a:rPr lang="nl-NL" sz="800"/>
              <a:pPr algn="r"/>
              <a:t>‹#›</a:t>
            </a:fld>
            <a:r>
              <a:rPr lang="nl-NL" sz="800"/>
              <a:t>-</a:t>
            </a:r>
          </a:p>
        </p:txBody>
      </p:sp>
    </p:spTree>
    <p:extLst>
      <p:ext uri="{BB962C8B-B14F-4D97-AF65-F5344CB8AC3E}">
        <p14:creationId xmlns:p14="http://schemas.microsoft.com/office/powerpoint/2010/main" val="1671145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266700" indent="-87313" algn="l" rtl="0" eaLnBrk="0" fontAlgn="base" hangingPunct="0">
      <a:spcBef>
        <a:spcPct val="30000"/>
      </a:spcBef>
      <a:spcAft>
        <a:spcPct val="0"/>
      </a:spcAft>
      <a:buFont typeface="Wingdings" panose="05000000000000000000" pitchFamily="2" charset="2"/>
      <a:buChar char="Ø"/>
      <a:defRPr sz="900" kern="1200">
        <a:solidFill>
          <a:schemeClr val="tx1"/>
        </a:solidFill>
        <a:latin typeface="Verdana" pitchFamily="34" charset="0"/>
        <a:ea typeface="+mn-ea"/>
        <a:cs typeface="+mn-cs"/>
      </a:defRPr>
    </a:lvl2pPr>
    <a:lvl3pPr marL="533400" indent="-87313" algn="l" rtl="0" eaLnBrk="0" fontAlgn="base" hangingPunct="0">
      <a:spcBef>
        <a:spcPct val="30000"/>
      </a:spcBef>
      <a:spcAft>
        <a:spcPct val="0"/>
      </a:spcAft>
      <a:buFont typeface="Wingdings" panose="05000000000000000000" pitchFamily="2" charset="2"/>
      <a:buChar char="§"/>
      <a:defRPr sz="800" kern="1200">
        <a:solidFill>
          <a:schemeClr val="tx1"/>
        </a:solidFill>
        <a:latin typeface="Verdana"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458788" y="193675"/>
            <a:ext cx="5803900" cy="4352925"/>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extLst>
      <p:ext uri="{BB962C8B-B14F-4D97-AF65-F5344CB8AC3E}">
        <p14:creationId xmlns:p14="http://schemas.microsoft.com/office/powerpoint/2010/main" val="646287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7"/>
          <p:cNvSpPr>
            <a:spLocks noChangeArrowheads="1"/>
          </p:cNvSpPr>
          <p:nvPr/>
        </p:nvSpPr>
        <p:spPr bwMode="auto">
          <a:xfrm>
            <a:off x="1266825" y="320675"/>
            <a:ext cx="1841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endParaRPr lang="en-US"/>
          </a:p>
        </p:txBody>
      </p:sp>
      <p:pic>
        <p:nvPicPr>
          <p:cNvPr id="5"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98950"/>
            <a:ext cx="252571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749925"/>
            <a:ext cx="1752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5"/>
          <p:cNvSpPr>
            <a:spLocks noChangeArrowheads="1"/>
          </p:cNvSpPr>
          <p:nvPr/>
        </p:nvSpPr>
        <p:spPr bwMode="auto">
          <a:xfrm>
            <a:off x="0" y="2133600"/>
            <a:ext cx="838200" cy="144463"/>
          </a:xfrm>
          <a:prstGeom prst="roundRect">
            <a:avLst>
              <a:gd name="adj" fmla="val 0"/>
            </a:avLst>
          </a:prstGeom>
          <a:solidFill>
            <a:srgbClr val="F0027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endParaRPr lang="en-US"/>
          </a:p>
        </p:txBody>
      </p:sp>
      <p:sp>
        <p:nvSpPr>
          <p:cNvPr id="8" name="AutoShape 76"/>
          <p:cNvSpPr>
            <a:spLocks noChangeArrowheads="1"/>
          </p:cNvSpPr>
          <p:nvPr/>
        </p:nvSpPr>
        <p:spPr bwMode="auto">
          <a:xfrm>
            <a:off x="1930400" y="2135188"/>
            <a:ext cx="6604000" cy="144462"/>
          </a:xfrm>
          <a:prstGeom prst="roundRect">
            <a:avLst>
              <a:gd name="adj" fmla="val 500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endParaRPr lang="en-US"/>
          </a:p>
        </p:txBody>
      </p:sp>
      <p:sp>
        <p:nvSpPr>
          <p:cNvPr id="9" name="AutoShape 77"/>
          <p:cNvSpPr>
            <a:spLocks noChangeArrowheads="1"/>
          </p:cNvSpPr>
          <p:nvPr/>
        </p:nvSpPr>
        <p:spPr bwMode="auto">
          <a:xfrm>
            <a:off x="685800" y="2133600"/>
            <a:ext cx="2362200" cy="144463"/>
          </a:xfrm>
          <a:prstGeom prst="roundRect">
            <a:avLst>
              <a:gd name="adj" fmla="val 50000"/>
            </a:avLst>
          </a:pr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pPr algn="r"/>
            <a:endParaRPr lang="en-US" sz="800"/>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6408738"/>
            <a:ext cx="34496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black">
          <a:xfrm>
            <a:off x="719138" y="762000"/>
            <a:ext cx="7737475" cy="1206500"/>
          </a:xfrm>
        </p:spPr>
        <p:txBody>
          <a:bodyPr wrap="square" anchor="b"/>
          <a:lstStyle>
            <a:lvl1pPr>
              <a:lnSpc>
                <a:spcPts val="4800"/>
              </a:lnSpc>
              <a:defRPr sz="2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719138" y="2413000"/>
            <a:ext cx="5105400" cy="1066800"/>
          </a:xfrm>
        </p:spPr>
        <p:txBody>
          <a:bodyPr/>
          <a:lstStyle>
            <a:lvl1pPr marL="0" indent="0">
              <a:buFontTx/>
              <a:buNone/>
              <a:defRPr b="1"/>
            </a:lvl1pPr>
          </a:lstStyle>
          <a:p>
            <a:r>
              <a:rPr lang="en-US" smtClean="0"/>
              <a:t>Click to edit Master subtitle style</a:t>
            </a:r>
            <a:endParaRPr lang="en-US"/>
          </a:p>
        </p:txBody>
      </p:sp>
    </p:spTree>
    <p:extLst>
      <p:ext uri="{BB962C8B-B14F-4D97-AF65-F5344CB8AC3E}">
        <p14:creationId xmlns:p14="http://schemas.microsoft.com/office/powerpoint/2010/main" val="3253038726"/>
      </p:ext>
    </p:extLst>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fld id="{D9951FA5-4D9C-445F-AD05-E9077AE707F5}" type="slidenum">
              <a:rPr lang="en-GB"/>
              <a:pPr/>
              <a:t>‹#›</a:t>
            </a:fld>
            <a:endParaRPr lang="en-GB"/>
          </a:p>
        </p:txBody>
      </p:sp>
      <p:sp>
        <p:nvSpPr>
          <p:cNvPr id="5"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527857473"/>
      </p:ext>
    </p:extLst>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228600"/>
            <a:ext cx="1933575"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228600"/>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fld id="{44364E0D-0C2F-44EC-BD77-73C6B67C4C64}" type="slidenum">
              <a:rPr lang="en-GB"/>
              <a:pPr/>
              <a:t>‹#›</a:t>
            </a:fld>
            <a:endParaRPr lang="en-GB"/>
          </a:p>
        </p:txBody>
      </p:sp>
      <p:sp>
        <p:nvSpPr>
          <p:cNvPr id="5"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1674961442"/>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p:txBody>
          <a:bodyPr/>
          <a:lstStyle>
            <a:lvl1pPr>
              <a:defRPr/>
            </a:lvl1pPr>
          </a:lstStyle>
          <a:p>
            <a:fld id="{9749D113-14C5-4855-ACB4-77509454CCCB}" type="slidenum">
              <a:rPr lang="en-GB"/>
              <a:pPr/>
              <a:t>‹#›</a:t>
            </a:fld>
            <a:endParaRPr lang="en-GB"/>
          </a:p>
        </p:txBody>
      </p:sp>
    </p:spTree>
    <p:extLst>
      <p:ext uri="{BB962C8B-B14F-4D97-AF65-F5344CB8AC3E}">
        <p14:creationId xmlns:p14="http://schemas.microsoft.com/office/powerpoint/2010/main" val="2849057580"/>
      </p:ext>
    </p:extLst>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5"/>
          <p:cNvSpPr>
            <a:spLocks noGrp="1" noChangeArrowheads="1"/>
          </p:cNvSpPr>
          <p:nvPr>
            <p:ph type="sldNum" sz="quarter" idx="10"/>
          </p:nvPr>
        </p:nvSpPr>
        <p:spPr>
          <a:ln/>
        </p:spPr>
        <p:txBody>
          <a:bodyPr/>
          <a:lstStyle>
            <a:lvl1pPr>
              <a:defRPr/>
            </a:lvl1pPr>
          </a:lstStyle>
          <a:p>
            <a:fld id="{403EAF1F-C2AC-4F21-9A55-E6572D4B3F04}" type="slidenum">
              <a:rPr lang="en-GB"/>
              <a:pPr/>
              <a:t>‹#›</a:t>
            </a:fld>
            <a:endParaRPr lang="en-GB"/>
          </a:p>
        </p:txBody>
      </p:sp>
      <p:sp>
        <p:nvSpPr>
          <p:cNvPr id="5"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818041697"/>
      </p:ext>
    </p:extLst>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847725"/>
            <a:ext cx="3792537"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847725"/>
            <a:ext cx="3792538"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5"/>
          <p:cNvSpPr>
            <a:spLocks noGrp="1" noChangeArrowheads="1"/>
          </p:cNvSpPr>
          <p:nvPr>
            <p:ph type="sldNum" sz="quarter" idx="10"/>
          </p:nvPr>
        </p:nvSpPr>
        <p:spPr>
          <a:ln/>
        </p:spPr>
        <p:txBody>
          <a:bodyPr/>
          <a:lstStyle>
            <a:lvl1pPr>
              <a:defRPr/>
            </a:lvl1pPr>
          </a:lstStyle>
          <a:p>
            <a:fld id="{210CB19E-CA0F-4FA3-AC13-A11EEAC3E074}" type="slidenum">
              <a:rPr lang="en-GB"/>
              <a:pPr/>
              <a:t>‹#›</a:t>
            </a:fld>
            <a:endParaRPr lang="en-GB"/>
          </a:p>
        </p:txBody>
      </p:sp>
      <p:sp>
        <p:nvSpPr>
          <p:cNvPr id="6"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471915307"/>
      </p:ext>
    </p:extLst>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5"/>
          <p:cNvSpPr>
            <a:spLocks noGrp="1" noChangeArrowheads="1"/>
          </p:cNvSpPr>
          <p:nvPr>
            <p:ph type="sldNum" sz="quarter" idx="10"/>
          </p:nvPr>
        </p:nvSpPr>
        <p:spPr>
          <a:ln/>
        </p:spPr>
        <p:txBody>
          <a:bodyPr/>
          <a:lstStyle>
            <a:lvl1pPr>
              <a:defRPr/>
            </a:lvl1pPr>
          </a:lstStyle>
          <a:p>
            <a:fld id="{6147FFAD-3D6E-4A25-A49B-2B21322A5E76}" type="slidenum">
              <a:rPr lang="en-GB"/>
              <a:pPr/>
              <a:t>‹#›</a:t>
            </a:fld>
            <a:endParaRPr lang="en-GB"/>
          </a:p>
        </p:txBody>
      </p:sp>
      <p:sp>
        <p:nvSpPr>
          <p:cNvPr id="8"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2502839302"/>
      </p:ext>
    </p:extLst>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5"/>
          <p:cNvSpPr>
            <a:spLocks noGrp="1" noChangeArrowheads="1"/>
          </p:cNvSpPr>
          <p:nvPr>
            <p:ph type="sldNum" sz="quarter" idx="10"/>
          </p:nvPr>
        </p:nvSpPr>
        <p:spPr>
          <a:ln/>
        </p:spPr>
        <p:txBody>
          <a:bodyPr/>
          <a:lstStyle>
            <a:lvl1pPr>
              <a:defRPr/>
            </a:lvl1pPr>
          </a:lstStyle>
          <a:p>
            <a:fld id="{1BEEBC7E-ECF5-4675-B8BA-0E390049666B}" type="slidenum">
              <a:rPr lang="en-GB"/>
              <a:pPr/>
              <a:t>‹#›</a:t>
            </a:fld>
            <a:endParaRPr lang="en-GB"/>
          </a:p>
        </p:txBody>
      </p:sp>
      <p:sp>
        <p:nvSpPr>
          <p:cNvPr id="4"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4122276700"/>
      </p:ext>
    </p:extLst>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5"/>
          <p:cNvSpPr>
            <a:spLocks noGrp="1" noChangeArrowheads="1"/>
          </p:cNvSpPr>
          <p:nvPr>
            <p:ph type="sldNum" sz="quarter" idx="10"/>
          </p:nvPr>
        </p:nvSpPr>
        <p:spPr>
          <a:ln/>
        </p:spPr>
        <p:txBody>
          <a:bodyPr/>
          <a:lstStyle>
            <a:lvl1pPr>
              <a:defRPr/>
            </a:lvl1pPr>
          </a:lstStyle>
          <a:p>
            <a:fld id="{A90EA8B8-F318-4EEE-A932-63DD29FE70C6}" type="slidenum">
              <a:rPr lang="en-GB"/>
              <a:pPr/>
              <a:t>‹#›</a:t>
            </a:fld>
            <a:endParaRPr lang="en-GB"/>
          </a:p>
        </p:txBody>
      </p:sp>
      <p:sp>
        <p:nvSpPr>
          <p:cNvPr id="3"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4153785411"/>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5"/>
          <p:cNvSpPr>
            <a:spLocks noGrp="1" noChangeArrowheads="1"/>
          </p:cNvSpPr>
          <p:nvPr>
            <p:ph type="sldNum" sz="quarter" idx="10"/>
          </p:nvPr>
        </p:nvSpPr>
        <p:spPr>
          <a:ln/>
        </p:spPr>
        <p:txBody>
          <a:bodyPr/>
          <a:lstStyle>
            <a:lvl1pPr>
              <a:defRPr/>
            </a:lvl1pPr>
          </a:lstStyle>
          <a:p>
            <a:fld id="{519253D5-84A2-43BB-9512-9149BE167F42}" type="slidenum">
              <a:rPr lang="en-GB"/>
              <a:pPr/>
              <a:t>‹#›</a:t>
            </a:fld>
            <a:endParaRPr lang="en-GB"/>
          </a:p>
        </p:txBody>
      </p:sp>
      <p:sp>
        <p:nvSpPr>
          <p:cNvPr id="6"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3060258466"/>
      </p:ext>
    </p:extLst>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5"/>
          <p:cNvSpPr>
            <a:spLocks noGrp="1" noChangeArrowheads="1"/>
          </p:cNvSpPr>
          <p:nvPr>
            <p:ph type="sldNum" sz="quarter" idx="10"/>
          </p:nvPr>
        </p:nvSpPr>
        <p:spPr>
          <a:ln/>
        </p:spPr>
        <p:txBody>
          <a:bodyPr/>
          <a:lstStyle>
            <a:lvl1pPr>
              <a:defRPr/>
            </a:lvl1pPr>
          </a:lstStyle>
          <a:p>
            <a:fld id="{95B42FA9-7D61-4455-8C2C-D042516D6C39}" type="slidenum">
              <a:rPr lang="en-GB"/>
              <a:pPr/>
              <a:t>‹#›</a:t>
            </a:fld>
            <a:endParaRPr lang="en-GB"/>
          </a:p>
        </p:txBody>
      </p:sp>
      <p:sp>
        <p:nvSpPr>
          <p:cNvPr id="6" name="Rectangle 46"/>
          <p:cNvSpPr>
            <a:spLocks noGrp="1" noChangeArrowheads="1"/>
          </p:cNvSpPr>
          <p:nvPr>
            <p:ph type="ftr" sz="quarter" idx="11"/>
          </p:nvPr>
        </p:nvSpPr>
        <p:spPr>
          <a:ln/>
        </p:spPr>
        <p:txBody>
          <a:bodyPr/>
          <a:lstStyle>
            <a:lvl1pPr>
              <a:defRPr/>
            </a:lvl1pPr>
          </a:lstStyle>
          <a:p>
            <a:pPr>
              <a:defRPr/>
            </a:pPr>
            <a:r>
              <a:rPr lang="en-US"/>
              <a:t>Title</a:t>
            </a:r>
          </a:p>
        </p:txBody>
      </p:sp>
    </p:spTree>
    <p:extLst>
      <p:ext uri="{BB962C8B-B14F-4D97-AF65-F5344CB8AC3E}">
        <p14:creationId xmlns:p14="http://schemas.microsoft.com/office/powerpoint/2010/main" val="1962046298"/>
      </p:ext>
    </p:extLst>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43"/>
          <p:cNvSpPr>
            <a:spLocks noChangeArrowheads="1"/>
          </p:cNvSpPr>
          <p:nvPr/>
        </p:nvSpPr>
        <p:spPr bwMode="auto">
          <a:xfrm>
            <a:off x="1930400" y="5989638"/>
            <a:ext cx="6604000" cy="144462"/>
          </a:xfrm>
          <a:prstGeom prst="roundRect">
            <a:avLst>
              <a:gd name="adj" fmla="val 500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endParaRPr lang="en-US"/>
          </a:p>
        </p:txBody>
      </p:sp>
      <p:sp>
        <p:nvSpPr>
          <p:cNvPr id="1027" name="Rectangle 2"/>
          <p:cNvSpPr>
            <a:spLocks noGrp="1" noChangeArrowheads="1"/>
          </p:cNvSpPr>
          <p:nvPr>
            <p:ph type="title"/>
          </p:nvPr>
        </p:nvSpPr>
        <p:spPr bwMode="auto">
          <a:xfrm>
            <a:off x="719138" y="228600"/>
            <a:ext cx="7737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black">
          <a:xfrm>
            <a:off x="719138" y="847725"/>
            <a:ext cx="77374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6140450"/>
            <a:ext cx="914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AutoShape 42"/>
          <p:cNvSpPr>
            <a:spLocks noChangeArrowheads="1"/>
          </p:cNvSpPr>
          <p:nvPr/>
        </p:nvSpPr>
        <p:spPr bwMode="auto">
          <a:xfrm>
            <a:off x="0" y="5988050"/>
            <a:ext cx="838200" cy="144463"/>
          </a:xfrm>
          <a:prstGeom prst="roundRect">
            <a:avLst>
              <a:gd name="adj" fmla="val 0"/>
            </a:avLst>
          </a:prstGeom>
          <a:solidFill>
            <a:srgbClr val="F0027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endParaRPr lang="en-US"/>
          </a:p>
        </p:txBody>
      </p:sp>
      <p:sp>
        <p:nvSpPr>
          <p:cNvPr id="1031" name="AutoShape 44"/>
          <p:cNvSpPr>
            <a:spLocks noChangeArrowheads="1"/>
          </p:cNvSpPr>
          <p:nvPr/>
        </p:nvSpPr>
        <p:spPr bwMode="auto">
          <a:xfrm>
            <a:off x="685800" y="5988050"/>
            <a:ext cx="2362200" cy="144463"/>
          </a:xfrm>
          <a:prstGeom prst="roundRect">
            <a:avLst>
              <a:gd name="adj" fmla="val 50000"/>
            </a:avLst>
          </a:pr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sz="2000">
                <a:solidFill>
                  <a:schemeClr val="tx1"/>
                </a:solidFill>
                <a:latin typeface="Verdana" panose="020B0604030504040204" pitchFamily="34" charset="0"/>
              </a:defRPr>
            </a:lvl1pPr>
            <a:lvl2pPr marL="742950" indent="-285750" algn="ctr" eaLnBrk="0" hangingPunct="0">
              <a:defRPr sz="2000">
                <a:solidFill>
                  <a:schemeClr val="tx1"/>
                </a:solidFill>
                <a:latin typeface="Verdana" panose="020B0604030504040204" pitchFamily="34" charset="0"/>
              </a:defRPr>
            </a:lvl2pPr>
            <a:lvl3pPr marL="1143000" indent="-228600" algn="ctr" eaLnBrk="0" hangingPunct="0">
              <a:defRPr sz="2000">
                <a:solidFill>
                  <a:schemeClr val="tx1"/>
                </a:solidFill>
                <a:latin typeface="Verdana" panose="020B0604030504040204" pitchFamily="34" charset="0"/>
              </a:defRPr>
            </a:lvl3pPr>
            <a:lvl4pPr marL="1600200" indent="-228600" algn="ctr" eaLnBrk="0" hangingPunct="0">
              <a:defRPr sz="2000">
                <a:solidFill>
                  <a:schemeClr val="tx1"/>
                </a:solidFill>
                <a:latin typeface="Verdana" panose="020B0604030504040204" pitchFamily="34" charset="0"/>
              </a:defRPr>
            </a:lvl4pPr>
            <a:lvl5pPr marL="2057400" indent="-228600" algn="ctr" eaLnBrk="0" hangingPunct="0">
              <a:defRPr sz="20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0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0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0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000">
                <a:solidFill>
                  <a:schemeClr val="tx1"/>
                </a:solidFill>
                <a:latin typeface="Verdana" panose="020B0604030504040204" pitchFamily="34" charset="0"/>
              </a:defRPr>
            </a:lvl9pPr>
          </a:lstStyle>
          <a:p>
            <a:pPr algn="r"/>
            <a:endParaRPr lang="en-US" sz="800"/>
          </a:p>
        </p:txBody>
      </p:sp>
      <p:sp>
        <p:nvSpPr>
          <p:cNvPr id="1069" name="Rectangle 45"/>
          <p:cNvSpPr>
            <a:spLocks noGrp="1" noChangeArrowheads="1"/>
          </p:cNvSpPr>
          <p:nvPr>
            <p:ph type="sldNum" sz="quarter" idx="4"/>
          </p:nvPr>
        </p:nvSpPr>
        <p:spPr bwMode="auto">
          <a:xfrm>
            <a:off x="6943725" y="5991225"/>
            <a:ext cx="1524000"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lvl1pPr>
          </a:lstStyle>
          <a:p>
            <a:fld id="{264039C2-8934-411A-A7DB-0D7A0766963D}" type="slidenum">
              <a:rPr lang="en-GB"/>
              <a:pPr/>
              <a:t>‹#›</a:t>
            </a:fld>
            <a:endParaRPr lang="en-GB"/>
          </a:p>
        </p:txBody>
      </p:sp>
      <p:sp>
        <p:nvSpPr>
          <p:cNvPr id="1070" name="Rectangle 46"/>
          <p:cNvSpPr>
            <a:spLocks noGrp="1" noChangeArrowheads="1"/>
          </p:cNvSpPr>
          <p:nvPr>
            <p:ph type="ftr" sz="quarter" idx="3"/>
          </p:nvPr>
        </p:nvSpPr>
        <p:spPr bwMode="auto">
          <a:xfrm>
            <a:off x="4991100" y="5991225"/>
            <a:ext cx="2895600" cy="4762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cs typeface="+mn-cs"/>
              </a:defRPr>
            </a:lvl1pPr>
          </a:lstStyle>
          <a:p>
            <a:pPr>
              <a:defRPr/>
            </a:pPr>
            <a:r>
              <a:rPr lang="en-US"/>
              <a:t>Title</a:t>
            </a:r>
          </a:p>
        </p:txBody>
      </p:sp>
      <p:pic>
        <p:nvPicPr>
          <p:cNvPr id="1034"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27688" y="6408738"/>
            <a:ext cx="29067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split/>
  </p:transition>
  <p:hf hdr="0" dt="0"/>
  <p:txStyles>
    <p:titleStyle>
      <a:lvl1pPr algn="l" rtl="0" eaLnBrk="1" fontAlgn="base" hangingPunct="1">
        <a:lnSpc>
          <a:spcPts val="3600"/>
        </a:lnSpc>
        <a:spcBef>
          <a:spcPct val="0"/>
        </a:spcBef>
        <a:spcAft>
          <a:spcPct val="0"/>
        </a:spcAft>
        <a:defRPr sz="2200" b="1">
          <a:solidFill>
            <a:srgbClr val="0091CC"/>
          </a:solidFill>
          <a:latin typeface="+mj-lt"/>
          <a:ea typeface="+mj-ea"/>
          <a:cs typeface="+mj-cs"/>
        </a:defRPr>
      </a:lvl1pPr>
      <a:lvl2pPr algn="l" rtl="0" eaLnBrk="1" fontAlgn="base" hangingPunct="1">
        <a:lnSpc>
          <a:spcPts val="3600"/>
        </a:lnSpc>
        <a:spcBef>
          <a:spcPct val="0"/>
        </a:spcBef>
        <a:spcAft>
          <a:spcPct val="0"/>
        </a:spcAft>
        <a:defRPr sz="2200" b="1">
          <a:solidFill>
            <a:srgbClr val="0091CC"/>
          </a:solidFill>
          <a:latin typeface="Verdana" pitchFamily="34" charset="0"/>
        </a:defRPr>
      </a:lvl2pPr>
      <a:lvl3pPr algn="l" rtl="0" eaLnBrk="1" fontAlgn="base" hangingPunct="1">
        <a:lnSpc>
          <a:spcPts val="3600"/>
        </a:lnSpc>
        <a:spcBef>
          <a:spcPct val="0"/>
        </a:spcBef>
        <a:spcAft>
          <a:spcPct val="0"/>
        </a:spcAft>
        <a:defRPr sz="2200" b="1">
          <a:solidFill>
            <a:srgbClr val="0091CC"/>
          </a:solidFill>
          <a:latin typeface="Verdana" pitchFamily="34" charset="0"/>
        </a:defRPr>
      </a:lvl3pPr>
      <a:lvl4pPr algn="l" rtl="0" eaLnBrk="1" fontAlgn="base" hangingPunct="1">
        <a:lnSpc>
          <a:spcPts val="3600"/>
        </a:lnSpc>
        <a:spcBef>
          <a:spcPct val="0"/>
        </a:spcBef>
        <a:spcAft>
          <a:spcPct val="0"/>
        </a:spcAft>
        <a:defRPr sz="2200" b="1">
          <a:solidFill>
            <a:srgbClr val="0091CC"/>
          </a:solidFill>
          <a:latin typeface="Verdana" pitchFamily="34" charset="0"/>
        </a:defRPr>
      </a:lvl4pPr>
      <a:lvl5pPr algn="l" rtl="0" eaLnBrk="1" fontAlgn="base" hangingPunct="1">
        <a:lnSpc>
          <a:spcPts val="3600"/>
        </a:lnSpc>
        <a:spcBef>
          <a:spcPct val="0"/>
        </a:spcBef>
        <a:spcAft>
          <a:spcPct val="0"/>
        </a:spcAft>
        <a:defRPr sz="2200" b="1">
          <a:solidFill>
            <a:srgbClr val="0091CC"/>
          </a:solidFill>
          <a:latin typeface="Verdana" pitchFamily="34" charset="0"/>
        </a:defRPr>
      </a:lvl5pPr>
      <a:lvl6pPr marL="457200" algn="l" rtl="0" eaLnBrk="1" fontAlgn="base" hangingPunct="1">
        <a:lnSpc>
          <a:spcPts val="3600"/>
        </a:lnSpc>
        <a:spcBef>
          <a:spcPct val="0"/>
        </a:spcBef>
        <a:spcAft>
          <a:spcPct val="0"/>
        </a:spcAft>
        <a:defRPr sz="2200" b="1">
          <a:solidFill>
            <a:srgbClr val="0091CC"/>
          </a:solidFill>
          <a:latin typeface="Verdana" pitchFamily="34" charset="0"/>
        </a:defRPr>
      </a:lvl6pPr>
      <a:lvl7pPr marL="914400" algn="l" rtl="0" eaLnBrk="1" fontAlgn="base" hangingPunct="1">
        <a:lnSpc>
          <a:spcPts val="3600"/>
        </a:lnSpc>
        <a:spcBef>
          <a:spcPct val="0"/>
        </a:spcBef>
        <a:spcAft>
          <a:spcPct val="0"/>
        </a:spcAft>
        <a:defRPr sz="2200" b="1">
          <a:solidFill>
            <a:srgbClr val="0091CC"/>
          </a:solidFill>
          <a:latin typeface="Verdana" pitchFamily="34" charset="0"/>
        </a:defRPr>
      </a:lvl7pPr>
      <a:lvl8pPr marL="1371600" algn="l" rtl="0" eaLnBrk="1" fontAlgn="base" hangingPunct="1">
        <a:lnSpc>
          <a:spcPts val="3600"/>
        </a:lnSpc>
        <a:spcBef>
          <a:spcPct val="0"/>
        </a:spcBef>
        <a:spcAft>
          <a:spcPct val="0"/>
        </a:spcAft>
        <a:defRPr sz="2200" b="1">
          <a:solidFill>
            <a:srgbClr val="0091CC"/>
          </a:solidFill>
          <a:latin typeface="Verdana" pitchFamily="34" charset="0"/>
        </a:defRPr>
      </a:lvl8pPr>
      <a:lvl9pPr marL="1828800" algn="l" rtl="0" eaLnBrk="1" fontAlgn="base" hangingPunct="1">
        <a:lnSpc>
          <a:spcPts val="3600"/>
        </a:lnSpc>
        <a:spcBef>
          <a:spcPct val="0"/>
        </a:spcBef>
        <a:spcAft>
          <a:spcPct val="0"/>
        </a:spcAft>
        <a:defRPr sz="2200" b="1">
          <a:solidFill>
            <a:srgbClr val="0091CC"/>
          </a:solidFill>
          <a:latin typeface="Verdana" pitchFamily="34" charset="0"/>
        </a:defRPr>
      </a:lvl9pPr>
    </p:titleStyle>
    <p:bodyStyle>
      <a:lvl1pPr marL="342900" indent="-342900" algn="l" rtl="0" eaLnBrk="1" fontAlgn="base" hangingPunct="1">
        <a:lnSpc>
          <a:spcPct val="150000"/>
        </a:lnSpc>
        <a:spcBef>
          <a:spcPct val="0"/>
        </a:spcBef>
        <a:spcAft>
          <a:spcPct val="0"/>
        </a:spcAft>
        <a:buClr>
          <a:srgbClr val="0091CC"/>
        </a:buClr>
        <a:buChar char="•"/>
        <a:defRPr>
          <a:solidFill>
            <a:schemeClr val="tx1"/>
          </a:solidFill>
          <a:latin typeface="+mn-lt"/>
          <a:ea typeface="+mn-ea"/>
          <a:cs typeface="+mn-cs"/>
        </a:defRPr>
      </a:lvl1pPr>
      <a:lvl2pPr marL="742950" indent="-285750" algn="l" rtl="0" eaLnBrk="1" fontAlgn="base" hangingPunct="1">
        <a:lnSpc>
          <a:spcPct val="150000"/>
        </a:lnSpc>
        <a:spcBef>
          <a:spcPct val="0"/>
        </a:spcBef>
        <a:spcAft>
          <a:spcPct val="0"/>
        </a:spcAft>
        <a:buClr>
          <a:srgbClr val="F0027F"/>
        </a:buClr>
        <a:buFont typeface="Wingdings" panose="05000000000000000000" pitchFamily="2" charset="2"/>
        <a:buChar char="Ø"/>
        <a:defRPr sz="1600">
          <a:solidFill>
            <a:schemeClr val="tx1"/>
          </a:solidFill>
          <a:latin typeface="+mn-lt"/>
        </a:defRPr>
      </a:lvl2pPr>
      <a:lvl3pPr marL="1143000" indent="-228600" algn="l" rtl="0" eaLnBrk="1" fontAlgn="base" hangingPunct="1">
        <a:lnSpc>
          <a:spcPct val="150000"/>
        </a:lnSpc>
        <a:spcBef>
          <a:spcPct val="0"/>
        </a:spcBef>
        <a:spcAft>
          <a:spcPct val="0"/>
        </a:spcAft>
        <a:buClr>
          <a:srgbClr val="13007C"/>
        </a:buClr>
        <a:buFont typeface="Wingdings" panose="05000000000000000000" pitchFamily="2" charset="2"/>
        <a:buChar char="§"/>
        <a:defRPr sz="1400">
          <a:solidFill>
            <a:schemeClr val="tx1"/>
          </a:solidFill>
          <a:latin typeface="+mn-lt"/>
        </a:defRPr>
      </a:lvl3pPr>
      <a:lvl4pPr marL="1600200" indent="-228600" algn="l" rtl="0" eaLnBrk="1" fontAlgn="base" hangingPunct="1">
        <a:lnSpc>
          <a:spcPct val="150000"/>
        </a:lnSpc>
        <a:spcBef>
          <a:spcPct val="0"/>
        </a:spcBef>
        <a:spcAft>
          <a:spcPct val="0"/>
        </a:spcAft>
        <a:buClr>
          <a:srgbClr val="0091CC"/>
        </a:buClr>
        <a:buFont typeface="Times" panose="02020603050405020304" pitchFamily="18" charset="0"/>
        <a:buChar char="–"/>
        <a:defRPr sz="1200">
          <a:solidFill>
            <a:schemeClr val="tx1"/>
          </a:solidFill>
          <a:latin typeface="+mn-lt"/>
        </a:defRPr>
      </a:lvl4pPr>
      <a:lvl5pPr marL="20574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5pPr>
      <a:lvl6pPr marL="25146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6pPr>
      <a:lvl7pPr marL="29718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7pPr>
      <a:lvl8pPr marL="34290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8pPr>
      <a:lvl9pPr marL="3886200" indent="-228600" algn="l" rtl="0" eaLnBrk="1" fontAlgn="base" hangingPunct="1">
        <a:lnSpc>
          <a:spcPct val="150000"/>
        </a:lnSpc>
        <a:spcBef>
          <a:spcPct val="0"/>
        </a:spcBef>
        <a:spcAft>
          <a:spcPct val="0"/>
        </a:spcAft>
        <a:buClr>
          <a:srgbClr val="0091CC"/>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64591" y="324118"/>
            <a:ext cx="7842250" cy="1206500"/>
          </a:xfrm>
        </p:spPr>
        <p:txBody>
          <a:bodyPr/>
          <a:lstStyle/>
          <a:p>
            <a:r>
              <a:rPr lang="nl-NL" sz="3200" dirty="0" err="1" smtClean="0"/>
              <a:t>SNV’s</a:t>
            </a:r>
            <a:r>
              <a:rPr lang="nl-NL" sz="3200" dirty="0" smtClean="0"/>
              <a:t> WASH Financing Approach</a:t>
            </a:r>
          </a:p>
        </p:txBody>
      </p:sp>
      <p:pic>
        <p:nvPicPr>
          <p:cNvPr id="4" name="Picture 3"/>
          <p:cNvPicPr/>
          <p:nvPr/>
        </p:nvPicPr>
        <p:blipFill>
          <a:blip r:embed="rId3"/>
          <a:stretch>
            <a:fillRect/>
          </a:stretch>
        </p:blipFill>
        <p:spPr>
          <a:xfrm>
            <a:off x="7821863" y="142044"/>
            <a:ext cx="1169956" cy="785324"/>
          </a:xfrm>
          <a:prstGeom prst="rect">
            <a:avLst/>
          </a:prstGeom>
        </p:spPr>
      </p:pic>
      <p:pic>
        <p:nvPicPr>
          <p:cNvPr id="5" name="Picture 4"/>
          <p:cNvPicPr>
            <a:picLocks noChangeAspect="1"/>
          </p:cNvPicPr>
          <p:nvPr/>
        </p:nvPicPr>
        <p:blipFill>
          <a:blip r:embed="rId4"/>
          <a:stretch>
            <a:fillRect/>
          </a:stretch>
        </p:blipFill>
        <p:spPr>
          <a:xfrm>
            <a:off x="727638" y="4079241"/>
            <a:ext cx="1483150" cy="1336171"/>
          </a:xfrm>
          <a:prstGeom prst="rect">
            <a:avLst/>
          </a:prstGeom>
        </p:spPr>
      </p:pic>
      <p:sp>
        <p:nvSpPr>
          <p:cNvPr id="6" name="Title 1"/>
          <p:cNvSpPr txBox="1">
            <a:spLocks/>
          </p:cNvSpPr>
          <p:nvPr/>
        </p:nvSpPr>
        <p:spPr bwMode="black">
          <a:xfrm>
            <a:off x="1043523" y="2639595"/>
            <a:ext cx="7912491" cy="143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ts val="4800"/>
              </a:lnSpc>
              <a:spcBef>
                <a:spcPct val="0"/>
              </a:spcBef>
              <a:spcAft>
                <a:spcPct val="0"/>
              </a:spcAft>
              <a:defRPr sz="2600" b="1">
                <a:solidFill>
                  <a:srgbClr val="0091CC"/>
                </a:solidFill>
                <a:latin typeface="+mj-lt"/>
                <a:ea typeface="+mj-ea"/>
                <a:cs typeface="+mj-cs"/>
              </a:defRPr>
            </a:lvl1pPr>
            <a:lvl2pPr algn="l" rtl="0" eaLnBrk="1" fontAlgn="base" hangingPunct="1">
              <a:lnSpc>
                <a:spcPts val="3600"/>
              </a:lnSpc>
              <a:spcBef>
                <a:spcPct val="0"/>
              </a:spcBef>
              <a:spcAft>
                <a:spcPct val="0"/>
              </a:spcAft>
              <a:defRPr sz="2200" b="1">
                <a:solidFill>
                  <a:srgbClr val="0091CC"/>
                </a:solidFill>
                <a:latin typeface="Verdana" pitchFamily="34" charset="0"/>
              </a:defRPr>
            </a:lvl2pPr>
            <a:lvl3pPr algn="l" rtl="0" eaLnBrk="1" fontAlgn="base" hangingPunct="1">
              <a:lnSpc>
                <a:spcPts val="3600"/>
              </a:lnSpc>
              <a:spcBef>
                <a:spcPct val="0"/>
              </a:spcBef>
              <a:spcAft>
                <a:spcPct val="0"/>
              </a:spcAft>
              <a:defRPr sz="2200" b="1">
                <a:solidFill>
                  <a:srgbClr val="0091CC"/>
                </a:solidFill>
                <a:latin typeface="Verdana" pitchFamily="34" charset="0"/>
              </a:defRPr>
            </a:lvl3pPr>
            <a:lvl4pPr algn="l" rtl="0" eaLnBrk="1" fontAlgn="base" hangingPunct="1">
              <a:lnSpc>
                <a:spcPts val="3600"/>
              </a:lnSpc>
              <a:spcBef>
                <a:spcPct val="0"/>
              </a:spcBef>
              <a:spcAft>
                <a:spcPct val="0"/>
              </a:spcAft>
              <a:defRPr sz="2200" b="1">
                <a:solidFill>
                  <a:srgbClr val="0091CC"/>
                </a:solidFill>
                <a:latin typeface="Verdana" pitchFamily="34" charset="0"/>
              </a:defRPr>
            </a:lvl4pPr>
            <a:lvl5pPr algn="l" rtl="0" eaLnBrk="1" fontAlgn="base" hangingPunct="1">
              <a:lnSpc>
                <a:spcPts val="3600"/>
              </a:lnSpc>
              <a:spcBef>
                <a:spcPct val="0"/>
              </a:spcBef>
              <a:spcAft>
                <a:spcPct val="0"/>
              </a:spcAft>
              <a:defRPr sz="2200" b="1">
                <a:solidFill>
                  <a:srgbClr val="0091CC"/>
                </a:solidFill>
                <a:latin typeface="Verdana" pitchFamily="34" charset="0"/>
              </a:defRPr>
            </a:lvl5pPr>
            <a:lvl6pPr marL="457200" algn="l" rtl="0" eaLnBrk="1" fontAlgn="base" hangingPunct="1">
              <a:lnSpc>
                <a:spcPts val="3600"/>
              </a:lnSpc>
              <a:spcBef>
                <a:spcPct val="0"/>
              </a:spcBef>
              <a:spcAft>
                <a:spcPct val="0"/>
              </a:spcAft>
              <a:defRPr sz="2200" b="1">
                <a:solidFill>
                  <a:srgbClr val="0091CC"/>
                </a:solidFill>
                <a:latin typeface="Verdana" pitchFamily="34" charset="0"/>
              </a:defRPr>
            </a:lvl6pPr>
            <a:lvl7pPr marL="914400" algn="l" rtl="0" eaLnBrk="1" fontAlgn="base" hangingPunct="1">
              <a:lnSpc>
                <a:spcPts val="3600"/>
              </a:lnSpc>
              <a:spcBef>
                <a:spcPct val="0"/>
              </a:spcBef>
              <a:spcAft>
                <a:spcPct val="0"/>
              </a:spcAft>
              <a:defRPr sz="2200" b="1">
                <a:solidFill>
                  <a:srgbClr val="0091CC"/>
                </a:solidFill>
                <a:latin typeface="Verdana" pitchFamily="34" charset="0"/>
              </a:defRPr>
            </a:lvl7pPr>
            <a:lvl8pPr marL="1371600" algn="l" rtl="0" eaLnBrk="1" fontAlgn="base" hangingPunct="1">
              <a:lnSpc>
                <a:spcPts val="3600"/>
              </a:lnSpc>
              <a:spcBef>
                <a:spcPct val="0"/>
              </a:spcBef>
              <a:spcAft>
                <a:spcPct val="0"/>
              </a:spcAft>
              <a:defRPr sz="2200" b="1">
                <a:solidFill>
                  <a:srgbClr val="0091CC"/>
                </a:solidFill>
                <a:latin typeface="Verdana" pitchFamily="34" charset="0"/>
              </a:defRPr>
            </a:lvl8pPr>
            <a:lvl9pPr marL="1828800" algn="l" rtl="0" eaLnBrk="1" fontAlgn="base" hangingPunct="1">
              <a:lnSpc>
                <a:spcPts val="3600"/>
              </a:lnSpc>
              <a:spcBef>
                <a:spcPct val="0"/>
              </a:spcBef>
              <a:spcAft>
                <a:spcPct val="0"/>
              </a:spcAft>
              <a:defRPr sz="2200" b="1">
                <a:solidFill>
                  <a:srgbClr val="0091CC"/>
                </a:solidFill>
                <a:latin typeface="Verdana" pitchFamily="34" charset="0"/>
              </a:defRPr>
            </a:lvl9pPr>
          </a:lstStyle>
          <a:p>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
            </a:r>
            <a:br>
              <a:rPr lang="en-GB" altLang="en-US" kern="0" dirty="0" smtClean="0"/>
            </a:br>
            <a:r>
              <a:rPr lang="en-GB" altLang="en-US" kern="0" dirty="0" smtClean="0"/>
              <a:t>Catalysing WASH: from Possible to Profitable (P2P Project)</a:t>
            </a:r>
            <a:br>
              <a:rPr lang="en-GB" altLang="en-US" kern="0" dirty="0" smtClean="0"/>
            </a:br>
            <a:endParaRPr lang="en-GB" altLang="en-US"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100" y="21799"/>
            <a:ext cx="7737475" cy="544513"/>
          </a:xfrm>
        </p:spPr>
        <p:txBody>
          <a:bodyPr/>
          <a:lstStyle/>
          <a:p>
            <a:r>
              <a:rPr lang="en-US" dirty="0" smtClean="0"/>
              <a:t>Purpose of Academy &amp; BDS Providers </a:t>
            </a:r>
            <a:endParaRPr lang="en-GB"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10</a:t>
            </a:fld>
            <a:endParaRPr lang="en-GB"/>
          </a:p>
        </p:txBody>
      </p:sp>
      <p:pic>
        <p:nvPicPr>
          <p:cNvPr id="6146" name="Picture 2" descr="Image result for clip art on fil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775" y="1262130"/>
            <a:ext cx="5377376" cy="43839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H="1">
            <a:off x="4816699" y="949371"/>
            <a:ext cx="38636" cy="1935497"/>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7" name="Rectangle 6"/>
          <p:cNvSpPr/>
          <p:nvPr/>
        </p:nvSpPr>
        <p:spPr bwMode="auto">
          <a:xfrm>
            <a:off x="4433463" y="514955"/>
            <a:ext cx="1275008" cy="605307"/>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rPr>
              <a:t>Academy &amp; BDS Provider</a:t>
            </a:r>
            <a:endParaRPr kumimoji="0" lang="en-GB" sz="2000" b="1" i="0" u="none" strike="noStrike" cap="none" normalizeH="0" baseline="0" dirty="0" smtClean="0">
              <a:ln>
                <a:noFill/>
              </a:ln>
              <a:solidFill>
                <a:schemeClr val="tx1"/>
              </a:solidFill>
              <a:effectLst/>
              <a:latin typeface="Verdana" pitchFamily="34" charset="0"/>
            </a:endParaRPr>
          </a:p>
        </p:txBody>
      </p:sp>
      <p:sp>
        <p:nvSpPr>
          <p:cNvPr id="10" name="Rectangle 9"/>
          <p:cNvSpPr/>
          <p:nvPr/>
        </p:nvSpPr>
        <p:spPr bwMode="auto">
          <a:xfrm>
            <a:off x="216596" y="3492260"/>
            <a:ext cx="1275008" cy="605307"/>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t>MSME Before</a:t>
            </a:r>
            <a:endParaRPr kumimoji="0" lang="en-GB" sz="1800" b="1" i="0" u="none" strike="noStrike" cap="none" normalizeH="0" baseline="0" dirty="0" smtClean="0">
              <a:ln>
                <a:noFill/>
              </a:ln>
              <a:solidFill>
                <a:schemeClr val="tx1"/>
              </a:solidFill>
              <a:effectLst/>
              <a:latin typeface="Verdana" pitchFamily="34" charset="0"/>
            </a:endParaRPr>
          </a:p>
        </p:txBody>
      </p:sp>
      <p:sp>
        <p:nvSpPr>
          <p:cNvPr id="11" name="Rectangle 10"/>
          <p:cNvSpPr/>
          <p:nvPr/>
        </p:nvSpPr>
        <p:spPr bwMode="auto">
          <a:xfrm>
            <a:off x="7449781" y="5370860"/>
            <a:ext cx="1275008" cy="605307"/>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MSME After</a:t>
            </a: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12" name="Straight Arrow Connector 11"/>
          <p:cNvCxnSpPr/>
          <p:nvPr/>
        </p:nvCxnSpPr>
        <p:spPr bwMode="auto">
          <a:xfrm flipV="1">
            <a:off x="1045174" y="3377420"/>
            <a:ext cx="737667" cy="22968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H="1" flipV="1">
            <a:off x="6981088" y="5310196"/>
            <a:ext cx="468693" cy="267854"/>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34382918"/>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32" y="228595"/>
            <a:ext cx="6956670" cy="544513"/>
          </a:xfrm>
        </p:spPr>
        <p:txBody>
          <a:bodyPr/>
          <a:lstStyle/>
          <a:p>
            <a:pPr algn="ctr"/>
            <a:r>
              <a:rPr lang="en-US" dirty="0" smtClean="0"/>
              <a:t>Household WASH Needs P2P will Finance</a:t>
            </a:r>
            <a:endParaRPr lang="en-GB" dirty="0"/>
          </a:p>
        </p:txBody>
      </p:sp>
      <p:sp>
        <p:nvSpPr>
          <p:cNvPr id="4" name="Slide Number Placeholder 3"/>
          <p:cNvSpPr>
            <a:spLocks noGrp="1"/>
          </p:cNvSpPr>
          <p:nvPr>
            <p:ph type="sldNum" sz="quarter" idx="10"/>
          </p:nvPr>
        </p:nvSpPr>
        <p:spPr>
          <a:xfrm>
            <a:off x="11464209" y="8848273"/>
            <a:ext cx="631192" cy="78899"/>
          </a:xfrm>
        </p:spPr>
        <p:txBody>
          <a:bodyPr/>
          <a:lstStyle/>
          <a:p>
            <a:fld id="{9749D113-14C5-4855-ACB4-77509454CCCB}" type="slidenum">
              <a:rPr lang="en-GB" smtClean="0"/>
              <a:pPr/>
              <a:t>11</a:t>
            </a:fld>
            <a:endParaRPr lang="en-GB"/>
          </a:p>
        </p:txBody>
      </p:sp>
      <p:grpSp>
        <p:nvGrpSpPr>
          <p:cNvPr id="8" name="Group 7"/>
          <p:cNvGrpSpPr/>
          <p:nvPr/>
        </p:nvGrpSpPr>
        <p:grpSpPr>
          <a:xfrm>
            <a:off x="141668" y="1012456"/>
            <a:ext cx="2797376" cy="4739425"/>
            <a:chOff x="141668" y="1012456"/>
            <a:chExt cx="2797376" cy="4739425"/>
          </a:xfrm>
        </p:grpSpPr>
        <p:sp>
          <p:nvSpPr>
            <p:cNvPr id="5" name="Rounded Rectangle 4"/>
            <p:cNvSpPr/>
            <p:nvPr/>
          </p:nvSpPr>
          <p:spPr bwMode="auto">
            <a:xfrm>
              <a:off x="141668" y="1012456"/>
              <a:ext cx="2797376" cy="4739425"/>
            </a:xfrm>
            <a:prstGeom prst="roundRect">
              <a:avLst/>
            </a:prstGeom>
            <a:solidFill>
              <a:srgbClr val="AADAEE"/>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rPr>
                <a:t>Water</a:t>
              </a:r>
            </a:p>
            <a:p>
              <a:pPr marR="0" algn="ctr" defTabSz="914400" rtl="0" eaLnBrk="0" fontAlgn="base" latinLnBrk="0" hangingPunct="0">
                <a:lnSpc>
                  <a:spcPct val="100000"/>
                </a:lnSpc>
                <a:spcBef>
                  <a:spcPct val="0"/>
                </a:spcBef>
                <a:spcAft>
                  <a:spcPct val="0"/>
                </a:spcAft>
                <a:buClrTx/>
                <a:buSzTx/>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R="0" algn="ctr" defTabSz="914400" rtl="0" eaLnBrk="0" fontAlgn="base" latinLnBrk="0" hangingPunct="0">
                <a:lnSpc>
                  <a:spcPct val="100000"/>
                </a:lnSpc>
                <a:spcBef>
                  <a:spcPct val="0"/>
                </a:spcBef>
                <a:spcAft>
                  <a:spcPct val="0"/>
                </a:spcAft>
                <a:buClrTx/>
                <a:buSzTx/>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R="0" algn="ctr" defTabSz="914400" rtl="0" eaLnBrk="0" fontAlgn="base" latinLnBrk="0" hangingPunct="0">
                <a:lnSpc>
                  <a:spcPct val="100000"/>
                </a:lnSpc>
                <a:spcBef>
                  <a:spcPct val="0"/>
                </a:spcBef>
                <a:spcAft>
                  <a:spcPct val="0"/>
                </a:spcAft>
                <a:buClrTx/>
                <a:buSzTx/>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Borehole Drilling</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Borehole Mechanisation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Pipe Connection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Household Plumbing </a:t>
              </a:r>
            </a:p>
            <a:p>
              <a:pPr marR="0" defTabSz="914400" rtl="0" eaLnBrk="0" fontAlgn="base" latinLnBrk="0" hangingPunct="0">
                <a:lnSpc>
                  <a:spcPct val="100000"/>
                </a:lnSpc>
                <a:spcBef>
                  <a:spcPct val="0"/>
                </a:spcBef>
                <a:spcAft>
                  <a:spcPct val="0"/>
                </a:spcAft>
                <a:buClrTx/>
                <a:buSzTx/>
                <a:tabLst/>
              </a:pPr>
              <a:r>
                <a:rPr lang="en-US" sz="1400" dirty="0" smtClean="0">
                  <a:solidFill>
                    <a:schemeClr val="tx1"/>
                  </a:solidFill>
                  <a:latin typeface="Verdana" pitchFamily="34" charset="0"/>
                </a:rPr>
                <a:t>     works.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Protected hand dug well.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err="1" smtClean="0">
                  <a:solidFill>
                    <a:schemeClr val="tx1"/>
                  </a:solidFill>
                  <a:latin typeface="Verdana" pitchFamily="34" charset="0"/>
                </a:rPr>
                <a:t>etc</a:t>
              </a:r>
              <a:endParaRPr lang="en-US" sz="1400" dirty="0" smtClean="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smtClean="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smtClean="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L="342900" marR="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p:txBody>
        </p:sp>
        <p:pic>
          <p:nvPicPr>
            <p:cNvPr id="7170" name="Picture 2" descr="Image result for clip art of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159" y="1609842"/>
              <a:ext cx="1124394" cy="6623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127454" y="1012453"/>
            <a:ext cx="3049598" cy="4739425"/>
            <a:chOff x="3127454" y="1012453"/>
            <a:chExt cx="3049598" cy="4739425"/>
          </a:xfrm>
        </p:grpSpPr>
        <p:sp>
          <p:nvSpPr>
            <p:cNvPr id="6" name="Rounded Rectangle 5"/>
            <p:cNvSpPr/>
            <p:nvPr/>
          </p:nvSpPr>
          <p:spPr bwMode="auto">
            <a:xfrm>
              <a:off x="3127454" y="1012453"/>
              <a:ext cx="3049598" cy="4739425"/>
            </a:xfrm>
            <a:prstGeom prst="roundRect">
              <a:avLst/>
            </a:prstGeom>
            <a:solidFill>
              <a:schemeClr val="accent5">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n w="0"/>
                  <a:solidFill>
                    <a:schemeClr val="tx1"/>
                  </a:solidFill>
                  <a:effectLst>
                    <a:outerShdw blurRad="38100" dist="19050" dir="2700000" algn="tl" rotWithShape="0">
                      <a:schemeClr val="dk1">
                        <a:alpha val="40000"/>
                      </a:schemeClr>
                    </a:outerShdw>
                  </a:effectLst>
                  <a:latin typeface="Verdana" pitchFamily="34" charset="0"/>
                </a:rPr>
                <a:t>Sanitation</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n w="0"/>
                  <a:solidFill>
                    <a:schemeClr val="tx1"/>
                  </a:solidFill>
                  <a:effectLst>
                    <a:outerShdw blurRad="38100" dist="19050" dir="2700000" algn="tl" rotWithShape="0">
                      <a:schemeClr val="dk1">
                        <a:alpha val="40000"/>
                      </a:schemeClr>
                    </a:outerShdw>
                  </a:effectLst>
                  <a:latin typeface="Verdana" pitchFamily="34" charset="0"/>
                </a:rPr>
                <a:t> [Solid &amp; Liquid Waste]</a:t>
              </a: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normalizeH="0" baseline="0" dirty="0">
                <a:ln w="0"/>
                <a:solidFill>
                  <a:schemeClr val="tx1"/>
                </a:solidFill>
                <a:effectLst>
                  <a:outerShdw blurRad="38100" dist="19050" dir="2700000" algn="tl" rotWithShape="0">
                    <a:schemeClr val="dk1">
                      <a:alpha val="40000"/>
                    </a:schemeClr>
                  </a:outerShdw>
                </a:effectLst>
                <a:latin typeface="Verdana" pitchFamily="34" charset="0"/>
              </a:endParaRPr>
            </a:p>
            <a:p>
              <a:pPr marL="285750" indent="-285750" eaLnBrk="0" hangingPunct="0">
                <a:buFont typeface="Arial" panose="020B0604020202020204" pitchFamily="34" charset="0"/>
                <a:buChar char="•"/>
              </a:pPr>
              <a:endParaRPr lang="en-US" sz="1400" dirty="0" smtClean="0">
                <a:solidFill>
                  <a:schemeClr val="tx1"/>
                </a:solidFill>
                <a:latin typeface="Verdana" pitchFamily="34" charset="0"/>
              </a:endParaRP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Household </a:t>
              </a:r>
              <a:r>
                <a:rPr lang="en-US" sz="1400" dirty="0">
                  <a:solidFill>
                    <a:schemeClr val="tx1"/>
                  </a:solidFill>
                  <a:latin typeface="Verdana" pitchFamily="34" charset="0"/>
                </a:rPr>
                <a:t>waste </a:t>
              </a:r>
              <a:r>
                <a:rPr lang="en-US" sz="1400" dirty="0" smtClean="0">
                  <a:solidFill>
                    <a:schemeClr val="tx1"/>
                  </a:solidFill>
                  <a:latin typeface="Verdana" pitchFamily="34" charset="0"/>
                </a:rPr>
                <a:t>bin</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Construction of household </a:t>
              </a:r>
            </a:p>
            <a:p>
              <a:pPr eaLnBrk="0" hangingPunct="0"/>
              <a:r>
                <a:rPr lang="en-US" sz="1400" dirty="0">
                  <a:solidFill>
                    <a:schemeClr val="tx1"/>
                  </a:solidFill>
                  <a:latin typeface="Verdana" pitchFamily="34" charset="0"/>
                </a:rPr>
                <a:t> </a:t>
              </a:r>
              <a:r>
                <a:rPr lang="en-US" sz="1400" dirty="0" smtClean="0">
                  <a:solidFill>
                    <a:schemeClr val="tx1"/>
                  </a:solidFill>
                  <a:latin typeface="Verdana" pitchFamily="34" charset="0"/>
                </a:rPr>
                <a:t>    improved latrine</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Construction of Sceptic tank</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Desludging of liquid waste</a:t>
              </a:r>
            </a:p>
            <a:p>
              <a:pPr marL="285750" indent="-285750" eaLnBrk="0" hangingPunct="0">
                <a:buFont typeface="Arial" panose="020B0604020202020204" pitchFamily="34" charset="0"/>
                <a:buChar char="•"/>
              </a:pPr>
              <a:r>
                <a:rPr lang="en-US" sz="1400" dirty="0" err="1" smtClean="0">
                  <a:solidFill>
                    <a:schemeClr val="tx1"/>
                  </a:solidFill>
                  <a:latin typeface="Verdana" pitchFamily="34" charset="0"/>
                </a:rPr>
                <a:t>etc</a:t>
              </a:r>
              <a:endParaRPr lang="en-US" sz="1400" dirty="0" smtClean="0">
                <a:solidFill>
                  <a:schemeClr val="tx1"/>
                </a:solidFill>
                <a:latin typeface="Verdana" pitchFamily="34" charset="0"/>
              </a:endParaRPr>
            </a:p>
            <a:p>
              <a:pPr marL="285750" indent="-285750" eaLnBrk="0" hangingPunct="0">
                <a:buFont typeface="Arial" panose="020B0604020202020204" pitchFamily="34" charset="0"/>
                <a:buChar char="•"/>
              </a:pPr>
              <a:endParaRPr lang="en-US" sz="1400" dirty="0">
                <a:solidFill>
                  <a:schemeClr val="tx1"/>
                </a:solidFill>
                <a:latin typeface="Verdana" pitchFamily="34" charset="0"/>
              </a:endParaRPr>
            </a:p>
            <a:p>
              <a:pPr marL="285750" indent="-285750" eaLnBrk="0" hangingPunct="0">
                <a:buFont typeface="Arial" panose="020B0604020202020204" pitchFamily="34" charset="0"/>
                <a:buChar char="•"/>
              </a:pPr>
              <a:endParaRPr lang="en-US" sz="1400" dirty="0" smtClean="0">
                <a:solidFill>
                  <a:schemeClr val="tx1"/>
                </a:solidFill>
                <a:latin typeface="Verdana" pitchFamily="34" charset="0"/>
              </a:endParaRPr>
            </a:p>
            <a:p>
              <a:pPr marL="285750" indent="-285750" eaLnBrk="0" hangingPunct="0">
                <a:buFont typeface="Arial" panose="020B0604020202020204" pitchFamily="34" charset="0"/>
                <a:buChar char="•"/>
              </a:pPr>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r>
                <a:rPr lang="en-US" sz="1400" dirty="0" smtClean="0">
                  <a:solidFill>
                    <a:schemeClr val="tx1"/>
                  </a:solidFill>
                  <a:latin typeface="Verdana" pitchFamily="34" charset="0"/>
                </a:rPr>
                <a:t> </a:t>
              </a: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p:txBody>
        </p:sp>
        <p:pic>
          <p:nvPicPr>
            <p:cNvPr id="7172" name="Picture 4" descr="Image result for clip art of latr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124" y="1847482"/>
              <a:ext cx="887614" cy="84387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clip art of was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398" y="1852956"/>
              <a:ext cx="958169" cy="838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351039" y="1012453"/>
            <a:ext cx="2709371" cy="4739425"/>
            <a:chOff x="6351039" y="1012453"/>
            <a:chExt cx="2709371" cy="4739425"/>
          </a:xfrm>
        </p:grpSpPr>
        <p:sp>
          <p:nvSpPr>
            <p:cNvPr id="7" name="Rounded Rectangle 6"/>
            <p:cNvSpPr/>
            <p:nvPr/>
          </p:nvSpPr>
          <p:spPr bwMode="auto">
            <a:xfrm>
              <a:off x="6351039" y="1012453"/>
              <a:ext cx="2709371" cy="4739425"/>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rPr>
                <a:t>Hygiene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285750" indent="-285750" eaLnBrk="0" hangingPunct="0">
                <a:buFont typeface="Arial" panose="020B0604020202020204" pitchFamily="34" charset="0"/>
                <a:buChar char="•"/>
              </a:pPr>
              <a:r>
                <a:rPr lang="en-US" sz="1400" dirty="0">
                  <a:solidFill>
                    <a:schemeClr val="tx1"/>
                  </a:solidFill>
                  <a:latin typeface="Verdana" pitchFamily="34" charset="0"/>
                </a:rPr>
                <a:t>Household bath</a:t>
              </a:r>
            </a:p>
            <a:p>
              <a:pPr marL="285750" indent="-285750" eaLnBrk="0" hangingPunct="0">
                <a:buFont typeface="Arial" panose="020B0604020202020204" pitchFamily="34" charset="0"/>
                <a:buChar char="•"/>
              </a:pPr>
              <a:r>
                <a:rPr lang="en-GB" sz="1400" dirty="0">
                  <a:solidFill>
                    <a:schemeClr val="tx1"/>
                  </a:solidFill>
                  <a:latin typeface="Verdana" pitchFamily="34" charset="0"/>
                </a:rPr>
                <a:t>Pest control and </a:t>
              </a:r>
            </a:p>
            <a:p>
              <a:pPr eaLnBrk="0" hangingPunct="0"/>
              <a:r>
                <a:rPr lang="en-GB" sz="1400" dirty="0">
                  <a:solidFill>
                    <a:schemeClr val="tx1"/>
                  </a:solidFill>
                  <a:latin typeface="Verdana" pitchFamily="34" charset="0"/>
                </a:rPr>
                <a:t>     fumigation </a:t>
              </a:r>
              <a:endParaRPr lang="en-GB" sz="1400" dirty="0" smtClean="0">
                <a:solidFill>
                  <a:schemeClr val="tx1"/>
                </a:solidFill>
                <a:latin typeface="Verdana" pitchFamily="34" charset="0"/>
              </a:endParaRP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Household soak away</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Handwashing facility</a:t>
              </a:r>
            </a:p>
            <a:p>
              <a:pPr marL="285750" indent="-285750" eaLnBrk="0" hangingPunct="0">
                <a:buFont typeface="Arial" panose="020B0604020202020204" pitchFamily="34" charset="0"/>
                <a:buChar char="•"/>
              </a:pPr>
              <a:r>
                <a:rPr lang="en-US" sz="1400" dirty="0" err="1" smtClean="0">
                  <a:solidFill>
                    <a:schemeClr val="tx1"/>
                  </a:solidFill>
                  <a:latin typeface="Verdana" pitchFamily="34" charset="0"/>
                </a:rPr>
                <a:t>etc</a:t>
              </a:r>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p:txBody>
        </p:sp>
        <p:pic>
          <p:nvPicPr>
            <p:cNvPr id="7178" name="Picture 10" descr="http://images.clipartpanda.com/hygiene-clipart-Kcne4oz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1172" y="1609842"/>
              <a:ext cx="1109238" cy="14149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cliparthut.com/clip-arts/306/bath-shower-clip-art-3060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7639" y="1609842"/>
              <a:ext cx="1206756" cy="12067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7083361"/>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32" y="228595"/>
            <a:ext cx="6956670" cy="544513"/>
          </a:xfrm>
        </p:spPr>
        <p:txBody>
          <a:bodyPr/>
          <a:lstStyle/>
          <a:p>
            <a:pPr algn="ctr"/>
            <a:r>
              <a:rPr lang="en-US" dirty="0" smtClean="0"/>
              <a:t>Targeted WASH MSMEs</a:t>
            </a:r>
            <a:endParaRPr lang="en-GB"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12</a:t>
            </a:fld>
            <a:endParaRPr lang="en-GB"/>
          </a:p>
        </p:txBody>
      </p:sp>
      <p:grpSp>
        <p:nvGrpSpPr>
          <p:cNvPr id="14" name="Group 13"/>
          <p:cNvGrpSpPr/>
          <p:nvPr/>
        </p:nvGrpSpPr>
        <p:grpSpPr>
          <a:xfrm>
            <a:off x="6351039" y="926355"/>
            <a:ext cx="2709371" cy="4739425"/>
            <a:chOff x="6351039" y="1012453"/>
            <a:chExt cx="2709371" cy="4739425"/>
          </a:xfrm>
        </p:grpSpPr>
        <p:sp>
          <p:nvSpPr>
            <p:cNvPr id="7" name="Rounded Rectangle 6"/>
            <p:cNvSpPr/>
            <p:nvPr/>
          </p:nvSpPr>
          <p:spPr bwMode="auto">
            <a:xfrm>
              <a:off x="6351039" y="1012453"/>
              <a:ext cx="2709371" cy="4739425"/>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rPr>
                <a:t>Hygiene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Cleaning Services</a:t>
              </a:r>
              <a:endParaRPr lang="en-US" sz="1400" dirty="0">
                <a:solidFill>
                  <a:schemeClr val="tx1"/>
                </a:solidFill>
                <a:latin typeface="Verdana" pitchFamily="34" charset="0"/>
              </a:endParaRPr>
            </a:p>
            <a:p>
              <a:pPr marL="285750" indent="-285750" eaLnBrk="0" hangingPunct="0">
                <a:buFont typeface="Arial" panose="020B0604020202020204" pitchFamily="34" charset="0"/>
                <a:buChar char="•"/>
              </a:pPr>
              <a:r>
                <a:rPr lang="en-GB" sz="1400" dirty="0">
                  <a:solidFill>
                    <a:schemeClr val="tx1"/>
                  </a:solidFill>
                  <a:latin typeface="Verdana" pitchFamily="34" charset="0"/>
                </a:rPr>
                <a:t>Pest control and </a:t>
              </a:r>
            </a:p>
            <a:p>
              <a:pPr eaLnBrk="0" hangingPunct="0"/>
              <a:r>
                <a:rPr lang="en-GB" sz="1400" dirty="0">
                  <a:solidFill>
                    <a:schemeClr val="tx1"/>
                  </a:solidFill>
                  <a:latin typeface="Verdana" pitchFamily="34" charset="0"/>
                </a:rPr>
                <a:t>     </a:t>
              </a:r>
              <a:r>
                <a:rPr lang="en-GB" sz="1400" dirty="0" smtClean="0">
                  <a:solidFill>
                    <a:schemeClr val="tx1"/>
                  </a:solidFill>
                  <a:latin typeface="Verdana" pitchFamily="34" charset="0"/>
                </a:rPr>
                <a:t>fumigation Services </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Operator of Public Bath</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Laundry Services</a:t>
              </a:r>
            </a:p>
            <a:p>
              <a:pPr eaLnBrk="0" hangingPunct="0"/>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p:txBody>
        </p:sp>
        <p:pic>
          <p:nvPicPr>
            <p:cNvPr id="8196" name="Picture 4" descr="https://lh4.googleusercontent.com/_M6Bmqzz2I2BiLo5kOFxzbhf2wl9hzHnf7ORv8_0WfGFBjvWUxnhsC2uuR4_gwOWENVX-nfqcn_goyQWZgTteSc-tN5OVyPwM6YopGVqP0cCqNHulD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557" y="3382165"/>
              <a:ext cx="908336" cy="82840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thumb7.shutterstock.com/photos/thumb_large/83045/83045,11755353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558" y="3377511"/>
              <a:ext cx="908065" cy="820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520874" y="4395094"/>
              <a:ext cx="845702" cy="932440"/>
            </a:xfrm>
            <a:prstGeom prst="rect">
              <a:avLst/>
            </a:prstGeom>
          </p:spPr>
        </p:pic>
        <p:pic>
          <p:nvPicPr>
            <p:cNvPr id="8204" name="Picture 12" descr="https://encrypted-tbn2.gstatic.com/images?q=tbn:ANd9GcQhfwD7dtz5gTF6wjHlDzM8FTEqsiPpORyz6sO0KiDzHxQ76fRmB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411" y="4399726"/>
              <a:ext cx="1032350" cy="9278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1515" y="896545"/>
            <a:ext cx="2985786" cy="4739425"/>
            <a:chOff x="51515" y="1012456"/>
            <a:chExt cx="2985786" cy="4739425"/>
          </a:xfrm>
        </p:grpSpPr>
        <p:sp>
          <p:nvSpPr>
            <p:cNvPr id="5" name="Rounded Rectangle 4"/>
            <p:cNvSpPr/>
            <p:nvPr/>
          </p:nvSpPr>
          <p:spPr bwMode="auto">
            <a:xfrm>
              <a:off x="51515" y="1012456"/>
              <a:ext cx="2985786" cy="4739425"/>
            </a:xfrm>
            <a:prstGeom prst="roundRect">
              <a:avLst/>
            </a:prstGeom>
            <a:solidFill>
              <a:srgbClr val="AADAEE"/>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rPr>
                <a:t>Water</a:t>
              </a:r>
            </a:p>
            <a:p>
              <a:pPr marR="0" algn="ctr" defTabSz="914400" rtl="0" eaLnBrk="0" fontAlgn="base" latinLnBrk="0" hangingPunct="0">
                <a:lnSpc>
                  <a:spcPct val="100000"/>
                </a:lnSpc>
                <a:spcBef>
                  <a:spcPct val="0"/>
                </a:spcBef>
                <a:spcAft>
                  <a:spcPct val="0"/>
                </a:spcAft>
                <a:buClrTx/>
                <a:buSzTx/>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Borehole Drilling Company</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Borehole Mechanisation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Pipe Connection service </a:t>
              </a:r>
            </a:p>
            <a:p>
              <a:pPr marR="0" defTabSz="914400" rtl="0" eaLnBrk="0" fontAlgn="base" latinLnBrk="0" hangingPunct="0">
                <a:lnSpc>
                  <a:spcPct val="100000"/>
                </a:lnSpc>
                <a:spcBef>
                  <a:spcPct val="0"/>
                </a:spcBef>
                <a:spcAft>
                  <a:spcPct val="0"/>
                </a:spcAft>
                <a:buClrTx/>
                <a:buSzTx/>
                <a:tabLst/>
              </a:pPr>
              <a:r>
                <a:rPr lang="en-US" sz="1400" dirty="0">
                  <a:solidFill>
                    <a:schemeClr val="tx1"/>
                  </a:solidFill>
                  <a:latin typeface="Verdana" pitchFamily="34" charset="0"/>
                </a:rPr>
                <a:t> </a:t>
              </a:r>
              <a:r>
                <a:rPr lang="en-US" sz="1400" dirty="0" smtClean="0">
                  <a:solidFill>
                    <a:schemeClr val="tx1"/>
                  </a:solidFill>
                  <a:latin typeface="Verdana" pitchFamily="34" charset="0"/>
                </a:rPr>
                <a:t>    provider </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Plumbing service provider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Borehole hand pump</a:t>
              </a:r>
            </a:p>
            <a:p>
              <a:pPr marR="0" defTabSz="914400" rtl="0" eaLnBrk="0" fontAlgn="base" latinLnBrk="0" hangingPunct="0">
                <a:lnSpc>
                  <a:spcPct val="100000"/>
                </a:lnSpc>
                <a:spcBef>
                  <a:spcPct val="0"/>
                </a:spcBef>
                <a:spcAft>
                  <a:spcPct val="0"/>
                </a:spcAft>
                <a:buClrTx/>
                <a:buSzTx/>
                <a:tabLst/>
              </a:pPr>
              <a:r>
                <a:rPr lang="en-US" sz="1400" dirty="0">
                  <a:solidFill>
                    <a:schemeClr val="tx1"/>
                  </a:solidFill>
                  <a:latin typeface="Verdana" pitchFamily="34" charset="0"/>
                </a:rPr>
                <a:t> </a:t>
              </a:r>
              <a:r>
                <a:rPr lang="en-US" sz="1400" dirty="0" smtClean="0">
                  <a:solidFill>
                    <a:schemeClr val="tx1"/>
                  </a:solidFill>
                  <a:latin typeface="Verdana" pitchFamily="34" charset="0"/>
                </a:rPr>
                <a:t>    Spare Parts Dealer.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Local Water Vendor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smtClean="0">
                  <a:solidFill>
                    <a:schemeClr val="tx1"/>
                  </a:solidFill>
                  <a:latin typeface="Verdana" pitchFamily="34" charset="0"/>
                </a:rPr>
                <a:t> Area Pump Mechanic</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dirty="0" err="1" smtClean="0">
                  <a:solidFill>
                    <a:schemeClr val="tx1"/>
                  </a:solidFill>
                  <a:latin typeface="Verdana" pitchFamily="34" charset="0"/>
                </a:rPr>
                <a:t>etc</a:t>
              </a: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r>
                <a:rPr lang="en-US" sz="1400" dirty="0" smtClean="0">
                  <a:solidFill>
                    <a:schemeClr val="tx1"/>
                  </a:solidFill>
                  <a:latin typeface="Verdana" pitchFamily="34" charset="0"/>
                </a:rPr>
                <a:t>     </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R="0" defTabSz="914400" rtl="0" eaLnBrk="0" fontAlgn="base" latinLnBrk="0" hangingPunct="0">
                <a:lnSpc>
                  <a:spcPct val="100000"/>
                </a:lnSpc>
                <a:spcBef>
                  <a:spcPct val="0"/>
                </a:spcBef>
                <a:spcAft>
                  <a:spcPct val="0"/>
                </a:spcAft>
                <a:buClrTx/>
                <a:buSzTx/>
                <a:tabLst/>
              </a:pPr>
              <a:endParaRPr lang="en-US" sz="1400" dirty="0" smtClean="0">
                <a:solidFill>
                  <a:schemeClr val="tx1"/>
                </a:solidFill>
                <a:latin typeface="Verdana" pitchFamily="34" charset="0"/>
              </a:endParaRPr>
            </a:p>
            <a:p>
              <a:pPr marL="342900" marR="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p:txBody>
        </p:sp>
        <p:pic>
          <p:nvPicPr>
            <p:cNvPr id="9" name="Picture 8"/>
            <p:cNvPicPr>
              <a:picLocks noChangeAspect="1"/>
            </p:cNvPicPr>
            <p:nvPr/>
          </p:nvPicPr>
          <p:blipFill>
            <a:blip r:embed="rId6"/>
            <a:stretch>
              <a:fillRect/>
            </a:stretch>
          </p:blipFill>
          <p:spPr>
            <a:xfrm>
              <a:off x="115046" y="4198052"/>
              <a:ext cx="913186" cy="772918"/>
            </a:xfrm>
            <a:prstGeom prst="rect">
              <a:avLst/>
            </a:prstGeom>
          </p:spPr>
        </p:pic>
        <p:pic>
          <p:nvPicPr>
            <p:cNvPr id="11" name="Picture 10"/>
            <p:cNvPicPr>
              <a:picLocks noChangeAspect="1"/>
            </p:cNvPicPr>
            <p:nvPr/>
          </p:nvPicPr>
          <p:blipFill>
            <a:blip r:embed="rId7"/>
            <a:stretch>
              <a:fillRect/>
            </a:stretch>
          </p:blipFill>
          <p:spPr>
            <a:xfrm>
              <a:off x="1084458" y="4198051"/>
              <a:ext cx="698322" cy="772919"/>
            </a:xfrm>
            <a:prstGeom prst="rect">
              <a:avLst/>
            </a:prstGeom>
          </p:spPr>
        </p:pic>
        <p:pic>
          <p:nvPicPr>
            <p:cNvPr id="8208" name="Picture 16" descr="http://www07.abb.com/images/librariesprovider104/Service/service_icons/service_clipart_icon_blue_systems_evolution_web2x1_whbkgnd.png?sfvrsn=1&amp;CropWidth=390&amp;CropHeight=195&amp;Quality=High&amp;CropX=0&amp;CropY=0&amp;Width=390&amp;Height=195&amp;Method=CropToFixedAreaCropToFixedAreaArguments&amp;Key=a7424289a53c29d9b71def9955c549d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1190" y="4210566"/>
              <a:ext cx="1113666" cy="7758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137826" y="901059"/>
            <a:ext cx="3105921" cy="4739425"/>
            <a:chOff x="3137826" y="901059"/>
            <a:chExt cx="3105921" cy="4739425"/>
          </a:xfrm>
        </p:grpSpPr>
        <p:grpSp>
          <p:nvGrpSpPr>
            <p:cNvPr id="13" name="Group 12"/>
            <p:cNvGrpSpPr/>
            <p:nvPr/>
          </p:nvGrpSpPr>
          <p:grpSpPr>
            <a:xfrm>
              <a:off x="3137826" y="901059"/>
              <a:ext cx="3105921" cy="4739425"/>
              <a:chOff x="3127453" y="1012453"/>
              <a:chExt cx="3105921" cy="4739425"/>
            </a:xfrm>
          </p:grpSpPr>
          <p:sp>
            <p:nvSpPr>
              <p:cNvPr id="6" name="Rounded Rectangle 5"/>
              <p:cNvSpPr/>
              <p:nvPr/>
            </p:nvSpPr>
            <p:spPr bwMode="auto">
              <a:xfrm>
                <a:off x="3127453" y="1012453"/>
                <a:ext cx="3105921" cy="4739425"/>
              </a:xfrm>
              <a:prstGeom prst="roundRect">
                <a:avLst/>
              </a:prstGeom>
              <a:solidFill>
                <a:schemeClr val="accent5">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n w="0"/>
                    <a:solidFill>
                      <a:schemeClr val="tx1"/>
                    </a:solidFill>
                    <a:effectLst>
                      <a:outerShdw blurRad="38100" dist="19050" dir="2700000" algn="tl" rotWithShape="0">
                        <a:schemeClr val="dk1">
                          <a:alpha val="40000"/>
                        </a:schemeClr>
                      </a:outerShdw>
                    </a:effectLst>
                    <a:latin typeface="Verdana" pitchFamily="34" charset="0"/>
                  </a:rPr>
                  <a:t>Sanitation</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n w="0"/>
                    <a:solidFill>
                      <a:schemeClr val="tx1"/>
                    </a:solidFill>
                    <a:effectLst>
                      <a:outerShdw blurRad="38100" dist="19050" dir="2700000" algn="tl" rotWithShape="0">
                        <a:schemeClr val="dk1">
                          <a:alpha val="40000"/>
                        </a:schemeClr>
                      </a:outerShdw>
                    </a:effectLst>
                    <a:latin typeface="Verdana" pitchFamily="34" charset="0"/>
                  </a:rPr>
                  <a:t> [Solid &amp; Liquid Waste]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normalizeH="0" baseline="0" dirty="0">
                  <a:ln w="0"/>
                  <a:solidFill>
                    <a:schemeClr val="tx1"/>
                  </a:solidFill>
                  <a:effectLst>
                    <a:outerShdw blurRad="38100" dist="19050" dir="2700000" algn="tl" rotWithShape="0">
                      <a:schemeClr val="dk1">
                        <a:alpha val="40000"/>
                      </a:schemeClr>
                    </a:outerShdw>
                  </a:effectLst>
                  <a:latin typeface="Verdana" pitchFamily="34" charset="0"/>
                </a:endParaRPr>
              </a:p>
              <a:p>
                <a:pPr marL="285750" indent="-285750" eaLnBrk="0" hangingPunct="0">
                  <a:buFont typeface="Arial" panose="020B0604020202020204" pitchFamily="34" charset="0"/>
                  <a:buChar char="•"/>
                </a:pPr>
                <a:r>
                  <a:rPr lang="en-US" sz="1400" dirty="0">
                    <a:solidFill>
                      <a:schemeClr val="tx1"/>
                    </a:solidFill>
                    <a:latin typeface="Verdana" pitchFamily="34" charset="0"/>
                  </a:rPr>
                  <a:t>Household waste </a:t>
                </a:r>
                <a:r>
                  <a:rPr lang="en-US" sz="1400" dirty="0" smtClean="0">
                    <a:solidFill>
                      <a:schemeClr val="tx1"/>
                    </a:solidFill>
                    <a:latin typeface="Verdana" pitchFamily="34" charset="0"/>
                  </a:rPr>
                  <a:t>bin</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Operator of Public Toilet </a:t>
                </a:r>
              </a:p>
              <a:p>
                <a:pPr marL="285750" indent="-285750" eaLnBrk="0" hangingPunct="0">
                  <a:buFont typeface="Arial" panose="020B0604020202020204" pitchFamily="34" charset="0"/>
                  <a:buChar char="•"/>
                </a:pPr>
                <a:r>
                  <a:rPr lang="en-US" sz="1300" dirty="0" smtClean="0">
                    <a:solidFill>
                      <a:schemeClr val="tx1"/>
                    </a:solidFill>
                    <a:latin typeface="Verdana" pitchFamily="34" charset="0"/>
                  </a:rPr>
                  <a:t>Latrine Construction Artisans</a:t>
                </a:r>
              </a:p>
              <a:p>
                <a:pPr eaLnBrk="0" hangingPunct="0"/>
                <a:r>
                  <a:rPr lang="en-US" sz="1300" dirty="0">
                    <a:solidFill>
                      <a:schemeClr val="tx1"/>
                    </a:solidFill>
                    <a:latin typeface="Verdana" pitchFamily="34" charset="0"/>
                  </a:rPr>
                  <a:t> </a:t>
                </a:r>
                <a:r>
                  <a:rPr lang="en-US" sz="1300" dirty="0" smtClean="0">
                    <a:solidFill>
                      <a:schemeClr val="tx1"/>
                    </a:solidFill>
                    <a:latin typeface="Verdana" pitchFamily="34" charset="0"/>
                  </a:rPr>
                  <a:t>    /companies</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Desludging Services</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Recycling Companies </a:t>
                </a:r>
              </a:p>
              <a:p>
                <a:pPr eaLnBrk="0" hangingPunct="0"/>
                <a:r>
                  <a:rPr lang="en-US" sz="1400" dirty="0">
                    <a:solidFill>
                      <a:schemeClr val="tx1"/>
                    </a:solidFill>
                    <a:latin typeface="Verdana" pitchFamily="34" charset="0"/>
                  </a:rPr>
                  <a:t> </a:t>
                </a:r>
                <a:r>
                  <a:rPr lang="en-US" sz="1400" dirty="0" smtClean="0">
                    <a:solidFill>
                      <a:schemeClr val="tx1"/>
                    </a:solidFill>
                    <a:latin typeface="Verdana" pitchFamily="34" charset="0"/>
                  </a:rPr>
                  <a:t>   [Waste </a:t>
                </a:r>
                <a:r>
                  <a:rPr lang="en-US" sz="1400" dirty="0" err="1" smtClean="0">
                    <a:solidFill>
                      <a:schemeClr val="tx1"/>
                    </a:solidFill>
                    <a:latin typeface="Verdana" pitchFamily="34" charset="0"/>
                  </a:rPr>
                  <a:t>Utilisation</a:t>
                </a:r>
                <a:r>
                  <a:rPr lang="en-US" sz="1400" dirty="0" smtClean="0">
                    <a:solidFill>
                      <a:schemeClr val="tx1"/>
                    </a:solidFill>
                    <a:latin typeface="Verdana" pitchFamily="34" charset="0"/>
                  </a:rPr>
                  <a:t>]</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Solid waste collection </a:t>
                </a:r>
              </a:p>
              <a:p>
                <a:pPr eaLnBrk="0" hangingPunct="0"/>
                <a:r>
                  <a:rPr lang="en-US" sz="1400" dirty="0">
                    <a:solidFill>
                      <a:schemeClr val="tx1"/>
                    </a:solidFill>
                    <a:latin typeface="Verdana" pitchFamily="34" charset="0"/>
                  </a:rPr>
                  <a:t> </a:t>
                </a:r>
                <a:r>
                  <a:rPr lang="en-US" sz="1400" dirty="0" smtClean="0">
                    <a:solidFill>
                      <a:schemeClr val="tx1"/>
                    </a:solidFill>
                    <a:latin typeface="Verdana" pitchFamily="34" charset="0"/>
                  </a:rPr>
                  <a:t>    companies</a:t>
                </a:r>
              </a:p>
              <a:p>
                <a:pPr marL="285750" indent="-285750" eaLnBrk="0" hangingPunct="0">
                  <a:buFont typeface="Arial" panose="020B0604020202020204" pitchFamily="34" charset="0"/>
                  <a:buChar char="•"/>
                </a:pPr>
                <a:r>
                  <a:rPr lang="en-US" sz="1400" dirty="0" smtClean="0">
                    <a:solidFill>
                      <a:schemeClr val="tx1"/>
                    </a:solidFill>
                    <a:latin typeface="Verdana" pitchFamily="34" charset="0"/>
                  </a:rPr>
                  <a:t>Motorking Waste Solid </a:t>
                </a:r>
              </a:p>
              <a:p>
                <a:pPr eaLnBrk="0" hangingPunct="0"/>
                <a:r>
                  <a:rPr lang="en-US" sz="1400" dirty="0">
                    <a:solidFill>
                      <a:schemeClr val="tx1"/>
                    </a:solidFill>
                    <a:latin typeface="Verdana" pitchFamily="34" charset="0"/>
                  </a:rPr>
                  <a:t> </a:t>
                </a:r>
                <a:r>
                  <a:rPr lang="en-US" sz="1400" dirty="0" smtClean="0">
                    <a:solidFill>
                      <a:schemeClr val="tx1"/>
                    </a:solidFill>
                    <a:latin typeface="Verdana" pitchFamily="34" charset="0"/>
                  </a:rPr>
                  <a:t>   collection</a:t>
                </a:r>
              </a:p>
              <a:p>
                <a:pPr marL="285750" indent="-285750" eaLnBrk="0" hangingPunct="0">
                  <a:buFont typeface="Arial" panose="020B0604020202020204" pitchFamily="34" charset="0"/>
                  <a:buChar char="•"/>
                </a:pPr>
                <a:r>
                  <a:rPr lang="en-GB" sz="1400" dirty="0" smtClean="0">
                    <a:solidFill>
                      <a:schemeClr val="tx1"/>
                    </a:solidFill>
                  </a:rPr>
                  <a:t>Provider of Mobile toilets</a:t>
                </a:r>
              </a:p>
              <a:p>
                <a:pPr eaLnBrk="0" hangingPunct="0"/>
                <a:endParaRPr lang="en-US" sz="1400" dirty="0">
                  <a:solidFill>
                    <a:schemeClr val="tx1"/>
                  </a:solidFill>
                  <a:latin typeface="Verdana" pitchFamily="34" charset="0"/>
                </a:endParaRPr>
              </a:p>
              <a:p>
                <a:pPr marL="285750" indent="-285750" eaLnBrk="0" hangingPunct="0">
                  <a:buFont typeface="Arial" panose="020B0604020202020204" pitchFamily="34" charset="0"/>
                  <a:buChar char="•"/>
                </a:pPr>
                <a:endParaRPr lang="en-US" sz="1400" dirty="0" smtClean="0">
                  <a:solidFill>
                    <a:schemeClr val="tx1"/>
                  </a:solidFill>
                  <a:latin typeface="Verdana" pitchFamily="34" charset="0"/>
                </a:endParaRPr>
              </a:p>
              <a:p>
                <a:pPr marL="285750" indent="-285750" eaLnBrk="0" hangingPunct="0">
                  <a:buFont typeface="Arial" panose="020B0604020202020204" pitchFamily="34" charset="0"/>
                  <a:buChar char="•"/>
                </a:pPr>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endParaRPr lang="en-US" sz="1400" dirty="0" smtClean="0">
                  <a:solidFill>
                    <a:schemeClr val="tx1"/>
                  </a:solidFill>
                  <a:latin typeface="Verdana" pitchFamily="34" charset="0"/>
                </a:endParaRPr>
              </a:p>
              <a:p>
                <a:pPr eaLnBrk="0" hangingPunct="0"/>
                <a:endParaRPr lang="en-US" sz="1400" dirty="0">
                  <a:solidFill>
                    <a:schemeClr val="tx1"/>
                  </a:solidFill>
                  <a:latin typeface="Verdana" pitchFamily="34" charset="0"/>
                </a:endParaRPr>
              </a:p>
              <a:p>
                <a:pPr eaLnBrk="0" hangingPunct="0"/>
                <a:r>
                  <a:rPr lang="en-US" sz="1400" dirty="0" smtClean="0">
                    <a:solidFill>
                      <a:schemeClr val="tx1"/>
                    </a:solidFill>
                    <a:latin typeface="Verdana" pitchFamily="34" charset="0"/>
                  </a:rPr>
                  <a:t> </a:t>
                </a: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p:txBody>
          </p:sp>
          <p:pic>
            <p:nvPicPr>
              <p:cNvPr id="8194" name="Picture 2" descr="http://www.cliparthut.com/clip-arts/578/pick-up-trash-clip-art-5789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7555" y="4735285"/>
                <a:ext cx="990532" cy="81781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media.merchantcircle.com/19156710/Septic%20Tank%20Pump%20Truck_full.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324" y="4766191"/>
                <a:ext cx="1033880" cy="786904"/>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1"/>
            <a:stretch>
              <a:fillRect/>
            </a:stretch>
          </p:blipFill>
          <p:spPr>
            <a:xfrm>
              <a:off x="4262161" y="4623891"/>
              <a:ext cx="857250" cy="819150"/>
            </a:xfrm>
            <a:prstGeom prst="rect">
              <a:avLst/>
            </a:prstGeom>
          </p:spPr>
        </p:pic>
      </p:grpSp>
    </p:spTree>
    <p:extLst>
      <p:ext uri="{BB962C8B-B14F-4D97-AF65-F5344CB8AC3E}">
        <p14:creationId xmlns:p14="http://schemas.microsoft.com/office/powerpoint/2010/main" val="204927702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Collaborators [NGOs and CBOs]</a:t>
            </a:r>
            <a:endParaRPr lang="en-GB"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13</a:t>
            </a:fld>
            <a:endParaRPr lang="en-GB"/>
          </a:p>
        </p:txBody>
      </p:sp>
      <p:sp>
        <p:nvSpPr>
          <p:cNvPr id="5" name="Rounded Rectangle 4"/>
          <p:cNvSpPr/>
          <p:nvPr/>
        </p:nvSpPr>
        <p:spPr bwMode="auto">
          <a:xfrm>
            <a:off x="373488" y="2369712"/>
            <a:ext cx="5512157" cy="166137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ln w="0"/>
              <a:solidFill>
                <a:schemeClr val="tx1"/>
              </a:solidFill>
              <a:effectLst>
                <a:outerShdw blurRad="38100" dist="19050" dir="2700000" algn="tl" rotWithShape="0">
                  <a:schemeClr val="dk1">
                    <a:alpha val="40000"/>
                  </a:schemeClr>
                </a:outerShdw>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normalizeH="0" baseline="0" dirty="0" smtClean="0">
                <a:ln w="0"/>
                <a:solidFill>
                  <a:schemeClr val="tx1"/>
                </a:solidFill>
                <a:effectLst>
                  <a:outerShdw blurRad="38100" dist="19050" dir="2700000" algn="tl" rotWithShape="0">
                    <a:schemeClr val="dk1">
                      <a:alpha val="40000"/>
                    </a:schemeClr>
                  </a:outerShdw>
                </a:effectLst>
                <a:latin typeface="Verdana" pitchFamily="34" charset="0"/>
              </a:rPr>
              <a:t>Demand Creation</a:t>
            </a: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Verdana" pitchFamily="34" charset="0"/>
            </a:endParaRPr>
          </a:p>
        </p:txBody>
      </p:sp>
      <p:sp>
        <p:nvSpPr>
          <p:cNvPr id="7" name="Oval 6"/>
          <p:cNvSpPr/>
          <p:nvPr/>
        </p:nvSpPr>
        <p:spPr bwMode="auto">
          <a:xfrm>
            <a:off x="4275786" y="4056845"/>
            <a:ext cx="1854557" cy="177766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rPr>
              <a:t>Households</a:t>
            </a:r>
            <a:endParaRPr kumimoji="0" lang="en-GB" sz="2000" b="1" i="0" u="none" strike="noStrike" cap="none" normalizeH="0" baseline="0" dirty="0" smtClean="0">
              <a:ln>
                <a:noFill/>
              </a:ln>
              <a:solidFill>
                <a:schemeClr val="tx1"/>
              </a:solidFill>
              <a:effectLst/>
              <a:latin typeface="Verdana" pitchFamily="34" charset="0"/>
            </a:endParaRPr>
          </a:p>
        </p:txBody>
      </p:sp>
      <p:sp>
        <p:nvSpPr>
          <p:cNvPr id="8" name="Oval 7"/>
          <p:cNvSpPr/>
          <p:nvPr/>
        </p:nvSpPr>
        <p:spPr bwMode="auto">
          <a:xfrm>
            <a:off x="373488" y="4056845"/>
            <a:ext cx="1828800" cy="173864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rPr>
              <a:t>Artisans</a:t>
            </a:r>
            <a:endParaRPr kumimoji="0" lang="en-GB" sz="2000" b="1" i="0" u="none" strike="noStrike" cap="none" normalizeH="0" baseline="0" dirty="0" smtClean="0">
              <a:ln>
                <a:noFill/>
              </a:ln>
              <a:solidFill>
                <a:schemeClr val="tx1"/>
              </a:solidFill>
              <a:effectLst/>
              <a:latin typeface="Verdana" pitchFamily="34" charset="0"/>
            </a:endParaRPr>
          </a:p>
        </p:txBody>
      </p:sp>
      <p:sp>
        <p:nvSpPr>
          <p:cNvPr id="9" name="Right Triangle 8"/>
          <p:cNvSpPr/>
          <p:nvPr/>
        </p:nvSpPr>
        <p:spPr bwMode="auto">
          <a:xfrm>
            <a:off x="2833352" y="631065"/>
            <a:ext cx="2962141" cy="1738647"/>
          </a:xfrm>
          <a:prstGeom prst="rtTriangl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NGOs/CBOs</a:t>
            </a:r>
            <a:endParaRPr kumimoji="0" lang="en-GB" sz="2000" b="1" i="0" u="none" strike="noStrike" cap="none" normalizeH="0" baseline="0" dirty="0" smtClean="0">
              <a:ln>
                <a:noFill/>
              </a:ln>
              <a:solidFill>
                <a:schemeClr val="tx1"/>
              </a:solidFill>
              <a:effectLst/>
            </a:endParaRPr>
          </a:p>
        </p:txBody>
      </p:sp>
      <p:sp>
        <p:nvSpPr>
          <p:cNvPr id="3" name="Rectangle 2"/>
          <p:cNvSpPr/>
          <p:nvPr/>
        </p:nvSpPr>
        <p:spPr bwMode="auto">
          <a:xfrm>
            <a:off x="7006039" y="2311150"/>
            <a:ext cx="2054046" cy="2036075"/>
          </a:xfrm>
          <a:prstGeom prst="rect">
            <a:avLst/>
          </a:prstGeom>
          <a:solidFill>
            <a:schemeClr val="accent6">
              <a:lumMod val="10000"/>
              <a:lumOff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mtClean="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mtClean="0"/>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Verdana" pitchFamily="34" charset="0"/>
              </a:rPr>
              <a:t>MFIs</a:t>
            </a:r>
            <a:endParaRPr kumimoji="0" lang="en-GB" sz="2000" b="1" i="0" u="none" strike="noStrike" cap="none" normalizeH="0" baseline="0" dirty="0" smtClean="0">
              <a:ln>
                <a:noFill/>
              </a:ln>
              <a:solidFill>
                <a:schemeClr val="tx1"/>
              </a:solidFill>
              <a:effectLst/>
              <a:latin typeface="Verdana" pitchFamily="34" charset="0"/>
            </a:endParaRPr>
          </a:p>
        </p:txBody>
      </p:sp>
      <p:sp>
        <p:nvSpPr>
          <p:cNvPr id="6" name="Right Arrow 5"/>
          <p:cNvSpPr/>
          <p:nvPr/>
        </p:nvSpPr>
        <p:spPr bwMode="auto">
          <a:xfrm>
            <a:off x="6130343" y="2923504"/>
            <a:ext cx="813382" cy="81136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pic>
        <p:nvPicPr>
          <p:cNvPr id="10" name="Picture 9"/>
          <p:cNvPicPr>
            <a:picLocks noChangeAspect="1"/>
          </p:cNvPicPr>
          <p:nvPr/>
        </p:nvPicPr>
        <p:blipFill>
          <a:blip r:embed="rId2"/>
          <a:stretch>
            <a:fillRect/>
          </a:stretch>
        </p:blipFill>
        <p:spPr>
          <a:xfrm>
            <a:off x="7694925" y="2750899"/>
            <a:ext cx="641900" cy="578288"/>
          </a:xfrm>
          <a:prstGeom prst="rect">
            <a:avLst/>
          </a:prstGeom>
        </p:spPr>
      </p:pic>
      <p:sp>
        <p:nvSpPr>
          <p:cNvPr id="11" name="Isosceles Triangle 10"/>
          <p:cNvSpPr/>
          <p:nvPr/>
        </p:nvSpPr>
        <p:spPr bwMode="auto">
          <a:xfrm>
            <a:off x="7006039" y="984626"/>
            <a:ext cx="2051900" cy="1326524"/>
          </a:xfrm>
          <a:prstGeom prst="triangl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92338452"/>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WASH Financing Approach</a:t>
            </a:r>
            <a:endParaRPr lang="en-GB" dirty="0"/>
          </a:p>
        </p:txBody>
      </p:sp>
      <p:sp>
        <p:nvSpPr>
          <p:cNvPr id="3" name="Content Placeholder 2"/>
          <p:cNvSpPr>
            <a:spLocks noGrp="1"/>
          </p:cNvSpPr>
          <p:nvPr>
            <p:ph idx="1"/>
          </p:nvPr>
        </p:nvSpPr>
        <p:spPr>
          <a:xfrm>
            <a:off x="719137" y="721978"/>
            <a:ext cx="7737475" cy="5011738"/>
          </a:xfrm>
        </p:spPr>
        <p:txBody>
          <a:bodyPr/>
          <a:lstStyle/>
          <a:p>
            <a:r>
              <a:rPr lang="en-US" sz="2000" dirty="0" smtClean="0"/>
              <a:t>Unlike traditional way of funding where NGOs/agencies are provided with upfront funding, SNV now uses an approach that ensures that agreed deliverables are delivered by these bodies and independently verified before payments are done.</a:t>
            </a:r>
          </a:p>
          <a:p>
            <a:pPr lvl="1"/>
            <a:r>
              <a:rPr lang="en-US" sz="1800" dirty="0" smtClean="0"/>
              <a:t>Results-Based Financing for Sustainable Sanitation and Hygiene (RBF4SSH) is funded by The Japan Social Development Fund (JSDF).</a:t>
            </a:r>
          </a:p>
          <a:p>
            <a:pPr lvl="1"/>
            <a:r>
              <a:rPr lang="en-US" sz="1800" dirty="0" smtClean="0"/>
              <a:t>The Project is implemented in 4 Districts of Northern Region [Tamale, East </a:t>
            </a:r>
            <a:r>
              <a:rPr lang="en-US" sz="1800" dirty="0" err="1" smtClean="0"/>
              <a:t>Gonja</a:t>
            </a:r>
            <a:r>
              <a:rPr lang="en-US" sz="1800" dirty="0" smtClean="0"/>
              <a:t>, West </a:t>
            </a:r>
            <a:r>
              <a:rPr lang="en-US" sz="1800" dirty="0" err="1" smtClean="0"/>
              <a:t>Gonja</a:t>
            </a:r>
            <a:r>
              <a:rPr lang="en-US" sz="1800" dirty="0" smtClean="0"/>
              <a:t> and </a:t>
            </a:r>
            <a:r>
              <a:rPr lang="en-US" sz="1800" dirty="0" err="1" smtClean="0"/>
              <a:t>Saboba</a:t>
            </a:r>
            <a:r>
              <a:rPr lang="en-US" sz="1800" dirty="0" smtClean="0"/>
              <a:t>].</a:t>
            </a:r>
          </a:p>
          <a:p>
            <a:pPr lvl="1"/>
            <a:r>
              <a:rPr lang="en-US" sz="1800" dirty="0" smtClean="0"/>
              <a:t>Sustainable Sanitation and hygiene for all</a:t>
            </a:r>
          </a:p>
          <a:p>
            <a:pPr lvl="2"/>
            <a:r>
              <a:rPr lang="en-US" sz="1600" dirty="0" smtClean="0"/>
              <a:t>Central, Northern, Volta and Upper West</a:t>
            </a:r>
          </a:p>
        </p:txBody>
      </p:sp>
      <p:sp>
        <p:nvSpPr>
          <p:cNvPr id="4" name="Slide Number Placeholder 3"/>
          <p:cNvSpPr>
            <a:spLocks noGrp="1"/>
          </p:cNvSpPr>
          <p:nvPr>
            <p:ph type="sldNum" sz="quarter" idx="10"/>
          </p:nvPr>
        </p:nvSpPr>
        <p:spPr/>
        <p:txBody>
          <a:bodyPr/>
          <a:lstStyle/>
          <a:p>
            <a:fld id="{9749D113-14C5-4855-ACB4-77509454CCCB}" type="slidenum">
              <a:rPr lang="en-GB" smtClean="0"/>
              <a:pPr/>
              <a:t>14</a:t>
            </a:fld>
            <a:endParaRPr lang="en-GB"/>
          </a:p>
        </p:txBody>
      </p:sp>
    </p:spTree>
    <p:extLst>
      <p:ext uri="{BB962C8B-B14F-4D97-AF65-F5344CB8AC3E}">
        <p14:creationId xmlns:p14="http://schemas.microsoft.com/office/powerpoint/2010/main" val="2607033535"/>
      </p:ext>
    </p:extLst>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t>
            </a:r>
            <a:endParaRPr lang="en-US" dirty="0"/>
          </a:p>
        </p:txBody>
      </p:sp>
      <p:sp>
        <p:nvSpPr>
          <p:cNvPr id="3" name="Content Placeholder 2"/>
          <p:cNvSpPr>
            <a:spLocks noGrp="1"/>
          </p:cNvSpPr>
          <p:nvPr>
            <p:ph idx="1"/>
          </p:nvPr>
        </p:nvSpPr>
        <p:spPr/>
        <p:txBody>
          <a:bodyPr/>
          <a:lstStyle/>
          <a:p>
            <a:r>
              <a:rPr lang="en-US" dirty="0" smtClean="0"/>
              <a:t>APDO</a:t>
            </a:r>
          </a:p>
          <a:p>
            <a:r>
              <a:rPr lang="en-US" dirty="0" smtClean="0"/>
              <a:t>Center for Development community initiative (CDCI)</a:t>
            </a:r>
          </a:p>
          <a:p>
            <a:r>
              <a:rPr lang="en-US" dirty="0" smtClean="0"/>
              <a:t>Savanah Integrated </a:t>
            </a:r>
            <a:r>
              <a:rPr lang="en-US" dirty="0" smtClean="0"/>
              <a:t>Rural </a:t>
            </a:r>
            <a:r>
              <a:rPr lang="en-US" dirty="0" smtClean="0"/>
              <a:t>Development Aid (SIRDA</a:t>
            </a:r>
            <a:r>
              <a:rPr lang="en-US" dirty="0" smtClean="0"/>
              <a:t>)</a:t>
            </a:r>
          </a:p>
          <a:p>
            <a:r>
              <a:rPr lang="en-US" dirty="0" smtClean="0"/>
              <a:t>BIDO</a:t>
            </a:r>
          </a:p>
          <a:p>
            <a:r>
              <a:rPr lang="en-US" smtClean="0"/>
              <a:t>MMDAs (EHA)</a:t>
            </a:r>
            <a:endParaRPr lang="en-US"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15</a:t>
            </a:fld>
            <a:endParaRPr lang="en-GB"/>
          </a:p>
        </p:txBody>
      </p:sp>
    </p:spTree>
    <p:extLst>
      <p:ext uri="{BB962C8B-B14F-4D97-AF65-F5344CB8AC3E}">
        <p14:creationId xmlns:p14="http://schemas.microsoft.com/office/powerpoint/2010/main" val="136761404"/>
      </p:ext>
    </p:extLst>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Pitfalls </a:t>
            </a:r>
            <a:r>
              <a:rPr lang="en-GB" dirty="0"/>
              <a:t>to </a:t>
            </a:r>
            <a:r>
              <a:rPr lang="en-GB" dirty="0" smtClean="0"/>
              <a:t>Avoid</a:t>
            </a:r>
            <a:endParaRPr lang="en-GB" dirty="0"/>
          </a:p>
        </p:txBody>
      </p:sp>
      <p:sp>
        <p:nvSpPr>
          <p:cNvPr id="3" name="Content Placeholder 2"/>
          <p:cNvSpPr>
            <a:spLocks noGrp="1"/>
          </p:cNvSpPr>
          <p:nvPr>
            <p:ph idx="1"/>
          </p:nvPr>
        </p:nvSpPr>
        <p:spPr/>
        <p:txBody>
          <a:bodyPr/>
          <a:lstStyle/>
          <a:p>
            <a:pPr lvl="1"/>
            <a:r>
              <a:rPr lang="en-US" sz="2000" dirty="0" smtClean="0"/>
              <a:t>To </a:t>
            </a:r>
            <a:r>
              <a:rPr lang="en-US" sz="2000" dirty="0"/>
              <a:t>ensure a smooth take off with the P2P project work with the banking sector particularly to </a:t>
            </a:r>
            <a:r>
              <a:rPr lang="en-GB" sz="2000" dirty="0"/>
              <a:t>ensure adequate understanding and acceptance to use their lending platform to scale the viability of WASH business, SNV engaged MFCs to have a shared appreciation of our respective mutual  benefit  </a:t>
            </a:r>
            <a:endParaRPr lang="en-GB" sz="3200" dirty="0"/>
          </a:p>
          <a:p>
            <a:pPr lvl="1"/>
            <a:r>
              <a:rPr lang="en-GB" sz="2000" dirty="0"/>
              <a:t>Need to obtain deeper insights into individual segments of MSMEs providing WASH products and services to households in Ghana in order to develop the appropriate lending products or to inform the product dynamics.</a:t>
            </a:r>
            <a:endParaRPr lang="en-GB" sz="3200" dirty="0"/>
          </a:p>
          <a:p>
            <a:endParaRPr lang="en-GB" sz="2400"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16</a:t>
            </a:fld>
            <a:endParaRPr lang="en-GB"/>
          </a:p>
        </p:txBody>
      </p:sp>
    </p:spTree>
    <p:extLst>
      <p:ext uri="{BB962C8B-B14F-4D97-AF65-F5344CB8AC3E}">
        <p14:creationId xmlns:p14="http://schemas.microsoft.com/office/powerpoint/2010/main" val="1379123937"/>
      </p:ext>
    </p:extLst>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Cont’d  </a:t>
            </a:r>
            <a:endParaRPr lang="en-GB" dirty="0"/>
          </a:p>
        </p:txBody>
      </p:sp>
      <p:sp>
        <p:nvSpPr>
          <p:cNvPr id="3" name="Content Placeholder 2"/>
          <p:cNvSpPr>
            <a:spLocks noGrp="1"/>
          </p:cNvSpPr>
          <p:nvPr>
            <p:ph idx="1"/>
          </p:nvPr>
        </p:nvSpPr>
        <p:spPr/>
        <p:txBody>
          <a:bodyPr/>
          <a:lstStyle/>
          <a:p>
            <a:pPr lvl="1"/>
            <a:r>
              <a:rPr lang="en-GB" sz="2000" dirty="0"/>
              <a:t>Need to be clear on the intended target MSMEs and types of investments/MSMEs to be funded by this project with a confirmation of real demand per segment.</a:t>
            </a:r>
            <a:endParaRPr lang="en-GB" sz="3200" dirty="0"/>
          </a:p>
          <a:p>
            <a:pPr lvl="1"/>
            <a:r>
              <a:rPr lang="en-GB" sz="2000" dirty="0"/>
              <a:t>Need to understand which category of MSMEs needs should be given priority by the fund (Micro, Small, Medium) so we avoid deepening the cracks </a:t>
            </a:r>
            <a:endParaRPr lang="en-GB" sz="3200" dirty="0"/>
          </a:p>
          <a:p>
            <a:pPr lvl="1"/>
            <a:r>
              <a:rPr lang="en-US" sz="2000" dirty="0"/>
              <a:t>The government buy in is key to ensure appropriate policy environments </a:t>
            </a:r>
            <a:r>
              <a:rPr lang="en-US" sz="2000" dirty="0" smtClean="0"/>
              <a:t>to enhance financing of WASH at the </a:t>
            </a:r>
            <a:r>
              <a:rPr lang="en-US" sz="2000" dirty="0" err="1" smtClean="0"/>
              <a:t>meso</a:t>
            </a:r>
            <a:r>
              <a:rPr lang="en-US" sz="2000" dirty="0" smtClean="0"/>
              <a:t> level. </a:t>
            </a:r>
            <a:endParaRPr lang="en-GB" sz="3200" dirty="0"/>
          </a:p>
          <a:p>
            <a:pPr marL="0" indent="0">
              <a:buNone/>
            </a:pPr>
            <a:endParaRPr lang="en-GB" sz="3600" dirty="0"/>
          </a:p>
          <a:p>
            <a:endParaRPr lang="en-GB" sz="2400"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17</a:t>
            </a:fld>
            <a:endParaRPr lang="en-GB"/>
          </a:p>
        </p:txBody>
      </p:sp>
    </p:spTree>
    <p:extLst>
      <p:ext uri="{BB962C8B-B14F-4D97-AF65-F5344CB8AC3E}">
        <p14:creationId xmlns:p14="http://schemas.microsoft.com/office/powerpoint/2010/main" val="1878713790"/>
      </p:ext>
    </p:extLst>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GB" dirty="0" smtClean="0"/>
          </a:p>
          <a:p>
            <a:pPr marL="0" indent="0" algn="ctr">
              <a:buNone/>
            </a:pPr>
            <a:r>
              <a:rPr lang="en-US" sz="4400" b="1" dirty="0">
                <a:solidFill>
                  <a:srgbClr val="0091CC"/>
                </a:solidFill>
              </a:rPr>
              <a:t>THANK YOU</a:t>
            </a:r>
            <a:endParaRPr lang="en-GB" sz="4400" b="1" dirty="0">
              <a:solidFill>
                <a:srgbClr val="0091CC"/>
              </a:solidFill>
            </a:endParaRPr>
          </a:p>
          <a:p>
            <a:pPr marL="0" indent="0">
              <a:buNone/>
            </a:pPr>
            <a:r>
              <a:rPr lang="en-GB" sz="3600" dirty="0">
                <a:solidFill>
                  <a:srgbClr val="0091CC"/>
                </a:solidFill>
              </a:rPr>
              <a:t>	</a:t>
            </a:r>
          </a:p>
          <a:p>
            <a:pPr marL="0" indent="0" algn="ctr">
              <a:buNone/>
            </a:pPr>
            <a:r>
              <a:rPr lang="en-GB" sz="3600" dirty="0" smtClean="0">
                <a:solidFill>
                  <a:srgbClr val="0091CC"/>
                </a:solidFill>
              </a:rPr>
              <a:t>	</a:t>
            </a:r>
            <a:endParaRPr lang="en-US" sz="3600" dirty="0">
              <a:solidFill>
                <a:srgbClr val="0091CC"/>
              </a:solidFill>
            </a:endParaRPr>
          </a:p>
        </p:txBody>
      </p:sp>
      <p:sp>
        <p:nvSpPr>
          <p:cNvPr id="4" name="Slide Number Placeholder 3"/>
          <p:cNvSpPr>
            <a:spLocks noGrp="1"/>
          </p:cNvSpPr>
          <p:nvPr>
            <p:ph type="sldNum" sz="quarter" idx="10"/>
          </p:nvPr>
        </p:nvSpPr>
        <p:spPr/>
        <p:txBody>
          <a:bodyPr/>
          <a:lstStyle/>
          <a:p>
            <a:pPr>
              <a:defRPr/>
            </a:pPr>
            <a:fld id="{2589E51A-08F7-478D-B7E0-287BE3071B8F}" type="slidenum">
              <a:rPr lang="en-US" smtClean="0"/>
              <a:pPr>
                <a:defRPr/>
              </a:pPr>
              <a:t>18</a:t>
            </a:fld>
            <a:endParaRPr lang="en-US"/>
          </a:p>
        </p:txBody>
      </p:sp>
    </p:spTree>
    <p:extLst>
      <p:ext uri="{BB962C8B-B14F-4D97-AF65-F5344CB8AC3E}">
        <p14:creationId xmlns:p14="http://schemas.microsoft.com/office/powerpoint/2010/main" val="572166137"/>
      </p:ext>
    </p:extLst>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GB" dirty="0"/>
          </a:p>
        </p:txBody>
      </p:sp>
      <p:sp>
        <p:nvSpPr>
          <p:cNvPr id="3" name="Content Placeholder 2"/>
          <p:cNvSpPr>
            <a:spLocks noGrp="1"/>
          </p:cNvSpPr>
          <p:nvPr>
            <p:ph idx="1"/>
          </p:nvPr>
        </p:nvSpPr>
        <p:spPr/>
        <p:txBody>
          <a:bodyPr/>
          <a:lstStyle/>
          <a:p>
            <a:r>
              <a:rPr lang="en-US" sz="2200" dirty="0" smtClean="0"/>
              <a:t>Project Background [SNV’s WASH Financing Approach].</a:t>
            </a:r>
          </a:p>
          <a:p>
            <a:r>
              <a:rPr lang="en-US" sz="2200" dirty="0" smtClean="0"/>
              <a:t>Why the P2P Project</a:t>
            </a:r>
          </a:p>
          <a:p>
            <a:r>
              <a:rPr lang="en-US" sz="2200" dirty="0" smtClean="0"/>
              <a:t>Project Objectives and Key Outcomes</a:t>
            </a:r>
          </a:p>
          <a:p>
            <a:r>
              <a:rPr lang="en-US" sz="2200" dirty="0" smtClean="0"/>
              <a:t>Target Beneficiaries</a:t>
            </a:r>
          </a:p>
          <a:p>
            <a:r>
              <a:rPr lang="en-US" sz="2200" dirty="0" smtClean="0"/>
              <a:t>Unique Features</a:t>
            </a:r>
          </a:p>
          <a:p>
            <a:r>
              <a:rPr lang="en-US" sz="2200" dirty="0" smtClean="0"/>
              <a:t>Fund Structure</a:t>
            </a:r>
          </a:p>
          <a:p>
            <a:r>
              <a:rPr lang="en-US" sz="2200" dirty="0" smtClean="0"/>
              <a:t>Purpose of the Business Academy and Development Support</a:t>
            </a:r>
          </a:p>
          <a:p>
            <a:r>
              <a:rPr lang="en-US" sz="2200" dirty="0" smtClean="0"/>
              <a:t>Role of Collaborators </a:t>
            </a:r>
          </a:p>
          <a:p>
            <a:endParaRPr lang="en-US" sz="2200" dirty="0" smtClean="0"/>
          </a:p>
          <a:p>
            <a:endParaRPr lang="en-US" sz="2200" dirty="0" smtClean="0"/>
          </a:p>
          <a:p>
            <a:endParaRPr lang="en-GB" sz="2200"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2</a:t>
            </a:fld>
            <a:endParaRPr lang="en-GB"/>
          </a:p>
        </p:txBody>
      </p:sp>
    </p:spTree>
    <p:extLst>
      <p:ext uri="{BB962C8B-B14F-4D97-AF65-F5344CB8AC3E}">
        <p14:creationId xmlns:p14="http://schemas.microsoft.com/office/powerpoint/2010/main" val="190624944"/>
      </p:ext>
    </p:extLst>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GB" dirty="0"/>
          </a:p>
        </p:txBody>
      </p:sp>
      <p:sp>
        <p:nvSpPr>
          <p:cNvPr id="3" name="Content Placeholder 2"/>
          <p:cNvSpPr>
            <a:spLocks noGrp="1"/>
          </p:cNvSpPr>
          <p:nvPr>
            <p:ph idx="1"/>
          </p:nvPr>
        </p:nvSpPr>
        <p:spPr/>
        <p:txBody>
          <a:bodyPr/>
          <a:lstStyle/>
          <a:p>
            <a:pPr algn="just"/>
            <a:r>
              <a:rPr lang="en-GB" sz="2400" dirty="0" smtClean="0"/>
              <a:t>The P2P Project is a </a:t>
            </a:r>
            <a:r>
              <a:rPr lang="en-GB" sz="2400" dirty="0"/>
              <a:t>hybrid of the regular socially inclined project and regular commercial facility with emphasis on </a:t>
            </a:r>
            <a:r>
              <a:rPr lang="en-GB" sz="2400" dirty="0" smtClean="0"/>
              <a:t>commercial.</a:t>
            </a:r>
          </a:p>
          <a:p>
            <a:pPr algn="just"/>
            <a:r>
              <a:rPr lang="en-US" sz="2400" dirty="0"/>
              <a:t>The goal of </a:t>
            </a:r>
            <a:r>
              <a:rPr lang="en-US" sz="2400" dirty="0" smtClean="0"/>
              <a:t>the P2P Project is </a:t>
            </a:r>
            <a:r>
              <a:rPr lang="en-US" sz="2400" dirty="0"/>
              <a:t>to increase access to WASH services at the household level in Ghana by scaling up access to finance and technical assistance for micro, small and medium enterprises and </a:t>
            </a:r>
            <a:r>
              <a:rPr lang="en-US" sz="2400" dirty="0" smtClean="0"/>
              <a:t>households/house owners.  </a:t>
            </a:r>
            <a:endParaRPr lang="en-GB" sz="2400" dirty="0"/>
          </a:p>
          <a:p>
            <a:pPr algn="just"/>
            <a:endParaRPr lang="en-GB" sz="2400" dirty="0"/>
          </a:p>
          <a:p>
            <a:pPr algn="just"/>
            <a:endParaRPr lang="en-GB" sz="2400"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3</a:t>
            </a:fld>
            <a:endParaRPr lang="en-GB"/>
          </a:p>
        </p:txBody>
      </p:sp>
    </p:spTree>
    <p:extLst>
      <p:ext uri="{BB962C8B-B14F-4D97-AF65-F5344CB8AC3E}">
        <p14:creationId xmlns:p14="http://schemas.microsoft.com/office/powerpoint/2010/main" val="472616654"/>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2225"/>
            <a:ext cx="7737475" cy="544513"/>
          </a:xfrm>
        </p:spPr>
        <p:txBody>
          <a:bodyPr/>
          <a:lstStyle/>
          <a:p>
            <a:r>
              <a:rPr lang="en-US" dirty="0" smtClean="0"/>
              <a:t>Background</a:t>
            </a:r>
            <a:endParaRPr lang="en-GB" dirty="0"/>
          </a:p>
        </p:txBody>
      </p:sp>
      <p:sp>
        <p:nvSpPr>
          <p:cNvPr id="3" name="Content Placeholder 2"/>
          <p:cNvSpPr>
            <a:spLocks noGrp="1"/>
          </p:cNvSpPr>
          <p:nvPr>
            <p:ph idx="1"/>
          </p:nvPr>
        </p:nvSpPr>
        <p:spPr>
          <a:xfrm>
            <a:off x="719138" y="500856"/>
            <a:ext cx="7737475" cy="5011738"/>
          </a:xfrm>
        </p:spPr>
        <p:txBody>
          <a:bodyPr/>
          <a:lstStyle/>
          <a:p>
            <a:pPr algn="just"/>
            <a:r>
              <a:rPr lang="en-GB" sz="2200" dirty="0"/>
              <a:t>CATALYSING WASH: from Possible to Profitable (P2P) Project is a five year project </a:t>
            </a:r>
            <a:r>
              <a:rPr lang="en-GB" sz="2200" dirty="0" smtClean="0"/>
              <a:t>[2015 – 2019] funded </a:t>
            </a:r>
            <a:r>
              <a:rPr lang="en-GB" sz="2200" dirty="0"/>
              <a:t>by The Embassy of the Kingdom of Netherlands (EKN) Ghana which is directly implemented by SNV </a:t>
            </a:r>
            <a:r>
              <a:rPr lang="en-GB" sz="2200" dirty="0" smtClean="0"/>
              <a:t>in Partnership with Fidelity </a:t>
            </a:r>
            <a:r>
              <a:rPr lang="en-GB" sz="2200" dirty="0"/>
              <a:t>Bank. </a:t>
            </a:r>
            <a:endParaRPr lang="en-GB" sz="2200" dirty="0" smtClean="0"/>
          </a:p>
          <a:p>
            <a:pPr algn="just"/>
            <a:r>
              <a:rPr lang="en-GB" sz="2200" dirty="0" smtClean="0"/>
              <a:t>The </a:t>
            </a:r>
            <a:r>
              <a:rPr lang="en-GB" sz="2200" dirty="0"/>
              <a:t>project is to stimulate private sector involvement and financing at both micro and macro levels to ensure sustainability for WASH investments and </a:t>
            </a:r>
            <a:r>
              <a:rPr lang="en-GB" sz="2200" dirty="0" smtClean="0"/>
              <a:t>services [Strengthening the  Supply side]. </a:t>
            </a:r>
          </a:p>
          <a:p>
            <a:pPr marL="0" indent="0" algn="just">
              <a:buNone/>
            </a:pPr>
            <a:endParaRPr lang="en-GB" sz="2200"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4</a:t>
            </a:fld>
            <a:endParaRPr lang="en-GB"/>
          </a:p>
        </p:txBody>
      </p:sp>
    </p:spTree>
    <p:extLst>
      <p:ext uri="{BB962C8B-B14F-4D97-AF65-F5344CB8AC3E}">
        <p14:creationId xmlns:p14="http://schemas.microsoft.com/office/powerpoint/2010/main" val="30105451"/>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P2P?</a:t>
            </a:r>
            <a:endParaRPr lang="en-GB" dirty="0"/>
          </a:p>
        </p:txBody>
      </p:sp>
      <p:sp>
        <p:nvSpPr>
          <p:cNvPr id="4" name="Slide Number Placeholder 3"/>
          <p:cNvSpPr>
            <a:spLocks noGrp="1"/>
          </p:cNvSpPr>
          <p:nvPr>
            <p:ph type="sldNum" sz="quarter" idx="10"/>
          </p:nvPr>
        </p:nvSpPr>
        <p:spPr/>
        <p:txBody>
          <a:bodyPr/>
          <a:lstStyle/>
          <a:p>
            <a:pPr>
              <a:defRPr/>
            </a:pPr>
            <a:fld id="{2589E51A-08F7-478D-B7E0-287BE3071B8F}" type="slidenum">
              <a:rPr lang="en-US" smtClean="0"/>
              <a:pPr>
                <a:defRPr/>
              </a:pPr>
              <a:t>5</a:t>
            </a:fld>
            <a:endParaRPr lang="en-US" dirty="0"/>
          </a:p>
        </p:txBody>
      </p:sp>
      <p:sp>
        <p:nvSpPr>
          <p:cNvPr id="3" name="Content Placeholder 2"/>
          <p:cNvSpPr>
            <a:spLocks noGrp="1"/>
          </p:cNvSpPr>
          <p:nvPr>
            <p:ph idx="1"/>
          </p:nvPr>
        </p:nvSpPr>
        <p:spPr>
          <a:xfrm>
            <a:off x="719138" y="669701"/>
            <a:ext cx="7737475" cy="5512024"/>
          </a:xfrm>
        </p:spPr>
        <p:txBody>
          <a:bodyPr/>
          <a:lstStyle/>
          <a:p>
            <a:pPr algn="just"/>
            <a:r>
              <a:rPr lang="en-US" sz="2200" dirty="0"/>
              <a:t>T</a:t>
            </a:r>
            <a:r>
              <a:rPr lang="en-US" sz="2200" dirty="0" smtClean="0"/>
              <a:t>he </a:t>
            </a:r>
            <a:r>
              <a:rPr lang="en-US" sz="2200" dirty="0"/>
              <a:t>difficulty of </a:t>
            </a:r>
            <a:r>
              <a:rPr lang="en-US" sz="2200" dirty="0" smtClean="0"/>
              <a:t>MSMEs in the WASH Sector and households in accessing funds from Financial Institutions to scale-up and acquire WASH facilities due to;</a:t>
            </a:r>
          </a:p>
          <a:p>
            <a:pPr algn="just">
              <a:buFont typeface="Wingdings" panose="05000000000000000000" pitchFamily="2" charset="2"/>
              <a:buChar char="Ø"/>
            </a:pPr>
            <a:r>
              <a:rPr lang="en-US" sz="2200" dirty="0" smtClean="0"/>
              <a:t>Lack of good governance structures  and adequate technical knowledge</a:t>
            </a:r>
          </a:p>
          <a:p>
            <a:pPr algn="just">
              <a:buFont typeface="Wingdings" panose="05000000000000000000" pitchFamily="2" charset="2"/>
              <a:buChar char="Ø"/>
            </a:pPr>
            <a:r>
              <a:rPr lang="en-US" sz="2200" dirty="0" smtClean="0"/>
              <a:t>High interest rates and collateral requirements.</a:t>
            </a:r>
          </a:p>
          <a:p>
            <a:pPr algn="just"/>
            <a:r>
              <a:rPr lang="en-US" sz="2200" dirty="0" smtClean="0"/>
              <a:t> The De-linked demand and supply chain of sanitation [NGOs creates demand however the supply bits have been lacking]. </a:t>
            </a:r>
          </a:p>
          <a:p>
            <a:pPr marL="0" indent="0" algn="just">
              <a:buNone/>
            </a:pPr>
            <a:endParaRPr lang="en-GB" sz="2200" dirty="0"/>
          </a:p>
        </p:txBody>
      </p:sp>
    </p:spTree>
    <p:extLst>
      <p:ext uri="{BB962C8B-B14F-4D97-AF65-F5344CB8AC3E}">
        <p14:creationId xmlns:p14="http://schemas.microsoft.com/office/powerpoint/2010/main" val="3400584272"/>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615" y="157221"/>
            <a:ext cx="6911529" cy="440934"/>
          </a:xfrm>
        </p:spPr>
        <p:txBody>
          <a:bodyPr>
            <a:normAutofit fontScale="90000"/>
          </a:bodyPr>
          <a:lstStyle/>
          <a:p>
            <a:r>
              <a:rPr lang="en-US" b="1" dirty="0" smtClean="0"/>
              <a:t>Project Objectives &amp; Outcomes</a:t>
            </a:r>
            <a:endParaRPr lang="en-GB" b="1" dirty="0"/>
          </a:p>
        </p:txBody>
      </p:sp>
      <p:sp>
        <p:nvSpPr>
          <p:cNvPr id="5" name="Rounded Rectangle 4"/>
          <p:cNvSpPr/>
          <p:nvPr/>
        </p:nvSpPr>
        <p:spPr>
          <a:xfrm>
            <a:off x="254357" y="749232"/>
            <a:ext cx="5772956" cy="531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500" b="1" dirty="0">
                <a:solidFill>
                  <a:schemeClr val="tx1"/>
                </a:solidFill>
              </a:rPr>
              <a:t>OBJECTIVE 1: Improved Sustainability and Viability of WASH MSMEs</a:t>
            </a:r>
          </a:p>
        </p:txBody>
      </p:sp>
      <p:sp>
        <p:nvSpPr>
          <p:cNvPr id="6" name="Rounded Rectangle 5"/>
          <p:cNvSpPr/>
          <p:nvPr/>
        </p:nvSpPr>
        <p:spPr>
          <a:xfrm>
            <a:off x="850006" y="1354698"/>
            <a:ext cx="5177307" cy="5312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100" b="1" dirty="0">
                <a:solidFill>
                  <a:schemeClr val="tx1"/>
                </a:solidFill>
              </a:rPr>
              <a:t>Outcome 1.1: MSME Capacity in Business planning, financial management and operational efficiency enhanced.</a:t>
            </a:r>
          </a:p>
        </p:txBody>
      </p:sp>
      <p:sp>
        <p:nvSpPr>
          <p:cNvPr id="7" name="Rounded Rectangle 6"/>
          <p:cNvSpPr/>
          <p:nvPr/>
        </p:nvSpPr>
        <p:spPr>
          <a:xfrm>
            <a:off x="850006" y="2029619"/>
            <a:ext cx="5177307" cy="5312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100" b="1" dirty="0">
                <a:solidFill>
                  <a:schemeClr val="tx1"/>
                </a:solidFill>
              </a:rPr>
              <a:t>Outcome 1.2: SME growth, marketing and promotional capacity enhanced</a:t>
            </a:r>
          </a:p>
        </p:txBody>
      </p:sp>
      <p:sp>
        <p:nvSpPr>
          <p:cNvPr id="9" name="Rounded Rectangle 8"/>
          <p:cNvSpPr/>
          <p:nvPr/>
        </p:nvSpPr>
        <p:spPr>
          <a:xfrm>
            <a:off x="254358" y="2684027"/>
            <a:ext cx="5772956" cy="531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500" b="1" dirty="0">
                <a:solidFill>
                  <a:schemeClr val="tx1"/>
                </a:solidFill>
              </a:rPr>
              <a:t>OBJECTIVE 2: Increased access to finance for households and WASH MSMEs</a:t>
            </a:r>
          </a:p>
        </p:txBody>
      </p:sp>
      <p:sp>
        <p:nvSpPr>
          <p:cNvPr id="10" name="Rounded Rectangle 9"/>
          <p:cNvSpPr/>
          <p:nvPr/>
        </p:nvSpPr>
        <p:spPr>
          <a:xfrm>
            <a:off x="850006" y="3301615"/>
            <a:ext cx="5177307" cy="5312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100" b="1" dirty="0">
                <a:solidFill>
                  <a:schemeClr val="tx1"/>
                </a:solidFill>
              </a:rPr>
              <a:t>Outcome 2.1: Appropriate lending products available for Urban WASH sectors MSMEs by segment and size</a:t>
            </a:r>
          </a:p>
        </p:txBody>
      </p:sp>
      <p:sp>
        <p:nvSpPr>
          <p:cNvPr id="11" name="Rounded Rectangle 10"/>
          <p:cNvSpPr/>
          <p:nvPr/>
        </p:nvSpPr>
        <p:spPr>
          <a:xfrm>
            <a:off x="850006" y="3968486"/>
            <a:ext cx="5177307" cy="5312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100" b="1" dirty="0">
                <a:solidFill>
                  <a:schemeClr val="tx1"/>
                </a:solidFill>
              </a:rPr>
              <a:t>Outcome 2.2: Appropriate lending products available for households by income segments</a:t>
            </a:r>
          </a:p>
        </p:txBody>
      </p:sp>
      <p:sp>
        <p:nvSpPr>
          <p:cNvPr id="12" name="Rounded Rectangle 11"/>
          <p:cNvSpPr/>
          <p:nvPr/>
        </p:nvSpPr>
        <p:spPr>
          <a:xfrm>
            <a:off x="850006" y="4639395"/>
            <a:ext cx="5139473" cy="5312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100" b="1" dirty="0">
                <a:solidFill>
                  <a:schemeClr val="tx1"/>
                </a:solidFill>
              </a:rPr>
              <a:t>Outcome 2.3: MSMEs and Households reached through proactive communication strategy (Awareness of P2P among households, MSMEs and MFIs created)</a:t>
            </a:r>
          </a:p>
        </p:txBody>
      </p:sp>
      <p:sp>
        <p:nvSpPr>
          <p:cNvPr id="13" name="Rounded Rectangle 12"/>
          <p:cNvSpPr/>
          <p:nvPr/>
        </p:nvSpPr>
        <p:spPr>
          <a:xfrm>
            <a:off x="850006" y="5376517"/>
            <a:ext cx="5139473" cy="4724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100" b="1" dirty="0">
                <a:solidFill>
                  <a:schemeClr val="tx1"/>
                </a:solidFill>
              </a:rPr>
              <a:t>Outcome 2.4: Revolving loan fund operational</a:t>
            </a:r>
          </a:p>
        </p:txBody>
      </p:sp>
      <p:sp>
        <p:nvSpPr>
          <p:cNvPr id="14" name="Right Brace 13"/>
          <p:cNvSpPr/>
          <p:nvPr/>
        </p:nvSpPr>
        <p:spPr>
          <a:xfrm>
            <a:off x="6076413" y="1476494"/>
            <a:ext cx="1246031" cy="954393"/>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500"/>
          </a:p>
        </p:txBody>
      </p:sp>
      <p:sp>
        <p:nvSpPr>
          <p:cNvPr id="16" name="Rectangle 15"/>
          <p:cNvSpPr/>
          <p:nvPr/>
        </p:nvSpPr>
        <p:spPr>
          <a:xfrm>
            <a:off x="7276562" y="1753539"/>
            <a:ext cx="1728989" cy="492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b="1" dirty="0">
                <a:solidFill>
                  <a:schemeClr val="tx1"/>
                </a:solidFill>
              </a:rPr>
              <a:t>Capacity Enhancement</a:t>
            </a:r>
            <a:endParaRPr lang="en-GB" sz="1500" b="1" dirty="0">
              <a:solidFill>
                <a:schemeClr val="tx1"/>
              </a:solidFill>
            </a:endParaRPr>
          </a:p>
        </p:txBody>
      </p:sp>
      <p:sp>
        <p:nvSpPr>
          <p:cNvPr id="17" name="Rectangle 16"/>
          <p:cNvSpPr/>
          <p:nvPr/>
        </p:nvSpPr>
        <p:spPr>
          <a:xfrm>
            <a:off x="6827413" y="4767070"/>
            <a:ext cx="2342345" cy="492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200" b="1" dirty="0">
                <a:solidFill>
                  <a:schemeClr val="tx1"/>
                </a:solidFill>
              </a:rPr>
              <a:t>Demand creation through </a:t>
            </a:r>
            <a:r>
              <a:rPr lang="en-US" sz="1200" b="1" dirty="0" smtClean="0">
                <a:solidFill>
                  <a:schemeClr val="tx1"/>
                </a:solidFill>
              </a:rPr>
              <a:t>awareness creation.</a:t>
            </a:r>
            <a:endParaRPr lang="en-GB" sz="1200" b="1" dirty="0">
              <a:solidFill>
                <a:schemeClr val="tx1"/>
              </a:solidFill>
            </a:endParaRPr>
          </a:p>
        </p:txBody>
      </p:sp>
      <p:cxnSp>
        <p:nvCxnSpPr>
          <p:cNvPr id="19" name="Straight Arrow Connector 18"/>
          <p:cNvCxnSpPr>
            <a:stCxn id="12" idx="3"/>
          </p:cNvCxnSpPr>
          <p:nvPr/>
        </p:nvCxnSpPr>
        <p:spPr>
          <a:xfrm>
            <a:off x="5989479" y="4905022"/>
            <a:ext cx="926476" cy="15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6108612" y="3464199"/>
            <a:ext cx="1213832" cy="2163869"/>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500"/>
          </a:p>
        </p:txBody>
      </p:sp>
      <p:sp>
        <p:nvSpPr>
          <p:cNvPr id="21" name="Rectangle 20"/>
          <p:cNvSpPr/>
          <p:nvPr/>
        </p:nvSpPr>
        <p:spPr>
          <a:xfrm>
            <a:off x="7062854" y="3741734"/>
            <a:ext cx="1871461" cy="50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200" b="1" dirty="0" smtClean="0">
                <a:solidFill>
                  <a:schemeClr val="tx1"/>
                </a:solidFill>
              </a:rPr>
              <a:t>WASH Financing</a:t>
            </a:r>
            <a:endParaRPr lang="en-GB" sz="1200" b="1" dirty="0">
              <a:solidFill>
                <a:schemeClr val="tx1"/>
              </a:solidFill>
            </a:endParaRPr>
          </a:p>
        </p:txBody>
      </p:sp>
    </p:spTree>
    <p:extLst>
      <p:ext uri="{BB962C8B-B14F-4D97-AF65-F5344CB8AC3E}">
        <p14:creationId xmlns:p14="http://schemas.microsoft.com/office/powerpoint/2010/main" val="395274085"/>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6" grpId="0"/>
      <p:bldP spid="17" grpId="0"/>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0"/>
            <a:ext cx="7737475" cy="544513"/>
          </a:xfrm>
        </p:spPr>
        <p:txBody>
          <a:bodyPr/>
          <a:lstStyle/>
          <a:p>
            <a:pPr algn="ctr"/>
            <a:r>
              <a:rPr lang="en-US" dirty="0" smtClean="0"/>
              <a:t>Project’s Target Beneficiaries</a:t>
            </a:r>
            <a:endParaRPr lang="en-GB"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7</a:t>
            </a:fld>
            <a:endParaRPr lang="en-GB"/>
          </a:p>
        </p:txBody>
      </p:sp>
      <p:graphicFrame>
        <p:nvGraphicFramePr>
          <p:cNvPr id="5" name="Diagram 4"/>
          <p:cNvGraphicFramePr/>
          <p:nvPr>
            <p:extLst>
              <p:ext uri="{D42A27DB-BD31-4B8C-83A1-F6EECF244321}">
                <p14:modId xmlns:p14="http://schemas.microsoft.com/office/powerpoint/2010/main" val="3218577143"/>
              </p:ext>
            </p:extLst>
          </p:nvPr>
        </p:nvGraphicFramePr>
        <p:xfrm>
          <a:off x="931572" y="453445"/>
          <a:ext cx="6357870" cy="5537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94362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89E51A-08F7-478D-B7E0-287BE3071B8F}" type="slidenum">
              <a:rPr lang="en-US" smtClean="0"/>
              <a:pPr>
                <a:defRPr/>
              </a:pPr>
              <a:t>8</a:t>
            </a:fld>
            <a:endParaRPr lang="en-US" dirty="0"/>
          </a:p>
        </p:txBody>
      </p:sp>
      <p:sp>
        <p:nvSpPr>
          <p:cNvPr id="5" name="Title 1"/>
          <p:cNvSpPr txBox="1">
            <a:spLocks/>
          </p:cNvSpPr>
          <p:nvPr/>
        </p:nvSpPr>
        <p:spPr bwMode="auto">
          <a:xfrm>
            <a:off x="719138" y="228600"/>
            <a:ext cx="7737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l" rtl="0" eaLnBrk="1" fontAlgn="base" hangingPunct="1">
              <a:lnSpc>
                <a:spcPts val="3600"/>
              </a:lnSpc>
              <a:spcBef>
                <a:spcPct val="0"/>
              </a:spcBef>
              <a:spcAft>
                <a:spcPct val="0"/>
              </a:spcAft>
              <a:defRPr sz="2800" b="0">
                <a:solidFill>
                  <a:srgbClr val="0091CC"/>
                </a:solidFill>
                <a:latin typeface="+mj-lt"/>
                <a:ea typeface="+mj-ea"/>
                <a:cs typeface="+mj-cs"/>
              </a:defRPr>
            </a:lvl1pPr>
            <a:lvl2pPr algn="l" rtl="0" eaLnBrk="1" fontAlgn="base" hangingPunct="1">
              <a:lnSpc>
                <a:spcPts val="3600"/>
              </a:lnSpc>
              <a:spcBef>
                <a:spcPct val="0"/>
              </a:spcBef>
              <a:spcAft>
                <a:spcPct val="0"/>
              </a:spcAft>
              <a:defRPr sz="2200" b="1">
                <a:solidFill>
                  <a:srgbClr val="0091CC"/>
                </a:solidFill>
                <a:latin typeface="Verdana" pitchFamily="34" charset="0"/>
              </a:defRPr>
            </a:lvl2pPr>
            <a:lvl3pPr algn="l" rtl="0" eaLnBrk="1" fontAlgn="base" hangingPunct="1">
              <a:lnSpc>
                <a:spcPts val="3600"/>
              </a:lnSpc>
              <a:spcBef>
                <a:spcPct val="0"/>
              </a:spcBef>
              <a:spcAft>
                <a:spcPct val="0"/>
              </a:spcAft>
              <a:defRPr sz="2200" b="1">
                <a:solidFill>
                  <a:srgbClr val="0091CC"/>
                </a:solidFill>
                <a:latin typeface="Verdana" pitchFamily="34" charset="0"/>
              </a:defRPr>
            </a:lvl3pPr>
            <a:lvl4pPr algn="l" rtl="0" eaLnBrk="1" fontAlgn="base" hangingPunct="1">
              <a:lnSpc>
                <a:spcPts val="3600"/>
              </a:lnSpc>
              <a:spcBef>
                <a:spcPct val="0"/>
              </a:spcBef>
              <a:spcAft>
                <a:spcPct val="0"/>
              </a:spcAft>
              <a:defRPr sz="2200" b="1">
                <a:solidFill>
                  <a:srgbClr val="0091CC"/>
                </a:solidFill>
                <a:latin typeface="Verdana" pitchFamily="34" charset="0"/>
              </a:defRPr>
            </a:lvl4pPr>
            <a:lvl5pPr algn="l" rtl="0" eaLnBrk="1" fontAlgn="base" hangingPunct="1">
              <a:lnSpc>
                <a:spcPts val="3600"/>
              </a:lnSpc>
              <a:spcBef>
                <a:spcPct val="0"/>
              </a:spcBef>
              <a:spcAft>
                <a:spcPct val="0"/>
              </a:spcAft>
              <a:defRPr sz="2200" b="1">
                <a:solidFill>
                  <a:srgbClr val="0091CC"/>
                </a:solidFill>
                <a:latin typeface="Verdana" pitchFamily="34" charset="0"/>
              </a:defRPr>
            </a:lvl5pPr>
            <a:lvl6pPr marL="457200" algn="l" rtl="0" eaLnBrk="1" fontAlgn="base" hangingPunct="1">
              <a:lnSpc>
                <a:spcPts val="3600"/>
              </a:lnSpc>
              <a:spcBef>
                <a:spcPct val="0"/>
              </a:spcBef>
              <a:spcAft>
                <a:spcPct val="0"/>
              </a:spcAft>
              <a:defRPr sz="2200" b="1">
                <a:solidFill>
                  <a:srgbClr val="0091CC"/>
                </a:solidFill>
                <a:latin typeface="Verdana" pitchFamily="34" charset="0"/>
              </a:defRPr>
            </a:lvl6pPr>
            <a:lvl7pPr marL="914400" algn="l" rtl="0" eaLnBrk="1" fontAlgn="base" hangingPunct="1">
              <a:lnSpc>
                <a:spcPts val="3600"/>
              </a:lnSpc>
              <a:spcBef>
                <a:spcPct val="0"/>
              </a:spcBef>
              <a:spcAft>
                <a:spcPct val="0"/>
              </a:spcAft>
              <a:defRPr sz="2200" b="1">
                <a:solidFill>
                  <a:srgbClr val="0091CC"/>
                </a:solidFill>
                <a:latin typeface="Verdana" pitchFamily="34" charset="0"/>
              </a:defRPr>
            </a:lvl7pPr>
            <a:lvl8pPr marL="1371600" algn="l" rtl="0" eaLnBrk="1" fontAlgn="base" hangingPunct="1">
              <a:lnSpc>
                <a:spcPts val="3600"/>
              </a:lnSpc>
              <a:spcBef>
                <a:spcPct val="0"/>
              </a:spcBef>
              <a:spcAft>
                <a:spcPct val="0"/>
              </a:spcAft>
              <a:defRPr sz="2200" b="1">
                <a:solidFill>
                  <a:srgbClr val="0091CC"/>
                </a:solidFill>
                <a:latin typeface="Verdana" pitchFamily="34" charset="0"/>
              </a:defRPr>
            </a:lvl8pPr>
            <a:lvl9pPr marL="1828800" algn="l" rtl="0" eaLnBrk="1" fontAlgn="base" hangingPunct="1">
              <a:lnSpc>
                <a:spcPts val="3600"/>
              </a:lnSpc>
              <a:spcBef>
                <a:spcPct val="0"/>
              </a:spcBef>
              <a:spcAft>
                <a:spcPct val="0"/>
              </a:spcAft>
              <a:defRPr sz="2200" b="1">
                <a:solidFill>
                  <a:srgbClr val="0091CC"/>
                </a:solidFill>
                <a:latin typeface="Verdana" pitchFamily="34" charset="0"/>
              </a:defRPr>
            </a:lvl9pPr>
          </a:lstStyle>
          <a:p>
            <a:r>
              <a:rPr lang="en-GB" sz="4000" kern="0" dirty="0" smtClean="0"/>
              <a:t>Unique Features</a:t>
            </a:r>
            <a:endParaRPr lang="en-GB" sz="4000" kern="0" dirty="0"/>
          </a:p>
        </p:txBody>
      </p:sp>
      <p:sp>
        <p:nvSpPr>
          <p:cNvPr id="6" name="Content Placeholder 2"/>
          <p:cNvSpPr>
            <a:spLocks noGrp="1"/>
          </p:cNvSpPr>
          <p:nvPr>
            <p:ph idx="1"/>
          </p:nvPr>
        </p:nvSpPr>
        <p:spPr>
          <a:xfrm>
            <a:off x="719138" y="847725"/>
            <a:ext cx="7737475" cy="5327444"/>
          </a:xfrm>
        </p:spPr>
        <p:txBody>
          <a:bodyPr/>
          <a:lstStyle/>
          <a:p>
            <a:pPr>
              <a:lnSpc>
                <a:spcPct val="200000"/>
              </a:lnSpc>
              <a:buFont typeface="Wingdings" panose="05000000000000000000" pitchFamily="2" charset="2"/>
              <a:buChar char="q"/>
            </a:pPr>
            <a:r>
              <a:rPr lang="en-GB" sz="3200" dirty="0" smtClean="0"/>
              <a:t>Interest Rates</a:t>
            </a:r>
          </a:p>
          <a:p>
            <a:pPr>
              <a:lnSpc>
                <a:spcPct val="200000"/>
              </a:lnSpc>
              <a:buFont typeface="Wingdings" panose="05000000000000000000" pitchFamily="2" charset="2"/>
              <a:buChar char="q"/>
            </a:pPr>
            <a:r>
              <a:rPr lang="en-US" sz="3200" dirty="0"/>
              <a:t> </a:t>
            </a:r>
            <a:r>
              <a:rPr lang="en-US" sz="3200" dirty="0" smtClean="0"/>
              <a:t>Outreach (Reach plus target)</a:t>
            </a:r>
          </a:p>
          <a:p>
            <a:pPr>
              <a:lnSpc>
                <a:spcPct val="200000"/>
              </a:lnSpc>
              <a:buFont typeface="Wingdings" panose="05000000000000000000" pitchFamily="2" charset="2"/>
              <a:buChar char="q"/>
            </a:pPr>
            <a:r>
              <a:rPr lang="en-US" sz="3200" dirty="0" smtClean="0"/>
              <a:t>Business Development &amp; Nurturing through Academy with BDS support [for a period of 1 year]</a:t>
            </a:r>
            <a:endParaRPr lang="en-GB" sz="3200" dirty="0" smtClean="0"/>
          </a:p>
          <a:p>
            <a:pPr marL="0" indent="0">
              <a:lnSpc>
                <a:spcPct val="200000"/>
              </a:lnSpc>
              <a:buNone/>
            </a:pPr>
            <a:endParaRPr lang="en-GB" dirty="0"/>
          </a:p>
        </p:txBody>
      </p:sp>
    </p:spTree>
    <p:extLst>
      <p:ext uri="{BB962C8B-B14F-4D97-AF65-F5344CB8AC3E}">
        <p14:creationId xmlns:p14="http://schemas.microsoft.com/office/powerpoint/2010/main" val="705234959"/>
      </p:ext>
    </p:extLst>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53" y="228600"/>
            <a:ext cx="3088134" cy="544513"/>
          </a:xfrm>
        </p:spPr>
        <p:txBody>
          <a:bodyPr/>
          <a:lstStyle/>
          <a:p>
            <a:r>
              <a:rPr lang="en-US" dirty="0" smtClean="0"/>
              <a:t>P2P Fund Structure</a:t>
            </a:r>
            <a:endParaRPr lang="en-GB" dirty="0"/>
          </a:p>
        </p:txBody>
      </p:sp>
      <p:sp>
        <p:nvSpPr>
          <p:cNvPr id="4" name="Slide Number Placeholder 3"/>
          <p:cNvSpPr>
            <a:spLocks noGrp="1"/>
          </p:cNvSpPr>
          <p:nvPr>
            <p:ph type="sldNum" sz="quarter" idx="10"/>
          </p:nvPr>
        </p:nvSpPr>
        <p:spPr/>
        <p:txBody>
          <a:bodyPr/>
          <a:lstStyle/>
          <a:p>
            <a:fld id="{9749D113-14C5-4855-ACB4-77509454CCCB}" type="slidenum">
              <a:rPr lang="en-GB" smtClean="0"/>
              <a:pPr/>
              <a:t>9</a:t>
            </a:fld>
            <a:endParaRPr lang="en-GB"/>
          </a:p>
        </p:txBody>
      </p:sp>
      <p:pic>
        <p:nvPicPr>
          <p:cNvPr id="5" name="Picture 4"/>
          <p:cNvPicPr/>
          <p:nvPr/>
        </p:nvPicPr>
        <p:blipFill>
          <a:blip r:embed="rId2"/>
          <a:stretch>
            <a:fillRect/>
          </a:stretch>
        </p:blipFill>
        <p:spPr>
          <a:xfrm>
            <a:off x="3189087" y="0"/>
            <a:ext cx="5016768" cy="5991225"/>
          </a:xfrm>
          <a:prstGeom prst="rect">
            <a:avLst/>
          </a:prstGeom>
        </p:spPr>
      </p:pic>
      <p:sp>
        <p:nvSpPr>
          <p:cNvPr id="6" name="Rounded Rectangle 5"/>
          <p:cNvSpPr/>
          <p:nvPr/>
        </p:nvSpPr>
        <p:spPr bwMode="auto">
          <a:xfrm>
            <a:off x="244699" y="1017432"/>
            <a:ext cx="2704563" cy="1983346"/>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Fidelity Bank serves</a:t>
            </a:r>
            <a:r>
              <a:rPr kumimoji="0" lang="en-US" sz="1400" b="0" i="0" u="none" strike="noStrike" cap="none" normalizeH="0" dirty="0" smtClean="0">
                <a:ln>
                  <a:noFill/>
                </a:ln>
                <a:solidFill>
                  <a:schemeClr val="tx1"/>
                </a:solidFill>
                <a:effectLst/>
                <a:latin typeface="Verdana" pitchFamily="34" charset="0"/>
              </a:rPr>
              <a:t> as the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Fund Manager and Custodian</a:t>
            </a: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Verdana" pitchFamily="34" charset="0"/>
            </a:endParaRPr>
          </a:p>
        </p:txBody>
      </p:sp>
      <p:pic>
        <p:nvPicPr>
          <p:cNvPr id="7" name="Picture 6"/>
          <p:cNvPicPr>
            <a:picLocks noChangeAspect="1"/>
          </p:cNvPicPr>
          <p:nvPr/>
        </p:nvPicPr>
        <p:blipFill>
          <a:blip r:embed="rId3"/>
          <a:stretch>
            <a:fillRect/>
          </a:stretch>
        </p:blipFill>
        <p:spPr>
          <a:xfrm>
            <a:off x="844450" y="1757786"/>
            <a:ext cx="1483150" cy="1336171"/>
          </a:xfrm>
          <a:prstGeom prst="rect">
            <a:avLst/>
          </a:prstGeom>
        </p:spPr>
      </p:pic>
      <p:sp>
        <p:nvSpPr>
          <p:cNvPr id="8" name="Rounded Rectangle 7"/>
          <p:cNvSpPr/>
          <p:nvPr/>
        </p:nvSpPr>
        <p:spPr bwMode="auto">
          <a:xfrm>
            <a:off x="233743" y="3245096"/>
            <a:ext cx="2704563" cy="2653427"/>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Fidelity Bank will on-lend</a:t>
            </a:r>
            <a:r>
              <a:rPr kumimoji="0" lang="en-US" sz="1400" b="0" i="0" u="none" strike="noStrike" cap="none" normalizeH="0" dirty="0" smtClean="0">
                <a:ln>
                  <a:noFill/>
                </a:ln>
                <a:solidFill>
                  <a:schemeClr val="tx1"/>
                </a:solidFill>
                <a:effectLst/>
                <a:latin typeface="Verdana" pitchFamily="34" charset="0"/>
              </a:rPr>
              <a:t> to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SMEs [10% </a:t>
            </a:r>
            <a:r>
              <a:rPr kumimoji="0" lang="en-US" sz="1400" b="0" i="0" u="none" strike="noStrike" cap="none" normalizeH="0" dirty="0" err="1" smtClean="0">
                <a:ln>
                  <a:noFill/>
                </a:ln>
                <a:solidFill>
                  <a:schemeClr val="tx1"/>
                </a:solidFill>
                <a:effectLst/>
                <a:latin typeface="Verdana" pitchFamily="34" charset="0"/>
              </a:rPr>
              <a:t>p.a</a:t>
            </a:r>
            <a:r>
              <a:rPr kumimoji="0" lang="en-US" sz="1400" b="0" i="0" u="none" strike="noStrike" cap="none" normalizeH="0" dirty="0" smtClean="0">
                <a:ln>
                  <a:noFill/>
                </a:ln>
                <a:solidFill>
                  <a:schemeClr val="tx1"/>
                </a:solidFill>
                <a:effectLst/>
                <a:latin typeface="Verdan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and MFIs [10% </a:t>
            </a:r>
            <a:r>
              <a:rPr kumimoji="0" lang="en-US" sz="1400" b="0" i="0" u="none" strike="noStrike" cap="none" normalizeH="0" dirty="0" err="1" smtClean="0">
                <a:ln>
                  <a:noFill/>
                </a:ln>
                <a:solidFill>
                  <a:schemeClr val="tx1"/>
                </a:solidFill>
                <a:effectLst/>
                <a:latin typeface="Verdana" pitchFamily="34" charset="0"/>
              </a:rPr>
              <a:t>p.a</a:t>
            </a:r>
            <a:r>
              <a:rPr kumimoji="0" lang="en-US" sz="1400" b="0" i="0" u="none" strike="noStrike" cap="none" normalizeH="0" dirty="0" smtClean="0">
                <a:ln>
                  <a:noFill/>
                </a:ln>
                <a:solidFill>
                  <a:schemeClr val="tx1"/>
                </a:solidFill>
                <a:effectLst/>
                <a:latin typeface="Verdana"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MFIs will also on-lend to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Micro businesses [17% </a:t>
            </a:r>
            <a:r>
              <a:rPr kumimoji="0" lang="en-US" sz="1400" b="0" i="0" u="none" strike="noStrike" cap="none" normalizeH="0" dirty="0" err="1" smtClean="0">
                <a:ln>
                  <a:noFill/>
                </a:ln>
                <a:solidFill>
                  <a:schemeClr val="tx1"/>
                </a:solidFill>
                <a:effectLst/>
                <a:latin typeface="Verdana" pitchFamily="34" charset="0"/>
              </a:rPr>
              <a:t>p.a</a:t>
            </a:r>
            <a:r>
              <a:rPr kumimoji="0" lang="en-US" sz="1400" b="0" i="0" u="none" strike="noStrike" cap="none" normalizeH="0" dirty="0" smtClean="0">
                <a:ln>
                  <a:noFill/>
                </a:ln>
                <a:solidFill>
                  <a:schemeClr val="tx1"/>
                </a:solidFill>
                <a:effectLst/>
                <a:latin typeface="Verdana"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Verdana" pitchFamily="34" charset="0"/>
              </a:rPr>
              <a:t> and Households [17%].</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229462779"/>
      </p:ext>
    </p:extLst>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blank">
  <a:themeElements>
    <a:clrScheme name="SNV">
      <a:dk1>
        <a:sysClr val="windowText" lastClr="000000"/>
      </a:dk1>
      <a:lt1>
        <a:sysClr val="window" lastClr="FFFFFF"/>
      </a:lt1>
      <a:dk2>
        <a:srgbClr val="0091CC"/>
      </a:dk2>
      <a:lt2>
        <a:srgbClr val="EEECE1"/>
      </a:lt2>
      <a:accent1>
        <a:srgbClr val="0091CC"/>
      </a:accent1>
      <a:accent2>
        <a:srgbClr val="DE0082"/>
      </a:accent2>
      <a:accent3>
        <a:srgbClr val="C2DC00"/>
      </a:accent3>
      <a:accent4>
        <a:srgbClr val="4F2364"/>
      </a:accent4>
      <a:accent5>
        <a:srgbClr val="A42D13"/>
      </a:accent5>
      <a:accent6>
        <a:srgbClr val="000F24"/>
      </a:accent6>
      <a:hlink>
        <a:srgbClr val="0000FF"/>
      </a:hlink>
      <a:folHlink>
        <a:srgbClr val="800080"/>
      </a:folHlink>
    </a:clrScheme>
    <a:fontScheme name="Training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rain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in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in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in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in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in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in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in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in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in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in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in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D10AAF8-047F-45E8-9F1A-70B06A17CB89}" vid="{38B71A1F-BA39-45C0-A311-F2E101843B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oldblank</Template>
  <TotalTime>609</TotalTime>
  <Words>903</Words>
  <Application>Microsoft Office PowerPoint</Application>
  <PresentationFormat>On-screen Show (4:3)</PresentationFormat>
  <Paragraphs>437</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Times</vt:lpstr>
      <vt:lpstr>Verdana</vt:lpstr>
      <vt:lpstr>Wingdings</vt:lpstr>
      <vt:lpstr>blank</vt:lpstr>
      <vt:lpstr>Microsoft Drawing 1.01</vt:lpstr>
      <vt:lpstr>SNV’s WASH Financing Approach</vt:lpstr>
      <vt:lpstr>Presentation Outline</vt:lpstr>
      <vt:lpstr>Background</vt:lpstr>
      <vt:lpstr>Background</vt:lpstr>
      <vt:lpstr>Why P2P?</vt:lpstr>
      <vt:lpstr>Project Objectives &amp; Outcomes</vt:lpstr>
      <vt:lpstr>Project’s Target Beneficiaries</vt:lpstr>
      <vt:lpstr>PowerPoint Presentation</vt:lpstr>
      <vt:lpstr>P2P Fund Structure</vt:lpstr>
      <vt:lpstr>Purpose of Academy &amp; BDS Providers </vt:lpstr>
      <vt:lpstr>Household WASH Needs P2P will Finance</vt:lpstr>
      <vt:lpstr>Targeted WASH MSMEs</vt:lpstr>
      <vt:lpstr>Role of Collaborators [NGOs and CBOs]</vt:lpstr>
      <vt:lpstr>Other WASH Financing Approach</vt:lpstr>
      <vt:lpstr>Partners </vt:lpstr>
      <vt:lpstr>Pitfalls to Avoid</vt:lpstr>
      <vt:lpstr>Pitfalls Cont’d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BSD Provider Selection</dc:title>
  <dc:creator>Richard Amaning</dc:creator>
  <cp:lastModifiedBy>Shalom Kennedy</cp:lastModifiedBy>
  <cp:revision>112</cp:revision>
  <cp:lastPrinted>2005-01-07T14:46:25Z</cp:lastPrinted>
  <dcterms:created xsi:type="dcterms:W3CDTF">2015-10-16T10:14:11Z</dcterms:created>
  <dcterms:modified xsi:type="dcterms:W3CDTF">2015-10-22T12:17:46Z</dcterms:modified>
</cp:coreProperties>
</file>