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0"/>
  </p:notesMasterIdLst>
  <p:sldIdLst>
    <p:sldId id="256" r:id="rId2"/>
    <p:sldId id="298" r:id="rId3"/>
    <p:sldId id="282" r:id="rId4"/>
    <p:sldId id="290" r:id="rId5"/>
    <p:sldId id="273" r:id="rId6"/>
    <p:sldId id="259" r:id="rId7"/>
    <p:sldId id="302" r:id="rId8"/>
    <p:sldId id="304" r:id="rId9"/>
    <p:sldId id="305" r:id="rId10"/>
    <p:sldId id="297" r:id="rId11"/>
    <p:sldId id="306" r:id="rId12"/>
    <p:sldId id="313" r:id="rId13"/>
    <p:sldId id="312" r:id="rId14"/>
    <p:sldId id="308" r:id="rId15"/>
    <p:sldId id="309" r:id="rId16"/>
    <p:sldId id="310" r:id="rId17"/>
    <p:sldId id="311" r:id="rId18"/>
    <p:sldId id="296"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72" d="100"/>
          <a:sy n="72"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1C81F-615D-49D7-AF6D-CFF58CC4265E}" type="datetimeFigureOut">
              <a:rPr lang="de-DE" smtClean="0"/>
              <a:pPr/>
              <a:t>27.03.2012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F386E-63BD-4813-84F8-633BE156CBA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6"/>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3" descr="WASHTECH final Logo converted.emf"/>
          <p:cNvPicPr>
            <a:picLocks noChangeAspect="1" noChangeArrowheads="1"/>
          </p:cNvPicPr>
          <p:nvPr userDrawn="1"/>
        </p:nvPicPr>
        <p:blipFill>
          <a:blip r:embed="rId3" cstate="print"/>
          <a:srcRect/>
          <a:stretch>
            <a:fillRect/>
          </a:stretch>
        </p:blipFill>
        <p:spPr bwMode="auto">
          <a:xfrm>
            <a:off x="395288" y="5589588"/>
            <a:ext cx="5040312" cy="1079500"/>
          </a:xfrm>
          <a:prstGeom prst="rect">
            <a:avLst/>
          </a:prstGeom>
          <a:noFill/>
          <a:ln w="9525">
            <a:noFill/>
            <a:miter lim="800000"/>
            <a:headEnd/>
            <a:tailEnd/>
          </a:ln>
        </p:spPr>
      </p:pic>
      <p:pic>
        <p:nvPicPr>
          <p:cNvPr id="12" name="Picture 24" descr="FP7-converted.emf"/>
          <p:cNvPicPr>
            <a:picLocks noChangeAspect="1"/>
          </p:cNvPicPr>
          <p:nvPr userDrawn="1"/>
        </p:nvPicPr>
        <p:blipFill>
          <a:blip r:embed="rId4" cstate="print"/>
          <a:srcRect/>
          <a:stretch>
            <a:fillRect/>
          </a:stretch>
        </p:blipFill>
        <p:spPr bwMode="auto">
          <a:xfrm>
            <a:off x="7451725" y="260350"/>
            <a:ext cx="1304925" cy="1081088"/>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Date Placeholder 29"/>
          <p:cNvSpPr>
            <a:spLocks noGrp="1"/>
          </p:cNvSpPr>
          <p:nvPr>
            <p:ph type="dt" sz="half" idx="10"/>
          </p:nvPr>
        </p:nvSpPr>
        <p:spPr/>
        <p:txBody>
          <a:bodyPr/>
          <a:lstStyle>
            <a:lvl1pPr>
              <a:defRPr>
                <a:solidFill>
                  <a:srgbClr val="FFFFFF"/>
                </a:solidFill>
              </a:defRPr>
            </a:lvl1pPr>
          </a:lstStyle>
          <a:p>
            <a:pPr>
              <a:defRPr/>
            </a:pPr>
            <a:fld id="{01B2919E-327F-4C7C-BBDA-A8A940FFC9FA}" type="datetimeFigureOut">
              <a:rPr lang="en-GB"/>
              <a:pPr>
                <a:defRPr/>
              </a:pPr>
              <a:t>27/03/2012</a:t>
            </a:fld>
            <a:endParaRPr lang="en-GB"/>
          </a:p>
        </p:txBody>
      </p:sp>
      <p:sp>
        <p:nvSpPr>
          <p:cNvPr id="14" name="Footer Placeholder 18"/>
          <p:cNvSpPr>
            <a:spLocks noGrp="1"/>
          </p:cNvSpPr>
          <p:nvPr>
            <p:ph type="ftr" sz="quarter" idx="11"/>
          </p:nvPr>
        </p:nvSpPr>
        <p:spPr/>
        <p:txBody>
          <a:bodyPr/>
          <a:lstStyle>
            <a:lvl1pPr>
              <a:defRPr>
                <a:solidFill>
                  <a:schemeClr val="accent1">
                    <a:tint val="20000"/>
                  </a:schemeClr>
                </a:solidFill>
              </a:defRPr>
            </a:lvl1pPr>
          </a:lstStyle>
          <a:p>
            <a:pPr>
              <a:defRPr/>
            </a:pPr>
            <a:endParaRPr lang="en-GB"/>
          </a:p>
        </p:txBody>
      </p:sp>
      <p:sp>
        <p:nvSpPr>
          <p:cNvPr id="15" name="Slide Number Placeholder 26"/>
          <p:cNvSpPr>
            <a:spLocks noGrp="1"/>
          </p:cNvSpPr>
          <p:nvPr>
            <p:ph type="sldNum" sz="quarter" idx="12"/>
          </p:nvPr>
        </p:nvSpPr>
        <p:spPr/>
        <p:txBody>
          <a:bodyPr/>
          <a:lstStyle>
            <a:lvl1pPr>
              <a:defRPr>
                <a:solidFill>
                  <a:srgbClr val="FFFFFF"/>
                </a:solidFill>
              </a:defRPr>
            </a:lvl1pPr>
          </a:lstStyle>
          <a:p>
            <a:pPr>
              <a:defRPr/>
            </a:pPr>
            <a:fld id="{F5C34C9A-3081-4C96-817C-E71CEAF2302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0FDBF8E-7B1A-4AA5-9308-8DA3F862F6A3}" type="datetimeFigureOut">
              <a:rPr lang="en-GB"/>
              <a:pPr>
                <a:defRPr/>
              </a:pPr>
              <a:t>27/03/2012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CD0FBB6-10AF-4E87-ABE8-8CD3AF569E8D}"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272FAAD-541F-4036-B2AD-B36CD225C767}" type="datetimeFigureOut">
              <a:rPr lang="en-GB"/>
              <a:pPr>
                <a:defRPr/>
              </a:pPr>
              <a:t>27/03/2012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7A42188-B8E4-46AC-8E43-1658265796F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EE70EFA1-8D05-4FDA-B589-52BF04B39DD2}" type="datetimeFigureOut">
              <a:rPr lang="en-GB"/>
              <a:pPr>
                <a:defRPr/>
              </a:pPr>
              <a:t>27/03/2012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00DE72B1-CA15-459B-B3EB-B74CEFD7154A}"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pic>
        <p:nvPicPr>
          <p:cNvPr id="6" name="Picture 18" descr="FP7-converted.emf"/>
          <p:cNvPicPr>
            <a:picLocks noChangeAspect="1"/>
          </p:cNvPicPr>
          <p:nvPr userDrawn="1"/>
        </p:nvPicPr>
        <p:blipFill>
          <a:blip r:embed="rId2" cstate="print"/>
          <a:srcRect/>
          <a:stretch>
            <a:fillRect/>
          </a:stretch>
        </p:blipFill>
        <p:spPr bwMode="auto">
          <a:xfrm>
            <a:off x="7804150" y="185738"/>
            <a:ext cx="871538" cy="722312"/>
          </a:xfrm>
          <a:prstGeom prst="rect">
            <a:avLst/>
          </a:prstGeom>
          <a:noFill/>
          <a:ln w="9525">
            <a:noFill/>
            <a:miter lim="800000"/>
            <a:headEnd/>
            <a:tailEnd/>
          </a:ln>
        </p:spPr>
      </p:pic>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fld id="{296E1DDD-96B2-4D4A-A108-7C1C195C38F6}" type="datetimeFigureOut">
              <a:rPr lang="en-GB"/>
              <a:pPr>
                <a:defRPr/>
              </a:pPr>
              <a:t>27/03/2012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85D973D0-5088-4DFE-8613-B900EC9B2D33}"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1EE7EBC7-0CA3-45B2-BA6E-099A4834BD96}" type="datetimeFigureOut">
              <a:rPr lang="en-GB"/>
              <a:pPr>
                <a:defRPr/>
              </a:pPr>
              <a:t>27/03/2012</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4D66A869-A917-4CCA-9D40-F6A2BD7A437F}"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C56B911-A55E-468F-BA53-A34232986151}" type="datetimeFigureOut">
              <a:rPr lang="en-GB"/>
              <a:pPr>
                <a:defRPr/>
              </a:pPr>
              <a:t>27/03/2012</a:t>
            </a:fld>
            <a:endParaRPr lang="en-GB"/>
          </a:p>
        </p:txBody>
      </p:sp>
      <p:sp>
        <p:nvSpPr>
          <p:cNvPr id="8" name="Footer Placeholder 7"/>
          <p:cNvSpPr>
            <a:spLocks noGrp="1"/>
          </p:cNvSpPr>
          <p:nvPr>
            <p:ph type="ftr" sz="quarter" idx="11"/>
          </p:nvPr>
        </p:nvSpPr>
        <p:spPr/>
        <p:txBody>
          <a:bodyPr/>
          <a:lstStyle>
            <a:lvl1pPr>
              <a:defRPr/>
            </a:lvl1pPr>
          </a:lstStyle>
          <a:p>
            <a:pPr>
              <a:defRPr/>
            </a:pPr>
            <a:endParaRPr lang="en-GB"/>
          </a:p>
        </p:txBody>
      </p:sp>
      <p:sp>
        <p:nvSpPr>
          <p:cNvPr id="9" name="Slide Number Placeholder 8"/>
          <p:cNvSpPr>
            <a:spLocks noGrp="1"/>
          </p:cNvSpPr>
          <p:nvPr>
            <p:ph type="sldNum" sz="quarter" idx="12"/>
          </p:nvPr>
        </p:nvSpPr>
        <p:spPr/>
        <p:txBody>
          <a:bodyPr/>
          <a:lstStyle>
            <a:lvl1pPr>
              <a:defRPr/>
            </a:lvl1pPr>
          </a:lstStyle>
          <a:p>
            <a:pPr>
              <a:defRPr/>
            </a:pPr>
            <a:fld id="{515974B2-1367-4835-94E8-B90118939E33}"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37DB962-E7D5-46C2-BFEE-C671ADDA1D84}" type="datetimeFigureOut">
              <a:rPr lang="en-GB"/>
              <a:pPr>
                <a:defRPr/>
              </a:pPr>
              <a:t>27/03/2012</a:t>
            </a:fld>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78A738F1-42C9-4DD3-B291-E9A5B2A9ED5F}"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6BA8C20-D534-491B-9748-A30BA4D4C16C}" type="datetimeFigureOut">
              <a:rPr lang="en-GB"/>
              <a:pPr>
                <a:defRPr/>
              </a:pPr>
              <a:t>27/03/2012</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5FD63425-EA7F-4B1B-9D1E-0965A3507D1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normAutofit/>
          </a:bodyPr>
          <a:lstStyle>
            <a:lvl1pPr>
              <a:defRPr sz="4000"/>
            </a:lvl1pPr>
            <a:lvl2pPr>
              <a:defRPr sz="3600"/>
            </a:lvl2pPr>
            <a:lvl3pPr>
              <a:defRPr sz="3200"/>
            </a:lvl3pPr>
            <a:lvl4pPr>
              <a:defRPr sz="2800"/>
            </a:lvl4pPr>
            <a:lvl5pPr>
              <a:defRPr sz="2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C7D70F5-67C1-429A-9261-F058EE20502B}" type="datetimeFigureOut">
              <a:rPr lang="en-GB"/>
              <a:pPr>
                <a:defRPr/>
              </a:pPr>
              <a:t>27/03/2012</a:t>
            </a:fld>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FC12100A-D83E-470C-81B9-2C44F0C13CC2}" type="slidenum">
              <a:rPr lang="en-GB"/>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lstStyle>
          <a:p>
            <a:pPr>
              <a:defRPr/>
            </a:pPr>
            <a:fld id="{13D45866-D367-4291-90AC-7B33E8CC33B6}" type="datetimeFigureOut">
              <a:rPr lang="en-GB"/>
              <a:pPr>
                <a:defRPr/>
              </a:pPr>
              <a:t>27/03/2012</a:t>
            </a:fld>
            <a:endParaRPr lang="en-GB"/>
          </a:p>
        </p:txBody>
      </p:sp>
      <p:sp>
        <p:nvSpPr>
          <p:cNvPr id="12" name="Footer Placeholder 5"/>
          <p:cNvSpPr>
            <a:spLocks noGrp="1"/>
          </p:cNvSpPr>
          <p:nvPr>
            <p:ph type="ftr" sz="quarter" idx="11"/>
          </p:nvPr>
        </p:nvSpPr>
        <p:spPr/>
        <p:txBody>
          <a:bodyPr/>
          <a:lstStyle>
            <a:lvl1pPr>
              <a:defRPr>
                <a:solidFill>
                  <a:schemeClr val="tx1"/>
                </a:solidFill>
              </a:defRPr>
            </a:lvl1pPr>
          </a:lstStyle>
          <a:p>
            <a:pPr>
              <a:defRPr/>
            </a:pPr>
            <a:endParaRPr lang="en-GB"/>
          </a:p>
        </p:txBody>
      </p:sp>
      <p:sp>
        <p:nvSpPr>
          <p:cNvPr id="13" name="Slide Number Placeholder 6"/>
          <p:cNvSpPr>
            <a:spLocks noGrp="1"/>
          </p:cNvSpPr>
          <p:nvPr>
            <p:ph type="sldNum" sz="quarter" idx="12"/>
          </p:nvPr>
        </p:nvSpPr>
        <p:spPr/>
        <p:txBody>
          <a:bodyPr/>
          <a:lstStyle>
            <a:lvl1pPr>
              <a:defRPr>
                <a:solidFill>
                  <a:schemeClr val="tx1"/>
                </a:solidFill>
              </a:defRPr>
            </a:lvl1pPr>
          </a:lstStyle>
          <a:p>
            <a:pPr>
              <a:defRPr/>
            </a:pPr>
            <a:fld id="{A14637E1-F9DF-450F-9B5D-891B66E4CA0E}"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lstStyle>
          <a:p>
            <a:pPr>
              <a:defRPr/>
            </a:pPr>
            <a:fld id="{82569C71-D416-4634-8CE4-5621A24C07F5}" type="datetimeFigureOut">
              <a:rPr lang="en-GB"/>
              <a:pPr>
                <a:defRPr/>
              </a:pPr>
              <a:t>27/03/2012</a:t>
            </a:fld>
            <a:endParaRPr lang="en-GB"/>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lstStyle>
          <a:p>
            <a:pPr>
              <a:defRPr/>
            </a:pPr>
            <a:fld id="{7F5E2F0A-E95D-4DE4-85D5-0DB2205F766B}" type="slidenum">
              <a:rPr lang="en-GB"/>
              <a:pPr>
                <a:defRPr/>
              </a:pPr>
              <a:t>‹#›</a:t>
            </a:fld>
            <a:endParaRPr lang="en-GB"/>
          </a:p>
        </p:txBody>
      </p:sp>
      <p:pic>
        <p:nvPicPr>
          <p:cNvPr id="1037" name="Picture 10" descr="WASHTECH final Logo converted.emf"/>
          <p:cNvPicPr>
            <a:picLocks noChangeAspect="1" noChangeArrowheads="1"/>
          </p:cNvPicPr>
          <p:nvPr userDrawn="1"/>
        </p:nvPicPr>
        <p:blipFill>
          <a:blip r:embed="rId14" cstate="print"/>
          <a:srcRect/>
          <a:stretch>
            <a:fillRect/>
          </a:stretch>
        </p:blipFill>
        <p:spPr bwMode="auto">
          <a:xfrm>
            <a:off x="6516688" y="6067425"/>
            <a:ext cx="2159000" cy="463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7" r:id="rId4"/>
    <p:sldLayoutId id="2147483758" r:id="rId5"/>
    <p:sldLayoutId id="2147483759" r:id="rId6"/>
    <p:sldLayoutId id="2147483752" r:id="rId7"/>
    <p:sldLayoutId id="2147483760" r:id="rId8"/>
    <p:sldLayoutId id="2147483761" r:id="rId9"/>
    <p:sldLayoutId id="2147483753" r:id="rId10"/>
    <p:sldLayoutId id="214748375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Arial" charset="0"/>
        </a:defRPr>
      </a:lvl6pPr>
      <a:lvl7pPr marL="914400" algn="l" rtl="0" fontAlgn="base">
        <a:spcBef>
          <a:spcPct val="0"/>
        </a:spcBef>
        <a:spcAft>
          <a:spcPct val="0"/>
        </a:spcAft>
        <a:defRPr sz="4100" b="1">
          <a:solidFill>
            <a:schemeClr val="tx2"/>
          </a:solidFill>
          <a:latin typeface="Arial" charset="0"/>
        </a:defRPr>
      </a:lvl7pPr>
      <a:lvl8pPr marL="1371600" algn="l" rtl="0" fontAlgn="base">
        <a:spcBef>
          <a:spcPct val="0"/>
        </a:spcBef>
        <a:spcAft>
          <a:spcPct val="0"/>
        </a:spcAft>
        <a:defRPr sz="4100" b="1">
          <a:solidFill>
            <a:schemeClr val="tx2"/>
          </a:solidFill>
          <a:latin typeface="Arial" charset="0"/>
        </a:defRPr>
      </a:lvl8pPr>
      <a:lvl9pPr marL="1828800" algn="l" rtl="0" fontAlgn="base">
        <a:spcBef>
          <a:spcPct val="0"/>
        </a:spcBef>
        <a:spcAft>
          <a:spcPct val="0"/>
        </a:spcAft>
        <a:defRPr sz="4100" b="1">
          <a:solidFill>
            <a:schemeClr val="tx2"/>
          </a:solidFill>
          <a:latin typeface="Arial"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36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32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32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28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752601"/>
            <a:ext cx="7772400" cy="1829761"/>
          </a:xfrm>
        </p:spPr>
        <p:txBody>
          <a:bodyPr>
            <a:noAutofit/>
          </a:bodyPr>
          <a:lstStyle/>
          <a:p>
            <a:pPr algn="l" eaLnBrk="1" fontAlgn="auto" hangingPunct="1">
              <a:spcAft>
                <a:spcPts val="0"/>
              </a:spcAft>
              <a:defRPr/>
            </a:pPr>
            <a:r>
              <a:rPr lang="nl-NL" sz="4000" dirty="0" smtClean="0"/>
              <a:t>Technology Assessement Framework </a:t>
            </a:r>
            <a:r>
              <a:rPr lang="nl-NL" sz="4000" dirty="0" smtClean="0"/>
              <a:t>(TAF) for </a:t>
            </a:r>
            <a:r>
              <a:rPr lang="nl-NL" sz="4000" dirty="0" smtClean="0"/>
              <a:t>Selected WASH Technologies in Ghana</a:t>
            </a:r>
            <a:endParaRPr lang="en-GB" sz="4000" dirty="0"/>
          </a:p>
        </p:txBody>
      </p:sp>
      <p:sp>
        <p:nvSpPr>
          <p:cNvPr id="9" name="Subtitle 2"/>
          <p:cNvSpPr>
            <a:spLocks noGrp="1"/>
          </p:cNvSpPr>
          <p:nvPr>
            <p:ph type="subTitle" idx="1"/>
          </p:nvPr>
        </p:nvSpPr>
        <p:spPr>
          <a:xfrm>
            <a:off x="685800" y="3611563"/>
            <a:ext cx="7772400" cy="1200150"/>
          </a:xfrm>
        </p:spPr>
        <p:txBody>
          <a:bodyPr/>
          <a:lstStyle/>
          <a:p>
            <a:pPr marR="0" eaLnBrk="1" hangingPunct="1"/>
            <a:r>
              <a:rPr lang="nl-NL" sz="1800" dirty="0" smtClean="0"/>
              <a:t>Eric Antwi Ofosu (PhD)</a:t>
            </a:r>
          </a:p>
          <a:p>
            <a:pPr marR="0" eaLnBrk="1" hangingPunct="1"/>
            <a:r>
              <a:rPr lang="nl-NL" sz="1800" dirty="0" smtClean="0"/>
              <a:t>Smart Sanitation &amp; Washtech - KNUST</a:t>
            </a:r>
            <a:endParaRPr lang="nl-NL"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555776" y="188640"/>
            <a:ext cx="936104" cy="43204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lstStyle/>
          <a:p>
            <a:r>
              <a:rPr lang="en-US" dirty="0" smtClean="0"/>
              <a:t>Assessment Indicators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179512" y="1268760"/>
            <a:ext cx="8906995" cy="5400600"/>
          </a:xfrm>
          <a:prstGeom prst="rect">
            <a:avLst/>
          </a:prstGeom>
          <a:noFill/>
          <a:ln w="9525">
            <a:noFill/>
            <a:miter lim="800000"/>
            <a:headEnd/>
            <a:tailEnd/>
          </a:ln>
          <a:effectLst/>
        </p:spPr>
      </p:pic>
      <p:grpSp>
        <p:nvGrpSpPr>
          <p:cNvPr id="5" name="Group 6"/>
          <p:cNvGrpSpPr>
            <a:grpSpLocks noChangeAspect="1"/>
          </p:cNvGrpSpPr>
          <p:nvPr/>
        </p:nvGrpSpPr>
        <p:grpSpPr>
          <a:xfrm>
            <a:off x="1357290" y="99762"/>
            <a:ext cx="5662158" cy="528152"/>
            <a:chOff x="927240" y="1853395"/>
            <a:chExt cx="6051591" cy="665485"/>
          </a:xfrm>
        </p:grpSpPr>
        <p:sp>
          <p:nvSpPr>
            <p:cNvPr id="6"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7"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spect="1"/>
          </p:cNvSpPr>
          <p:nvPr/>
        </p:nvSpPr>
        <p:spPr>
          <a:xfrm>
            <a:off x="2660319" y="142853"/>
            <a:ext cx="840111"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357174"/>
            <a:ext cx="8229600" cy="1143000"/>
          </a:xfrm>
        </p:spPr>
        <p:txBody>
          <a:bodyPr>
            <a:normAutofit/>
          </a:bodyPr>
          <a:lstStyle/>
          <a:p>
            <a:r>
              <a:rPr lang="en-GB" sz="3600" dirty="0" smtClean="0"/>
              <a:t>Step 2: Assessment</a:t>
            </a:r>
            <a:endParaRPr lang="nl-NL" sz="3600" dirty="0"/>
          </a:p>
        </p:txBody>
      </p:sp>
      <p:sp>
        <p:nvSpPr>
          <p:cNvPr id="5" name="Content Placeholder 4"/>
          <p:cNvSpPr>
            <a:spLocks noGrp="1"/>
          </p:cNvSpPr>
          <p:nvPr>
            <p:ph sz="half" idx="1"/>
          </p:nvPr>
        </p:nvSpPr>
        <p:spPr>
          <a:xfrm>
            <a:off x="314324" y="1481328"/>
            <a:ext cx="8258204" cy="4525963"/>
          </a:xfrm>
        </p:spPr>
        <p:txBody>
          <a:bodyPr/>
          <a:lstStyle/>
          <a:p>
            <a:pPr>
              <a:buNone/>
            </a:pPr>
            <a:r>
              <a:rPr lang="en-GB" sz="2400" dirty="0" smtClean="0"/>
              <a:t>Assessment using the TAF:</a:t>
            </a:r>
          </a:p>
          <a:p>
            <a:r>
              <a:rPr lang="en-GB" sz="2400" dirty="0" smtClean="0"/>
              <a:t>Based </a:t>
            </a:r>
            <a:r>
              <a:rPr lang="en-GB" sz="2400" dirty="0" smtClean="0"/>
              <a:t>on 18 indicators : Nr. 1...18</a:t>
            </a:r>
          </a:p>
          <a:p>
            <a:r>
              <a:rPr lang="en-GB" sz="2400" dirty="0" smtClean="0"/>
              <a:t>Using questionnaires </a:t>
            </a:r>
          </a:p>
          <a:p>
            <a:r>
              <a:rPr lang="en-GB" sz="2400" dirty="0" smtClean="0"/>
              <a:t>For each indicator one set of  Assessment Indicator Sheets </a:t>
            </a:r>
            <a:r>
              <a:rPr lang="en-GB" sz="2400" dirty="0" smtClean="0"/>
              <a:t>exist</a:t>
            </a:r>
            <a:endParaRPr lang="en-GB" sz="2400" dirty="0" smtClean="0"/>
          </a:p>
          <a:p>
            <a:r>
              <a:rPr lang="en-GB" sz="2400" dirty="0" smtClean="0"/>
              <a:t>Assessment </a:t>
            </a:r>
            <a:r>
              <a:rPr lang="en-GB" sz="2400" b="1" dirty="0" smtClean="0"/>
              <a:t>Indicator Sheets </a:t>
            </a:r>
            <a:r>
              <a:rPr lang="en-GB" sz="2400" dirty="0" smtClean="0"/>
              <a:t>include  </a:t>
            </a:r>
          </a:p>
          <a:p>
            <a:pPr lvl="1"/>
            <a:r>
              <a:rPr lang="en-GB" dirty="0" smtClean="0"/>
              <a:t>- General information</a:t>
            </a:r>
          </a:p>
          <a:p>
            <a:pPr lvl="1"/>
            <a:r>
              <a:rPr lang="en-GB" dirty="0" smtClean="0"/>
              <a:t>- 3-5 Guiding questions</a:t>
            </a:r>
          </a:p>
          <a:p>
            <a:pPr lvl="1"/>
            <a:r>
              <a:rPr lang="en-GB" dirty="0" smtClean="0"/>
              <a:t>- 1 Scoring question</a:t>
            </a:r>
          </a:p>
          <a:p>
            <a:pPr marL="365125" lvl="1" indent="-255588">
              <a:spcBef>
                <a:spcPts val="400"/>
              </a:spcBef>
              <a:buSzPct val="68000"/>
              <a:buFont typeface="Wingdings 3" pitchFamily="18" charset="2"/>
              <a:buChar char=""/>
            </a:pPr>
            <a:r>
              <a:rPr lang="en-GB" dirty="0" smtClean="0">
                <a:sym typeface="Wingdings" pitchFamily="2" charset="2"/>
              </a:rPr>
              <a:t>Each application needs specific planning of data </a:t>
            </a:r>
            <a:r>
              <a:rPr lang="en-GB" dirty="0" smtClean="0">
                <a:sym typeface="Wingdings" pitchFamily="2" charset="2"/>
              </a:rPr>
              <a:t>collection</a:t>
            </a:r>
            <a:endParaRPr lang="en-GB" dirty="0" smtClean="0"/>
          </a:p>
        </p:txBody>
      </p:sp>
      <p:grpSp>
        <p:nvGrpSpPr>
          <p:cNvPr id="2" name="Group 6"/>
          <p:cNvGrpSpPr>
            <a:grpSpLocks noChangeAspect="1"/>
          </p:cNvGrpSpPr>
          <p:nvPr/>
        </p:nvGrpSpPr>
        <p:grpSpPr>
          <a:xfrm>
            <a:off x="1357290" y="99762"/>
            <a:ext cx="5662158" cy="528152"/>
            <a:chOff x="927240" y="1853395"/>
            <a:chExt cx="6051591" cy="665485"/>
          </a:xfrm>
        </p:grpSpPr>
        <p:sp>
          <p:nvSpPr>
            <p:cNvPr id="8"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9"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44463" y="144463"/>
            <a:ext cx="8923337" cy="63808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611560" y="188640"/>
            <a:ext cx="8229600" cy="576064"/>
          </a:xfrm>
        </p:spPr>
        <p:txBody>
          <a:bodyPr>
            <a:normAutofit fontScale="90000"/>
          </a:bodyPr>
          <a:lstStyle/>
          <a:p>
            <a:r>
              <a:rPr lang="en-US" dirty="0" smtClean="0"/>
              <a:t>Indicator 1</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95536" y="788390"/>
            <a:ext cx="8352928" cy="60696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spect="1"/>
          </p:cNvSpPr>
          <p:nvPr/>
        </p:nvSpPr>
        <p:spPr>
          <a:xfrm>
            <a:off x="2660319" y="142853"/>
            <a:ext cx="840111"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0" y="5572140"/>
            <a:ext cx="3357554"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357174"/>
            <a:ext cx="8229600" cy="1143000"/>
          </a:xfrm>
        </p:spPr>
        <p:txBody>
          <a:bodyPr>
            <a:normAutofit/>
          </a:bodyPr>
          <a:lstStyle/>
          <a:p>
            <a:r>
              <a:rPr lang="en-GB" sz="3600" dirty="0" smtClean="0"/>
              <a:t>Step 2: Assessment</a:t>
            </a:r>
            <a:endParaRPr lang="nl-NL" sz="3600" dirty="0"/>
          </a:p>
        </p:txBody>
      </p:sp>
      <p:sp>
        <p:nvSpPr>
          <p:cNvPr id="5" name="Content Placeholder 4"/>
          <p:cNvSpPr>
            <a:spLocks noGrp="1"/>
          </p:cNvSpPr>
          <p:nvPr>
            <p:ph sz="half" idx="1"/>
          </p:nvPr>
        </p:nvSpPr>
        <p:spPr>
          <a:xfrm>
            <a:off x="171448" y="1285860"/>
            <a:ext cx="4614866" cy="4525963"/>
          </a:xfrm>
        </p:spPr>
        <p:txBody>
          <a:bodyPr/>
          <a:lstStyle/>
          <a:p>
            <a:r>
              <a:rPr lang="nl-NL" sz="2500" b="1" dirty="0" smtClean="0"/>
              <a:t>Scoring method</a:t>
            </a:r>
          </a:p>
          <a:p>
            <a:endParaRPr lang="nl-NL" sz="2500" b="1" dirty="0" smtClean="0"/>
          </a:p>
          <a:p>
            <a:endParaRPr lang="nl-NL" sz="2500" b="1" dirty="0" smtClean="0"/>
          </a:p>
          <a:p>
            <a:endParaRPr lang="nl-NL" sz="2500" b="1" dirty="0" smtClean="0"/>
          </a:p>
          <a:p>
            <a:endParaRPr lang="nl-NL" sz="2500" b="1" dirty="0" smtClean="0"/>
          </a:p>
          <a:p>
            <a:endParaRPr lang="nl-NL" sz="2500" b="1" dirty="0" smtClean="0"/>
          </a:p>
          <a:p>
            <a:endParaRPr lang="nl-NL" sz="2500" b="1" dirty="0" smtClean="0"/>
          </a:p>
          <a:p>
            <a:endParaRPr lang="nl-NL" sz="2500" b="1" dirty="0" smtClean="0"/>
          </a:p>
          <a:p>
            <a:pPr marL="92075" indent="17463">
              <a:buNone/>
            </a:pPr>
            <a:r>
              <a:rPr lang="nl-NL" sz="2500" dirty="0" smtClean="0"/>
              <a:t>To support the scoring additional information and links are provided on indicator sheets</a:t>
            </a:r>
          </a:p>
          <a:p>
            <a:pPr lvl="1"/>
            <a:endParaRPr lang="nl-NL" sz="2500" dirty="0"/>
          </a:p>
        </p:txBody>
      </p:sp>
      <p:sp>
        <p:nvSpPr>
          <p:cNvPr id="6" name="Content Placeholder 5"/>
          <p:cNvSpPr>
            <a:spLocks noGrp="1"/>
          </p:cNvSpPr>
          <p:nvPr>
            <p:ph sz="half" idx="2"/>
          </p:nvPr>
        </p:nvSpPr>
        <p:spPr>
          <a:xfrm>
            <a:off x="4500562" y="1481328"/>
            <a:ext cx="4500594" cy="4525963"/>
          </a:xfrm>
        </p:spPr>
        <p:txBody>
          <a:bodyPr/>
          <a:lstStyle/>
          <a:p>
            <a:r>
              <a:rPr lang="en-GB" sz="2500" dirty="0" smtClean="0"/>
              <a:t>Different views and scoring in a group are common</a:t>
            </a:r>
          </a:p>
          <a:p>
            <a:r>
              <a:rPr lang="en-GB" sz="2500" dirty="0" smtClean="0"/>
              <a:t>Different views should be made explicit</a:t>
            </a:r>
          </a:p>
          <a:p>
            <a:r>
              <a:rPr lang="en-GB" sz="2500" dirty="0" smtClean="0">
                <a:sym typeface="Wingdings" pitchFamily="2" charset="2"/>
              </a:rPr>
              <a:t>Reasons and implications for overall result of assessment should be discussed and documented</a:t>
            </a:r>
          </a:p>
          <a:p>
            <a:r>
              <a:rPr lang="en-GB" sz="2500" dirty="0" smtClean="0">
                <a:sym typeface="Wingdings" pitchFamily="2" charset="2"/>
              </a:rPr>
              <a:t>Transparent procedure supports acceptance of assessment results</a:t>
            </a:r>
            <a:endParaRPr lang="en-GB" sz="2500" dirty="0" smtClean="0"/>
          </a:p>
        </p:txBody>
      </p:sp>
      <p:grpSp>
        <p:nvGrpSpPr>
          <p:cNvPr id="2" name="Group 6"/>
          <p:cNvGrpSpPr>
            <a:grpSpLocks noChangeAspect="1"/>
          </p:cNvGrpSpPr>
          <p:nvPr/>
        </p:nvGrpSpPr>
        <p:grpSpPr>
          <a:xfrm>
            <a:off x="1357290" y="99762"/>
            <a:ext cx="5662158" cy="528152"/>
            <a:chOff x="927240" y="1853395"/>
            <a:chExt cx="6051591" cy="665485"/>
          </a:xfrm>
        </p:grpSpPr>
        <p:sp>
          <p:nvSpPr>
            <p:cNvPr id="8"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9"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8194" name="Picture 2"/>
          <p:cNvPicPr>
            <a:picLocks noChangeAspect="1" noChangeArrowheads="1"/>
          </p:cNvPicPr>
          <p:nvPr/>
        </p:nvPicPr>
        <p:blipFill>
          <a:blip r:embed="rId2" cstate="print"/>
          <a:srcRect/>
          <a:stretch>
            <a:fillRect/>
          </a:stretch>
        </p:blipFill>
        <p:spPr bwMode="auto">
          <a:xfrm>
            <a:off x="142844" y="2071678"/>
            <a:ext cx="4667853" cy="23574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spect="1"/>
          </p:cNvSpPr>
          <p:nvPr/>
        </p:nvSpPr>
        <p:spPr>
          <a:xfrm>
            <a:off x="4160517" y="142853"/>
            <a:ext cx="1483053"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0" y="5572140"/>
            <a:ext cx="3357554"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357174"/>
            <a:ext cx="8229600" cy="1143000"/>
          </a:xfrm>
        </p:spPr>
        <p:txBody>
          <a:bodyPr>
            <a:normAutofit/>
          </a:bodyPr>
          <a:lstStyle/>
          <a:p>
            <a:pPr algn="ctr"/>
            <a:r>
              <a:rPr lang="en-GB" dirty="0" smtClean="0"/>
              <a:t>Step 3: Presentation of Results</a:t>
            </a:r>
            <a:endParaRPr lang="nl-NL" dirty="0"/>
          </a:p>
        </p:txBody>
      </p:sp>
      <p:sp>
        <p:nvSpPr>
          <p:cNvPr id="6" name="Content Placeholder 5"/>
          <p:cNvSpPr>
            <a:spLocks noGrp="1"/>
          </p:cNvSpPr>
          <p:nvPr>
            <p:ph sz="half" idx="2"/>
          </p:nvPr>
        </p:nvSpPr>
        <p:spPr>
          <a:xfrm>
            <a:off x="4357686" y="1481328"/>
            <a:ext cx="4643470" cy="4525963"/>
          </a:xfrm>
        </p:spPr>
        <p:txBody>
          <a:bodyPr/>
          <a:lstStyle/>
          <a:p>
            <a:r>
              <a:rPr lang="en-GB" sz="2500" b="1" dirty="0" smtClean="0"/>
              <a:t>From Step 1</a:t>
            </a:r>
            <a:r>
              <a:rPr lang="en-GB" sz="2500" dirty="0" smtClean="0"/>
              <a:t>: Screening results for criteria “need” and “applicability” and comments</a:t>
            </a:r>
          </a:p>
          <a:p>
            <a:r>
              <a:rPr lang="en-GB" sz="2500" b="1" dirty="0" smtClean="0"/>
              <a:t>From Step 2</a:t>
            </a:r>
            <a:r>
              <a:rPr lang="en-GB" sz="2500" dirty="0" smtClean="0"/>
              <a:t>: Each score will be presented in a table as presented on the left</a:t>
            </a:r>
          </a:p>
          <a:p>
            <a:pPr>
              <a:buNone/>
            </a:pPr>
            <a:r>
              <a:rPr lang="en-GB" sz="2500" dirty="0" smtClean="0"/>
              <a:t>	Comments from Step 2 are collected on a separate sheet, in particular if conflicting scoring appeared</a:t>
            </a:r>
          </a:p>
        </p:txBody>
      </p:sp>
      <p:grpSp>
        <p:nvGrpSpPr>
          <p:cNvPr id="2" name="Group 6"/>
          <p:cNvGrpSpPr>
            <a:grpSpLocks noChangeAspect="1"/>
          </p:cNvGrpSpPr>
          <p:nvPr/>
        </p:nvGrpSpPr>
        <p:grpSpPr>
          <a:xfrm>
            <a:off x="1357290" y="99762"/>
            <a:ext cx="5662158" cy="528152"/>
            <a:chOff x="927240" y="1853395"/>
            <a:chExt cx="6051591" cy="665485"/>
          </a:xfrm>
        </p:grpSpPr>
        <p:sp>
          <p:nvSpPr>
            <p:cNvPr id="8"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9"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9218" name="Picture 2"/>
          <p:cNvPicPr>
            <a:picLocks noGrp="1" noChangeAspect="1" noChangeArrowheads="1"/>
          </p:cNvPicPr>
          <p:nvPr>
            <p:ph sz="half" idx="1"/>
          </p:nvPr>
        </p:nvPicPr>
        <p:blipFill>
          <a:blip r:embed="rId2" cstate="print"/>
          <a:srcRect/>
          <a:stretch>
            <a:fillRect/>
          </a:stretch>
        </p:blipFill>
        <p:spPr bwMode="auto">
          <a:xfrm>
            <a:off x="428595" y="1357298"/>
            <a:ext cx="3786215"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spect="1"/>
          </p:cNvSpPr>
          <p:nvPr/>
        </p:nvSpPr>
        <p:spPr>
          <a:xfrm>
            <a:off x="5857885" y="142853"/>
            <a:ext cx="928694"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0" y="5572140"/>
            <a:ext cx="3357554"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357174"/>
            <a:ext cx="8229600" cy="1143000"/>
          </a:xfrm>
        </p:spPr>
        <p:txBody>
          <a:bodyPr>
            <a:normAutofit/>
          </a:bodyPr>
          <a:lstStyle/>
          <a:p>
            <a:r>
              <a:rPr lang="en-GB" sz="3600" dirty="0" smtClean="0"/>
              <a:t>Step 4: Interpretation</a:t>
            </a:r>
            <a:endParaRPr lang="nl-NL" sz="3600" dirty="0" smtClean="0"/>
          </a:p>
        </p:txBody>
      </p:sp>
      <p:sp>
        <p:nvSpPr>
          <p:cNvPr id="5" name="Content Placeholder 4"/>
          <p:cNvSpPr>
            <a:spLocks noGrp="1"/>
          </p:cNvSpPr>
          <p:nvPr>
            <p:ph sz="half" idx="1"/>
          </p:nvPr>
        </p:nvSpPr>
        <p:spPr>
          <a:xfrm>
            <a:off x="285720" y="1481328"/>
            <a:ext cx="4400552" cy="4525963"/>
          </a:xfrm>
        </p:spPr>
        <p:txBody>
          <a:bodyPr/>
          <a:lstStyle/>
          <a:p>
            <a:pPr>
              <a:buNone/>
            </a:pPr>
            <a:endParaRPr lang="nl-NL" sz="2500" dirty="0" smtClean="0"/>
          </a:p>
          <a:p>
            <a:pPr lvl="1"/>
            <a:endParaRPr lang="nl-NL" sz="2500" dirty="0" smtClean="0"/>
          </a:p>
          <a:p>
            <a:pPr lvl="1"/>
            <a:endParaRPr lang="nl-NL" sz="2500" dirty="0"/>
          </a:p>
        </p:txBody>
      </p:sp>
      <p:sp>
        <p:nvSpPr>
          <p:cNvPr id="6" name="Content Placeholder 5"/>
          <p:cNvSpPr>
            <a:spLocks noGrp="1"/>
          </p:cNvSpPr>
          <p:nvPr>
            <p:ph sz="half" idx="2"/>
          </p:nvPr>
        </p:nvSpPr>
        <p:spPr>
          <a:xfrm>
            <a:off x="3857620" y="1285860"/>
            <a:ext cx="5143536" cy="4525963"/>
          </a:xfrm>
        </p:spPr>
        <p:txBody>
          <a:bodyPr/>
          <a:lstStyle/>
          <a:p>
            <a:pPr>
              <a:buNone/>
            </a:pPr>
            <a:r>
              <a:rPr lang="en-GB" dirty="0" smtClean="0"/>
              <a:t>Comprehensive</a:t>
            </a:r>
            <a:r>
              <a:rPr lang="de-CH" dirty="0" smtClean="0"/>
              <a:t> interpretation including all </a:t>
            </a:r>
            <a:r>
              <a:rPr lang="en-GB" dirty="0" smtClean="0"/>
              <a:t>these</a:t>
            </a:r>
            <a:r>
              <a:rPr lang="de-CH" dirty="0" smtClean="0"/>
              <a:t> steps:</a:t>
            </a:r>
          </a:p>
          <a:p>
            <a:pPr marL="358775" indent="-250825">
              <a:buNone/>
            </a:pPr>
            <a:r>
              <a:rPr lang="nl-NL" sz="2500" dirty="0" smtClean="0"/>
              <a:t>1) Step 1: Straight forward interpretation of screening results </a:t>
            </a:r>
          </a:p>
          <a:p>
            <a:pPr marL="358775" indent="-250825">
              <a:spcBef>
                <a:spcPts val="1200"/>
              </a:spcBef>
              <a:buNone/>
            </a:pPr>
            <a:r>
              <a:rPr lang="nl-NL" sz="2500" dirty="0" smtClean="0"/>
              <a:t>2) Step 2: Interpretation </a:t>
            </a:r>
          </a:p>
          <a:p>
            <a:pPr marL="358775" indent="-250825">
              <a:buFont typeface="Wingdings" pitchFamily="2" charset="2"/>
              <a:buChar char="Ø"/>
            </a:pPr>
            <a:r>
              <a:rPr lang="nl-NL" sz="2500" dirty="0" smtClean="0"/>
              <a:t>Per row </a:t>
            </a:r>
            <a:r>
              <a:rPr lang="nl-NL" sz="2500" dirty="0" smtClean="0">
                <a:sym typeface="Wingdings" pitchFamily="2" charset="2"/>
              </a:rPr>
              <a:t> per dimension</a:t>
            </a:r>
          </a:p>
          <a:p>
            <a:pPr marL="358775" indent="-250825">
              <a:buFont typeface="Wingdings" pitchFamily="2" charset="2"/>
              <a:buChar char="Ø"/>
            </a:pPr>
            <a:r>
              <a:rPr lang="nl-NL" sz="2500" dirty="0" smtClean="0">
                <a:sym typeface="Wingdings" pitchFamily="2" charset="2"/>
              </a:rPr>
              <a:t>Per column per perspective</a:t>
            </a:r>
          </a:p>
          <a:p>
            <a:pPr marL="358775" indent="-250825">
              <a:spcBef>
                <a:spcPts val="1200"/>
              </a:spcBef>
              <a:buNone/>
            </a:pPr>
            <a:r>
              <a:rPr lang="nl-NL" sz="2500" dirty="0" smtClean="0">
                <a:sym typeface="Wingdings" pitchFamily="2" charset="2"/>
              </a:rPr>
              <a:t>3) TAF Graphical Profile  comprehensive assessment</a:t>
            </a:r>
          </a:p>
          <a:p>
            <a:pPr marL="358775" indent="-250825">
              <a:spcBef>
                <a:spcPts val="1200"/>
              </a:spcBef>
              <a:buNone/>
            </a:pPr>
            <a:r>
              <a:rPr lang="nl-NL" sz="2500" dirty="0" smtClean="0">
                <a:sym typeface="Wingdings" pitchFamily="2" charset="2"/>
              </a:rPr>
              <a:t>4) Comments</a:t>
            </a:r>
            <a:endParaRPr lang="nl-NL" sz="2500" dirty="0" smtClean="0"/>
          </a:p>
        </p:txBody>
      </p:sp>
      <p:grpSp>
        <p:nvGrpSpPr>
          <p:cNvPr id="2" name="Group 6"/>
          <p:cNvGrpSpPr>
            <a:grpSpLocks noChangeAspect="1"/>
          </p:cNvGrpSpPr>
          <p:nvPr/>
        </p:nvGrpSpPr>
        <p:grpSpPr>
          <a:xfrm>
            <a:off x="1357290" y="99762"/>
            <a:ext cx="5662158" cy="528152"/>
            <a:chOff x="927240" y="1853395"/>
            <a:chExt cx="6051591" cy="665485"/>
          </a:xfrm>
        </p:grpSpPr>
        <p:sp>
          <p:nvSpPr>
            <p:cNvPr id="8"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9"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243" name="Picture 3"/>
          <p:cNvPicPr>
            <a:picLocks noChangeAspect="1" noChangeArrowheads="1"/>
          </p:cNvPicPr>
          <p:nvPr/>
        </p:nvPicPr>
        <p:blipFill>
          <a:blip r:embed="rId2" cstate="print"/>
          <a:srcRect/>
          <a:stretch>
            <a:fillRect/>
          </a:stretch>
        </p:blipFill>
        <p:spPr bwMode="auto">
          <a:xfrm>
            <a:off x="285720" y="1214422"/>
            <a:ext cx="3412904" cy="4857784"/>
          </a:xfrm>
          <a:prstGeom prst="rect">
            <a:avLst/>
          </a:prstGeom>
          <a:noFill/>
          <a:ln w="9525" cap="flat">
            <a:noFill/>
            <a:miter lim="800000"/>
            <a:headEnd/>
            <a:tailEnd/>
          </a:ln>
          <a:effectLst/>
        </p:spPr>
      </p:pic>
      <p:sp>
        <p:nvSpPr>
          <p:cNvPr id="13" name="TextBox 12"/>
          <p:cNvSpPr txBox="1"/>
          <p:nvPr/>
        </p:nvSpPr>
        <p:spPr>
          <a:xfrm>
            <a:off x="428596" y="1285860"/>
            <a:ext cx="2073581" cy="523220"/>
          </a:xfrm>
          <a:prstGeom prst="rect">
            <a:avLst/>
          </a:prstGeom>
          <a:noFill/>
        </p:spPr>
        <p:txBody>
          <a:bodyPr wrap="none" rtlCol="0">
            <a:spAutoFit/>
          </a:bodyPr>
          <a:lstStyle/>
          <a:p>
            <a:r>
              <a:rPr lang="en-GB" sz="2800" b="1" dirty="0" smtClean="0"/>
              <a:t>TAF Profile</a:t>
            </a:r>
            <a:endParaRPr lang="en-GB" sz="28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spect="1"/>
          </p:cNvSpPr>
          <p:nvPr/>
        </p:nvSpPr>
        <p:spPr>
          <a:xfrm>
            <a:off x="5857885" y="142853"/>
            <a:ext cx="928694"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ounded Rectangle 10"/>
          <p:cNvSpPr/>
          <p:nvPr/>
        </p:nvSpPr>
        <p:spPr>
          <a:xfrm>
            <a:off x="0" y="5572140"/>
            <a:ext cx="3357554"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357174"/>
            <a:ext cx="8229600" cy="1143000"/>
          </a:xfrm>
        </p:spPr>
        <p:txBody>
          <a:bodyPr>
            <a:normAutofit/>
          </a:bodyPr>
          <a:lstStyle/>
          <a:p>
            <a:r>
              <a:rPr lang="en-GB" sz="3600" dirty="0" smtClean="0"/>
              <a:t>Step 4: Interpretation</a:t>
            </a:r>
            <a:endParaRPr lang="nl-NL" sz="3600" dirty="0"/>
          </a:p>
        </p:txBody>
      </p:sp>
      <p:sp>
        <p:nvSpPr>
          <p:cNvPr id="5" name="Content Placeholder 4"/>
          <p:cNvSpPr>
            <a:spLocks noGrp="1"/>
          </p:cNvSpPr>
          <p:nvPr>
            <p:ph sz="half" idx="1"/>
          </p:nvPr>
        </p:nvSpPr>
        <p:spPr>
          <a:xfrm>
            <a:off x="285720" y="1481328"/>
            <a:ext cx="4400552" cy="4525963"/>
          </a:xfrm>
        </p:spPr>
        <p:txBody>
          <a:bodyPr/>
          <a:lstStyle/>
          <a:p>
            <a:pPr>
              <a:buNone/>
            </a:pPr>
            <a:endParaRPr lang="nl-NL" sz="2500" dirty="0" smtClean="0"/>
          </a:p>
          <a:p>
            <a:pPr lvl="1"/>
            <a:endParaRPr lang="nl-NL" sz="2500" dirty="0" smtClean="0"/>
          </a:p>
          <a:p>
            <a:pPr lvl="1"/>
            <a:endParaRPr lang="nl-NL" sz="2500" dirty="0"/>
          </a:p>
        </p:txBody>
      </p:sp>
      <p:grpSp>
        <p:nvGrpSpPr>
          <p:cNvPr id="2" name="Group 6"/>
          <p:cNvGrpSpPr>
            <a:grpSpLocks noChangeAspect="1"/>
          </p:cNvGrpSpPr>
          <p:nvPr/>
        </p:nvGrpSpPr>
        <p:grpSpPr>
          <a:xfrm>
            <a:off x="1357290" y="99762"/>
            <a:ext cx="5662158" cy="528152"/>
            <a:chOff x="927240" y="1853395"/>
            <a:chExt cx="6051591" cy="665485"/>
          </a:xfrm>
        </p:grpSpPr>
        <p:sp>
          <p:nvSpPr>
            <p:cNvPr id="8"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9"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5" name="Content Placeholder 4"/>
          <p:cNvSpPr>
            <a:spLocks noGrp="1"/>
          </p:cNvSpPr>
          <p:nvPr>
            <p:ph sz="half" idx="1"/>
          </p:nvPr>
        </p:nvSpPr>
        <p:spPr>
          <a:xfrm>
            <a:off x="214282" y="1428736"/>
            <a:ext cx="4543428" cy="4525963"/>
          </a:xfrm>
        </p:spPr>
        <p:txBody>
          <a:bodyPr/>
          <a:lstStyle/>
          <a:p>
            <a:r>
              <a:rPr lang="en-GB" sz="2500" dirty="0" smtClean="0"/>
              <a:t>The TAF provides a comprehensive basis for decision making</a:t>
            </a:r>
          </a:p>
          <a:p>
            <a:r>
              <a:rPr lang="en-GB" sz="2500" dirty="0" smtClean="0"/>
              <a:t>The interpretation of results should consider all elements – from step 1 and from step 2</a:t>
            </a:r>
          </a:p>
          <a:p>
            <a:r>
              <a:rPr lang="en-GB" sz="2500" dirty="0" smtClean="0"/>
              <a:t>Implications from conflicting scoring should be made explicit</a:t>
            </a:r>
          </a:p>
        </p:txBody>
      </p:sp>
      <p:sp>
        <p:nvSpPr>
          <p:cNvPr id="16" name="Content Placeholder 5"/>
          <p:cNvSpPr>
            <a:spLocks noGrp="1"/>
          </p:cNvSpPr>
          <p:nvPr>
            <p:ph sz="half" idx="2"/>
          </p:nvPr>
        </p:nvSpPr>
        <p:spPr>
          <a:xfrm>
            <a:off x="4572000" y="1428736"/>
            <a:ext cx="4429156" cy="4525963"/>
          </a:xfrm>
        </p:spPr>
        <p:txBody>
          <a:bodyPr/>
          <a:lstStyle/>
          <a:p>
            <a:r>
              <a:rPr lang="en-GB" sz="2500" dirty="0" smtClean="0"/>
              <a:t>The process of TAF application supports  acceptance of the assessment result and the development of specific mitigation measures for supporting the introduction process</a:t>
            </a:r>
          </a:p>
          <a:p>
            <a:r>
              <a:rPr lang="en-GB" sz="2500" dirty="0" smtClean="0"/>
              <a:t>All results and interpretation should be comprehensively documented </a:t>
            </a:r>
          </a:p>
          <a:p>
            <a:endParaRPr lang="en-GB" sz="2500" dirty="0" smtClean="0"/>
          </a:p>
          <a:p>
            <a:endParaRPr lang="nl-NL" sz="25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THANK YOU</a:t>
            </a:r>
            <a:endParaRPr lang="en-US" dirty="0"/>
          </a:p>
        </p:txBody>
      </p:sp>
      <p:sp>
        <p:nvSpPr>
          <p:cNvPr id="12" name="Subtitle 1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GB" sz="3600" dirty="0" smtClean="0"/>
              <a:t>Summary of presentation</a:t>
            </a:r>
            <a:endParaRPr lang="nl-NL" sz="3600" dirty="0"/>
          </a:p>
        </p:txBody>
      </p:sp>
      <p:sp>
        <p:nvSpPr>
          <p:cNvPr id="10243" name="Content Placeholder 2"/>
          <p:cNvSpPr>
            <a:spLocks noGrp="1"/>
          </p:cNvSpPr>
          <p:nvPr>
            <p:ph idx="1"/>
          </p:nvPr>
        </p:nvSpPr>
        <p:spPr>
          <a:xfrm>
            <a:off x="457200" y="1481138"/>
            <a:ext cx="8229600" cy="4108450"/>
          </a:xfrm>
        </p:spPr>
        <p:txBody>
          <a:bodyPr/>
          <a:lstStyle/>
          <a:p>
            <a:pPr eaLnBrk="1" hangingPunct="1"/>
            <a:r>
              <a:rPr lang="en-US" dirty="0" smtClean="0"/>
              <a:t>Background </a:t>
            </a:r>
          </a:p>
          <a:p>
            <a:pPr eaLnBrk="1" hangingPunct="1"/>
            <a:r>
              <a:rPr lang="en-US" dirty="0" smtClean="0"/>
              <a:t>Four steps of TAF</a:t>
            </a:r>
          </a:p>
          <a:p>
            <a:pPr eaLnBrk="1" hangingPunct="1"/>
            <a:r>
              <a:rPr lang="en-US" dirty="0" smtClean="0"/>
              <a:t>1. Screening</a:t>
            </a:r>
          </a:p>
          <a:p>
            <a:pPr eaLnBrk="1" hangingPunct="1"/>
            <a:r>
              <a:rPr lang="en-US" dirty="0" smtClean="0"/>
              <a:t>2. Assessment</a:t>
            </a:r>
          </a:p>
          <a:p>
            <a:pPr eaLnBrk="1" hangingPunct="1"/>
            <a:r>
              <a:rPr lang="en-US" dirty="0" smtClean="0"/>
              <a:t>3. Presentation of Results</a:t>
            </a:r>
          </a:p>
          <a:p>
            <a:pPr eaLnBrk="1" hangingPunct="1"/>
            <a:r>
              <a:rPr lang="en-US" dirty="0" smtClean="0"/>
              <a:t>4. Interpretation</a:t>
            </a:r>
            <a:endParaRPr lang="nl-NL"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 Metaphor</a:t>
            </a:r>
            <a:endParaRPr lang="en-GB" dirty="0"/>
          </a:p>
        </p:txBody>
      </p:sp>
      <p:sp>
        <p:nvSpPr>
          <p:cNvPr id="5" name="Content Placeholder 28"/>
          <p:cNvSpPr txBox="1">
            <a:spLocks/>
          </p:cNvSpPr>
          <p:nvPr/>
        </p:nvSpPr>
        <p:spPr bwMode="auto">
          <a:xfrm>
            <a:off x="428596" y="1175563"/>
            <a:ext cx="8572560" cy="49680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algn="l" defTabSz="914400" rtl="0" eaLnBrk="0" fontAlgn="base" latinLnBrk="0" hangingPunct="0">
              <a:lnSpc>
                <a:spcPct val="100000"/>
              </a:lnSpc>
              <a:spcBef>
                <a:spcPts val="600"/>
              </a:spcBef>
              <a:spcAft>
                <a:spcPct val="0"/>
              </a:spcAft>
              <a:buClr>
                <a:schemeClr val="accent1"/>
              </a:buClr>
              <a:buSzPct val="68000"/>
              <a:buFont typeface="Wingdings 3" pitchFamily="18" charset="2"/>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Technology Introduction - a </a:t>
            </a:r>
            <a:r>
              <a:rPr kumimoji="0" lang="en-GB" sz="2600" b="1" i="0" u="none" strike="noStrike" kern="1200" cap="none" spc="0" normalizeH="0" baseline="0" noProof="0" dirty="0" smtClean="0">
                <a:ln>
                  <a:noFill/>
                </a:ln>
                <a:solidFill>
                  <a:schemeClr val="tx1"/>
                </a:solidFill>
                <a:effectLst/>
                <a:uLnTx/>
                <a:uFillTx/>
                <a:latin typeface="+mn-lt"/>
                <a:ea typeface="+mn-ea"/>
                <a:cs typeface="+mn-cs"/>
              </a:rPr>
              <a:t>Journey of change</a:t>
            </a:r>
            <a:r>
              <a:rPr kumimoji="0" lang="en-GB" sz="26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l" defTabSz="914400" rtl="0" eaLnBrk="0" fontAlgn="base" latinLnBrk="0" hangingPunct="0">
              <a:lnSpc>
                <a:spcPts val="3200"/>
              </a:lnSpc>
              <a:spcBef>
                <a:spcPts val="600"/>
              </a:spcBef>
              <a:spcAft>
                <a:spcPct val="0"/>
              </a:spcAft>
              <a:buClr>
                <a:schemeClr val="accent1"/>
              </a:buClr>
              <a:buSzPct val="68000"/>
              <a:buFont typeface="Wingdings 3" pitchFamily="18" charset="2"/>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The destination, the way to follow, the actors needed, attitude of actors....</a:t>
            </a: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0" fontAlgn="base" latinLnBrk="0" hangingPunct="0">
              <a:lnSpc>
                <a:spcPct val="100000"/>
              </a:lnSpc>
              <a:spcBef>
                <a:spcPts val="600"/>
              </a:spcBef>
              <a:spcAft>
                <a:spcPct val="0"/>
              </a:spcAft>
              <a:buClr>
                <a:schemeClr val="accent1"/>
              </a:buClr>
              <a:buSzPct val="68000"/>
              <a:buFont typeface="Wingdings 3" pitchFamily="18" charset="2"/>
              <a:buNone/>
              <a:tabLst/>
              <a:defRPr/>
            </a:pPr>
            <a:endParaRPr kumimoji="0" lang="en-GB" sz="2600" b="0"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r>
              <a:rPr kumimoji="0" lang="en-GB" sz="2600" b="0"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6" name="Picture 3" descr="C:\data\user\Desktop\Pictures\Murch\IMG_2192.jpg"/>
          <p:cNvPicPr>
            <a:picLocks noChangeAspect="1" noChangeArrowheads="1"/>
          </p:cNvPicPr>
          <p:nvPr/>
        </p:nvPicPr>
        <p:blipFill>
          <a:blip r:embed="rId2" cstate="print"/>
          <a:srcRect/>
          <a:stretch>
            <a:fillRect/>
          </a:stretch>
        </p:blipFill>
        <p:spPr bwMode="auto">
          <a:xfrm>
            <a:off x="3298175" y="2852936"/>
            <a:ext cx="2593972" cy="1945478"/>
          </a:xfrm>
          <a:prstGeom prst="rect">
            <a:avLst/>
          </a:prstGeom>
          <a:noFill/>
        </p:spPr>
      </p:pic>
      <p:pic>
        <p:nvPicPr>
          <p:cNvPr id="7" name="Picture 4" descr="C:\data\user\Desktop\Pictures\Murch\IMG_2261.jpg"/>
          <p:cNvPicPr>
            <a:picLocks noChangeAspect="1" noChangeArrowheads="1"/>
          </p:cNvPicPr>
          <p:nvPr/>
        </p:nvPicPr>
        <p:blipFill>
          <a:blip r:embed="rId3" cstate="print"/>
          <a:srcRect/>
          <a:stretch>
            <a:fillRect/>
          </a:stretch>
        </p:blipFill>
        <p:spPr bwMode="auto">
          <a:xfrm>
            <a:off x="560633" y="2708920"/>
            <a:ext cx="2559891" cy="1919918"/>
          </a:xfrm>
          <a:prstGeom prst="rect">
            <a:avLst/>
          </a:prstGeom>
          <a:noFill/>
        </p:spPr>
      </p:pic>
      <p:pic>
        <p:nvPicPr>
          <p:cNvPr id="9" name="Picture 4" descr="http://www.outdoor-engadin.ch/fileadmin/user_upload/redaktion/Einbaum.jpg"/>
          <p:cNvPicPr>
            <a:picLocks noChangeAspect="1" noChangeArrowheads="1"/>
          </p:cNvPicPr>
          <p:nvPr/>
        </p:nvPicPr>
        <p:blipFill>
          <a:blip r:embed="rId4" cstate="print"/>
          <a:srcRect/>
          <a:stretch>
            <a:fillRect/>
          </a:stretch>
        </p:blipFill>
        <p:spPr bwMode="auto">
          <a:xfrm>
            <a:off x="5940152" y="3140969"/>
            <a:ext cx="2736304" cy="1872207"/>
          </a:xfrm>
          <a:prstGeom prst="rect">
            <a:avLst/>
          </a:prstGeom>
          <a:noFill/>
        </p:spPr>
      </p:pic>
      <p:sp>
        <p:nvSpPr>
          <p:cNvPr id="10" name="Rectangle 9"/>
          <p:cNvSpPr/>
          <p:nvPr/>
        </p:nvSpPr>
        <p:spPr>
          <a:xfrm>
            <a:off x="323528" y="5158933"/>
            <a:ext cx="8280920" cy="707886"/>
          </a:xfrm>
          <a:prstGeom prst="rect">
            <a:avLst/>
          </a:prstGeom>
        </p:spPr>
        <p:txBody>
          <a:bodyPr wrap="square">
            <a:spAutoFit/>
          </a:bodyPr>
          <a:lstStyle/>
          <a:p>
            <a:r>
              <a:rPr lang="en-GB" sz="2000" b="1" dirty="0" smtClean="0"/>
              <a:t>TAF</a:t>
            </a:r>
            <a:r>
              <a:rPr lang="en-GB" sz="2000" dirty="0" smtClean="0"/>
              <a:t> is </a:t>
            </a:r>
            <a:r>
              <a:rPr lang="en-US" sz="2000" dirty="0" smtClean="0"/>
              <a:t>a </a:t>
            </a:r>
            <a:r>
              <a:rPr lang="en-US" sz="2000" b="1" dirty="0" smtClean="0"/>
              <a:t>decision making tool </a:t>
            </a:r>
            <a:r>
              <a:rPr lang="en-US" sz="2000" dirty="0" smtClean="0"/>
              <a:t>on the applicability and sustainability of the use of a specific </a:t>
            </a:r>
            <a:r>
              <a:rPr lang="en-US" sz="2000" b="1" dirty="0" smtClean="0"/>
              <a:t>WASH</a:t>
            </a:r>
            <a:r>
              <a:rPr lang="en-US" sz="2000" dirty="0" smtClean="0"/>
              <a:t> technology in a specific context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de-CH" sz="3000" kern="0" dirty="0" smtClean="0">
                <a:solidFill>
                  <a:srgbClr val="002060"/>
                </a:solidFill>
              </a:rPr>
              <a:t>TAF - Key </a:t>
            </a:r>
            <a:r>
              <a:rPr lang="en-GB" sz="3000" kern="0" dirty="0" smtClean="0">
                <a:solidFill>
                  <a:srgbClr val="002060"/>
                </a:solidFill>
              </a:rPr>
              <a:t>Elements for Technology Introduction</a:t>
            </a:r>
            <a:r>
              <a:rPr lang="de-CH" sz="3000" kern="0" dirty="0" smtClean="0">
                <a:solidFill>
                  <a:srgbClr val="002060"/>
                </a:solidFill>
              </a:rPr>
              <a:t/>
            </a:r>
            <a:br>
              <a:rPr lang="de-CH" sz="3000" kern="0" dirty="0" smtClean="0">
                <a:solidFill>
                  <a:srgbClr val="002060"/>
                </a:solidFill>
              </a:rPr>
            </a:br>
            <a:endParaRPr lang="en-GB" sz="3000" dirty="0"/>
          </a:p>
        </p:txBody>
      </p:sp>
      <p:sp>
        <p:nvSpPr>
          <p:cNvPr id="5" name="Rounded Rectangle 4"/>
          <p:cNvSpPr/>
          <p:nvPr/>
        </p:nvSpPr>
        <p:spPr bwMode="auto">
          <a:xfrm>
            <a:off x="5580526" y="3158638"/>
            <a:ext cx="3491880" cy="2880320"/>
          </a:xfrm>
          <a:prstGeom prst="roundRect">
            <a:avLst>
              <a:gd name="adj" fmla="val 7703"/>
            </a:avLst>
          </a:prstGeom>
          <a:solidFill>
            <a:srgbClr val="99CCFF"/>
          </a:solidFill>
          <a:ln w="9525" cap="flat" cmpd="sng" algn="ctr">
            <a:solidFill>
              <a:schemeClr val="tx1"/>
            </a:solidFill>
            <a:prstDash val="solid"/>
            <a:miter lim="800000"/>
            <a:headEnd type="none" w="med" len="med"/>
            <a:tailEnd type="none" w="med" len="med"/>
          </a:ln>
          <a:effectLst/>
        </p:spPr>
        <p:txBody>
          <a:bodyPr wrap="none"/>
          <a:lstStyle/>
          <a:p>
            <a:pPr>
              <a:spcBef>
                <a:spcPts val="600"/>
              </a:spcBef>
              <a:defRPr/>
            </a:pPr>
            <a:r>
              <a:rPr lang="en-GB" sz="2200" b="1" dirty="0" smtClean="0"/>
              <a:t>Introduction Process</a:t>
            </a:r>
          </a:p>
          <a:p>
            <a:pPr>
              <a:spcBef>
                <a:spcPts val="200"/>
              </a:spcBef>
              <a:buFontTx/>
              <a:buChar char="-"/>
              <a:defRPr/>
            </a:pPr>
            <a:r>
              <a:rPr lang="en-GB" sz="2200" dirty="0" smtClean="0"/>
              <a:t> Investment model</a:t>
            </a:r>
          </a:p>
          <a:p>
            <a:pPr>
              <a:spcBef>
                <a:spcPts val="200"/>
              </a:spcBef>
              <a:buFontTx/>
              <a:buChar char="-"/>
              <a:defRPr/>
            </a:pPr>
            <a:r>
              <a:rPr lang="en-GB" sz="2200" dirty="0" smtClean="0"/>
              <a:t> Roles and responsibilities </a:t>
            </a:r>
          </a:p>
          <a:p>
            <a:pPr marL="174625" indent="-174625">
              <a:spcBef>
                <a:spcPts val="200"/>
              </a:spcBef>
              <a:tabLst>
                <a:tab pos="174625" algn="l"/>
              </a:tabLst>
              <a:defRPr/>
            </a:pPr>
            <a:r>
              <a:rPr lang="en-GB" sz="2200" dirty="0" smtClean="0"/>
              <a:t>  of actors in introduction </a:t>
            </a:r>
          </a:p>
          <a:p>
            <a:pPr marL="174625" indent="-174625">
              <a:spcBef>
                <a:spcPts val="200"/>
              </a:spcBef>
              <a:tabLst>
                <a:tab pos="174625" algn="l"/>
              </a:tabLst>
              <a:defRPr/>
            </a:pPr>
            <a:r>
              <a:rPr lang="en-GB" sz="2200" dirty="0" smtClean="0"/>
              <a:t>   process</a:t>
            </a:r>
          </a:p>
          <a:p>
            <a:pPr marL="174625" indent="-174625">
              <a:spcBef>
                <a:spcPts val="200"/>
              </a:spcBef>
              <a:tabLst>
                <a:tab pos="174625" algn="l"/>
              </a:tabLst>
              <a:defRPr/>
            </a:pPr>
            <a:r>
              <a:rPr lang="en-GB" sz="2200" dirty="0" smtClean="0"/>
              <a:t>- Social Marketing</a:t>
            </a:r>
          </a:p>
          <a:p>
            <a:pPr marL="174625" indent="-174625">
              <a:spcBef>
                <a:spcPts val="200"/>
              </a:spcBef>
              <a:tabLst>
                <a:tab pos="174625" algn="l"/>
              </a:tabLst>
              <a:defRPr/>
            </a:pPr>
            <a:r>
              <a:rPr lang="en-GB" sz="2200" dirty="0" smtClean="0"/>
              <a:t>- Resources</a:t>
            </a:r>
            <a:endParaRPr lang="en-GB" sz="2200" dirty="0"/>
          </a:p>
        </p:txBody>
      </p:sp>
      <p:sp>
        <p:nvSpPr>
          <p:cNvPr id="6" name="Rounded Rectangle 7"/>
          <p:cNvSpPr>
            <a:spLocks noChangeArrowheads="1"/>
          </p:cNvSpPr>
          <p:nvPr/>
        </p:nvSpPr>
        <p:spPr bwMode="auto">
          <a:xfrm>
            <a:off x="71406" y="3086630"/>
            <a:ext cx="3214710" cy="2880320"/>
          </a:xfrm>
          <a:prstGeom prst="roundRect">
            <a:avLst>
              <a:gd name="adj" fmla="val 9767"/>
            </a:avLst>
          </a:prstGeom>
          <a:solidFill>
            <a:srgbClr val="FFC000"/>
          </a:solidFill>
          <a:ln w="9525" algn="ctr">
            <a:solidFill>
              <a:schemeClr val="tx1"/>
            </a:solidFill>
            <a:miter lim="800000"/>
            <a:headEnd/>
            <a:tailEnd/>
          </a:ln>
        </p:spPr>
        <p:txBody>
          <a:bodyPr wrap="none"/>
          <a:lstStyle/>
          <a:p>
            <a:r>
              <a:rPr lang="en-GB" sz="2200" b="1" smtClean="0"/>
              <a:t>Context / </a:t>
            </a:r>
          </a:p>
          <a:p>
            <a:r>
              <a:rPr lang="en-GB" sz="2200" b="1" smtClean="0"/>
              <a:t>Enabling Environment</a:t>
            </a:r>
          </a:p>
          <a:p>
            <a:r>
              <a:rPr lang="en-GB" sz="2200" smtClean="0"/>
              <a:t>- Physical</a:t>
            </a:r>
          </a:p>
          <a:p>
            <a:r>
              <a:rPr lang="en-GB" sz="2200" smtClean="0"/>
              <a:t>- Social</a:t>
            </a:r>
          </a:p>
          <a:p>
            <a:r>
              <a:rPr lang="en-GB" sz="2200" smtClean="0"/>
              <a:t>- Economic</a:t>
            </a:r>
          </a:p>
          <a:p>
            <a:r>
              <a:rPr lang="en-GB" sz="2200" smtClean="0"/>
              <a:t>- Legal</a:t>
            </a:r>
          </a:p>
          <a:p>
            <a:pPr>
              <a:buFontTx/>
              <a:buChar char="-"/>
            </a:pPr>
            <a:r>
              <a:rPr lang="en-GB" sz="2200" smtClean="0"/>
              <a:t> Institutional</a:t>
            </a:r>
          </a:p>
          <a:p>
            <a:pPr>
              <a:buFontTx/>
              <a:buChar char="-"/>
            </a:pPr>
            <a:r>
              <a:rPr lang="en-GB" sz="2200" smtClean="0"/>
              <a:t> Skills and capacities</a:t>
            </a:r>
            <a:endParaRPr lang="en-GB" sz="2200"/>
          </a:p>
        </p:txBody>
      </p:sp>
      <p:sp>
        <p:nvSpPr>
          <p:cNvPr id="7" name="Rounded Rectangle 6"/>
          <p:cNvSpPr/>
          <p:nvPr/>
        </p:nvSpPr>
        <p:spPr bwMode="auto">
          <a:xfrm>
            <a:off x="2303654" y="1214422"/>
            <a:ext cx="3888432" cy="1439565"/>
          </a:xfrm>
          <a:prstGeom prst="roundRect">
            <a:avLst>
              <a:gd name="adj" fmla="val 13162"/>
            </a:avLst>
          </a:prstGeom>
          <a:solidFill>
            <a:schemeClr val="bg1">
              <a:lumMod val="65000"/>
            </a:schemeClr>
          </a:solidFill>
          <a:ln w="9525" cap="flat" cmpd="sng" algn="ctr">
            <a:solidFill>
              <a:schemeClr val="tx1"/>
            </a:solidFill>
            <a:prstDash val="solid"/>
            <a:miter lim="800000"/>
            <a:headEnd type="none" w="med" len="med"/>
            <a:tailEnd type="none" w="med" len="med"/>
          </a:ln>
          <a:effectLst/>
        </p:spPr>
        <p:txBody>
          <a:bodyPr wrap="none"/>
          <a:lstStyle/>
          <a:p>
            <a:pPr>
              <a:defRPr/>
            </a:pPr>
            <a:r>
              <a:rPr lang="en-GB" sz="2200" b="1" dirty="0" smtClean="0"/>
              <a:t>Technology/Product</a:t>
            </a:r>
          </a:p>
          <a:p>
            <a:pPr>
              <a:buFontTx/>
              <a:buChar char="-"/>
              <a:defRPr/>
            </a:pPr>
            <a:r>
              <a:rPr lang="en-GB" sz="2200" dirty="0" smtClean="0"/>
              <a:t> Characteristics/Performance</a:t>
            </a:r>
          </a:p>
          <a:p>
            <a:pPr>
              <a:buFontTx/>
              <a:buChar char="-"/>
              <a:defRPr/>
            </a:pPr>
            <a:r>
              <a:rPr lang="en-GB" sz="2200" dirty="0" smtClean="0"/>
              <a:t> Requirements</a:t>
            </a:r>
          </a:p>
          <a:p>
            <a:pPr>
              <a:defRPr/>
            </a:pPr>
            <a:r>
              <a:rPr lang="en-GB" sz="2200" dirty="0" smtClean="0"/>
              <a:t>- Development process</a:t>
            </a:r>
            <a:endParaRPr lang="en-GB" sz="2200" dirty="0"/>
          </a:p>
        </p:txBody>
      </p:sp>
      <p:sp>
        <p:nvSpPr>
          <p:cNvPr id="8" name="Up-Down Arrow 14"/>
          <p:cNvSpPr>
            <a:spLocks noChangeArrowheads="1"/>
          </p:cNvSpPr>
          <p:nvPr/>
        </p:nvSpPr>
        <p:spPr bwMode="auto">
          <a:xfrm>
            <a:off x="2303654" y="2726591"/>
            <a:ext cx="360041" cy="720080"/>
          </a:xfrm>
          <a:prstGeom prst="upDownArrow">
            <a:avLst>
              <a:gd name="adj1" fmla="val 50000"/>
              <a:gd name="adj2" fmla="val 49890"/>
            </a:avLst>
          </a:prstGeom>
          <a:solidFill>
            <a:srgbClr val="FF0000"/>
          </a:solidFill>
          <a:ln w="9525" algn="ctr">
            <a:noFill/>
            <a:miter lim="800000"/>
            <a:headEnd/>
            <a:tailEnd/>
          </a:ln>
        </p:spPr>
        <p:txBody>
          <a:bodyPr wrap="none"/>
          <a:lstStyle/>
          <a:p>
            <a:endParaRPr lang="de-CH"/>
          </a:p>
        </p:txBody>
      </p:sp>
      <p:sp>
        <p:nvSpPr>
          <p:cNvPr id="9" name="Left-Right Arrow 15"/>
          <p:cNvSpPr>
            <a:spLocks noChangeArrowheads="1"/>
          </p:cNvSpPr>
          <p:nvPr/>
        </p:nvSpPr>
        <p:spPr bwMode="auto">
          <a:xfrm>
            <a:off x="2735702" y="4076436"/>
            <a:ext cx="864096" cy="369193"/>
          </a:xfrm>
          <a:prstGeom prst="leftRightArrow">
            <a:avLst>
              <a:gd name="adj1" fmla="val 50000"/>
              <a:gd name="adj2" fmla="val 49921"/>
            </a:avLst>
          </a:prstGeom>
          <a:solidFill>
            <a:srgbClr val="FF0000"/>
          </a:solidFill>
          <a:ln w="9525" algn="ctr">
            <a:noFill/>
            <a:miter lim="800000"/>
            <a:headEnd/>
            <a:tailEnd/>
          </a:ln>
        </p:spPr>
        <p:txBody>
          <a:bodyPr wrap="none"/>
          <a:lstStyle/>
          <a:p>
            <a:endParaRPr lang="de-CH"/>
          </a:p>
        </p:txBody>
      </p:sp>
      <p:sp>
        <p:nvSpPr>
          <p:cNvPr id="10" name="Oval 9"/>
          <p:cNvSpPr/>
          <p:nvPr/>
        </p:nvSpPr>
        <p:spPr bwMode="auto">
          <a:xfrm>
            <a:off x="3671806" y="3446670"/>
            <a:ext cx="1368152" cy="936104"/>
          </a:xfrm>
          <a:prstGeom prst="ellipse">
            <a:avLst/>
          </a:prstGeom>
          <a:solidFill>
            <a:schemeClr val="tx2">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e-CH" sz="2200" b="1" i="0" u="none" strike="noStrike" cap="none" normalizeH="0" baseline="0" dirty="0" smtClean="0">
                <a:ln>
                  <a:noFill/>
                </a:ln>
                <a:solidFill>
                  <a:schemeClr val="bg1"/>
                </a:solidFill>
                <a:effectLst/>
                <a:latin typeface="Tahoma" pitchFamily="34" charset="0"/>
              </a:rPr>
              <a:t>ACTORS</a:t>
            </a:r>
          </a:p>
        </p:txBody>
      </p:sp>
      <p:sp>
        <p:nvSpPr>
          <p:cNvPr id="11" name="Left-Right Arrow 10"/>
          <p:cNvSpPr>
            <a:spLocks noChangeArrowheads="1"/>
          </p:cNvSpPr>
          <p:nvPr/>
        </p:nvSpPr>
        <p:spPr bwMode="auto">
          <a:xfrm>
            <a:off x="4967950" y="4085589"/>
            <a:ext cx="864096" cy="369193"/>
          </a:xfrm>
          <a:prstGeom prst="leftRightArrow">
            <a:avLst>
              <a:gd name="adj1" fmla="val 50000"/>
              <a:gd name="adj2" fmla="val 49921"/>
            </a:avLst>
          </a:prstGeom>
          <a:solidFill>
            <a:srgbClr val="FF0000"/>
          </a:solidFill>
          <a:ln w="9525" algn="ctr">
            <a:noFill/>
            <a:miter lim="800000"/>
            <a:headEnd/>
            <a:tailEnd/>
          </a:ln>
        </p:spPr>
        <p:txBody>
          <a:bodyPr wrap="none"/>
          <a:lstStyle/>
          <a:p>
            <a:endParaRPr lang="de-CH"/>
          </a:p>
        </p:txBody>
      </p:sp>
      <p:sp>
        <p:nvSpPr>
          <p:cNvPr id="12" name="Left-Right Arrow 11"/>
          <p:cNvSpPr>
            <a:spLocks noChangeArrowheads="1"/>
          </p:cNvSpPr>
          <p:nvPr/>
        </p:nvSpPr>
        <p:spPr bwMode="auto">
          <a:xfrm>
            <a:off x="3455782" y="5669765"/>
            <a:ext cx="1944216" cy="369193"/>
          </a:xfrm>
          <a:prstGeom prst="leftRightArrow">
            <a:avLst>
              <a:gd name="adj1" fmla="val 50000"/>
              <a:gd name="adj2" fmla="val 49921"/>
            </a:avLst>
          </a:prstGeom>
          <a:solidFill>
            <a:srgbClr val="FF0000"/>
          </a:solidFill>
          <a:ln w="9525" algn="ctr">
            <a:noFill/>
            <a:miter lim="800000"/>
            <a:headEnd/>
            <a:tailEnd/>
          </a:ln>
        </p:spPr>
        <p:txBody>
          <a:bodyPr wrap="none"/>
          <a:lstStyle/>
          <a:p>
            <a:endParaRPr lang="de-CH"/>
          </a:p>
        </p:txBody>
      </p:sp>
      <p:sp>
        <p:nvSpPr>
          <p:cNvPr id="13" name="Up-Down Arrow 14"/>
          <p:cNvSpPr>
            <a:spLocks noChangeArrowheads="1"/>
          </p:cNvSpPr>
          <p:nvPr/>
        </p:nvSpPr>
        <p:spPr bwMode="auto">
          <a:xfrm>
            <a:off x="4103854" y="2726590"/>
            <a:ext cx="360041" cy="720080"/>
          </a:xfrm>
          <a:prstGeom prst="upDownArrow">
            <a:avLst>
              <a:gd name="adj1" fmla="val 50000"/>
              <a:gd name="adj2" fmla="val 49890"/>
            </a:avLst>
          </a:prstGeom>
          <a:solidFill>
            <a:srgbClr val="FF0000"/>
          </a:solidFill>
          <a:ln w="9525" algn="ctr">
            <a:noFill/>
            <a:miter lim="800000"/>
            <a:headEnd/>
            <a:tailEnd/>
          </a:ln>
        </p:spPr>
        <p:txBody>
          <a:bodyPr wrap="none"/>
          <a:lstStyle/>
          <a:p>
            <a:endParaRPr lang="de-CH"/>
          </a:p>
        </p:txBody>
      </p:sp>
      <p:sp>
        <p:nvSpPr>
          <p:cNvPr id="14" name="Up-Down Arrow 14"/>
          <p:cNvSpPr>
            <a:spLocks noChangeArrowheads="1"/>
          </p:cNvSpPr>
          <p:nvPr/>
        </p:nvSpPr>
        <p:spPr bwMode="auto">
          <a:xfrm>
            <a:off x="5399998" y="2726590"/>
            <a:ext cx="360041" cy="720080"/>
          </a:xfrm>
          <a:prstGeom prst="upDownArrow">
            <a:avLst>
              <a:gd name="adj1" fmla="val 50000"/>
              <a:gd name="adj2" fmla="val 49890"/>
            </a:avLst>
          </a:prstGeom>
          <a:solidFill>
            <a:srgbClr val="FF0000"/>
          </a:solidFill>
          <a:ln w="9525" algn="ctr">
            <a:noFill/>
            <a:miter lim="800000"/>
            <a:headEnd/>
            <a:tailEnd/>
          </a:ln>
        </p:spPr>
        <p:txBody>
          <a:bodyPr wrap="none"/>
          <a:lstStyle/>
          <a:p>
            <a:endParaRPr lang="de-CH"/>
          </a:p>
        </p:txBody>
      </p:sp>
      <p:sp>
        <p:nvSpPr>
          <p:cNvPr id="15" name="TextBox 14"/>
          <p:cNvSpPr txBox="1"/>
          <p:nvPr/>
        </p:nvSpPr>
        <p:spPr>
          <a:xfrm>
            <a:off x="3239758" y="4310766"/>
            <a:ext cx="2664296" cy="1195199"/>
          </a:xfrm>
          <a:prstGeom prst="rect">
            <a:avLst/>
          </a:prstGeom>
          <a:noFill/>
        </p:spPr>
        <p:txBody>
          <a:bodyPr wrap="square" rtlCol="0">
            <a:spAutoFit/>
          </a:bodyPr>
          <a:lstStyle/>
          <a:p>
            <a:r>
              <a:rPr lang="de-CH" sz="2000" dirty="0" smtClean="0"/>
              <a:t>User, </a:t>
            </a:r>
            <a:r>
              <a:rPr lang="de-CH" sz="2000" dirty="0" err="1" smtClean="0"/>
              <a:t>Buyer</a:t>
            </a:r>
            <a:endParaRPr lang="de-CH" sz="2000" dirty="0" smtClean="0"/>
          </a:p>
          <a:p>
            <a:r>
              <a:rPr lang="de-CH" sz="2000" dirty="0" smtClean="0"/>
              <a:t>Producer, Provider, </a:t>
            </a:r>
          </a:p>
          <a:p>
            <a:r>
              <a:rPr lang="de-CH" sz="2000" dirty="0" smtClean="0"/>
              <a:t>Regulator, Supervisor</a:t>
            </a:r>
          </a:p>
          <a:p>
            <a:pPr>
              <a:lnSpc>
                <a:spcPts val="1400"/>
              </a:lnSpc>
            </a:pPr>
            <a:r>
              <a:rPr lang="de-CH" sz="2000" dirty="0" smtClean="0"/>
              <a:t>….</a:t>
            </a:r>
            <a:endParaRPr lang="de-CH"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GB" sz="3600" dirty="0" smtClean="0"/>
              <a:t>Key Phases of technology introduction</a:t>
            </a:r>
            <a:endParaRPr lang="nl-NL" sz="3600" dirty="0"/>
          </a:p>
        </p:txBody>
      </p:sp>
      <p:sp>
        <p:nvSpPr>
          <p:cNvPr id="5" name="Content Placeholder 4"/>
          <p:cNvSpPr>
            <a:spLocks noGrp="1"/>
          </p:cNvSpPr>
          <p:nvPr>
            <p:ph sz="half" idx="1"/>
          </p:nvPr>
        </p:nvSpPr>
        <p:spPr>
          <a:xfrm>
            <a:off x="142844" y="1214422"/>
            <a:ext cx="8786874" cy="4525963"/>
          </a:xfrm>
        </p:spPr>
        <p:txBody>
          <a:bodyPr/>
          <a:lstStyle/>
          <a:p>
            <a:r>
              <a:rPr lang="en-GB" sz="2600" dirty="0" smtClean="0"/>
              <a:t>Process design depends on investment model selected</a:t>
            </a:r>
            <a:endParaRPr lang="nl-NL" sz="2600" dirty="0" smtClean="0"/>
          </a:p>
          <a:p>
            <a:r>
              <a:rPr lang="en-GB" sz="2600" dirty="0" smtClean="0"/>
              <a:t>The various actors involved have to take on their roles in all phases of the introduction process</a:t>
            </a:r>
          </a:p>
        </p:txBody>
      </p:sp>
      <p:sp>
        <p:nvSpPr>
          <p:cNvPr id="6" name="Rounded Rectangle 5"/>
          <p:cNvSpPr/>
          <p:nvPr/>
        </p:nvSpPr>
        <p:spPr>
          <a:xfrm>
            <a:off x="6072198" y="5857892"/>
            <a:ext cx="2643206" cy="78581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500034" y="2830459"/>
            <a:ext cx="7263757" cy="38846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3428992" y="1403367"/>
            <a:ext cx="5500726" cy="4525963"/>
          </a:xfrm>
        </p:spPr>
        <p:txBody>
          <a:bodyPr/>
          <a:lstStyle/>
          <a:p>
            <a:r>
              <a:rPr lang="en-US" sz="2200" dirty="0" smtClean="0"/>
              <a:t> </a:t>
            </a:r>
            <a:r>
              <a:rPr lang="en-US" sz="2200" dirty="0" smtClean="0">
                <a:sym typeface="Wingdings"/>
              </a:rPr>
              <a:t></a:t>
            </a:r>
            <a:r>
              <a:rPr lang="en-US" sz="2200" dirty="0" smtClean="0"/>
              <a:t>The TAF process starts with a screening.</a:t>
            </a:r>
            <a:r>
              <a:rPr lang="en-US" sz="2200" b="1" dirty="0" smtClean="0"/>
              <a:t> </a:t>
            </a:r>
            <a:r>
              <a:rPr lang="en-US" sz="2200" dirty="0" smtClean="0"/>
              <a:t>The screening focuses on two key questions:</a:t>
            </a:r>
          </a:p>
          <a:p>
            <a:pPr>
              <a:buNone/>
            </a:pPr>
            <a:r>
              <a:rPr lang="en-US" sz="2200" dirty="0" smtClean="0"/>
              <a:t>	» Is there a need for this technology? </a:t>
            </a:r>
          </a:p>
          <a:p>
            <a:pPr>
              <a:buNone/>
            </a:pPr>
            <a:r>
              <a:rPr lang="en-US" sz="2200" dirty="0" smtClean="0"/>
              <a:t>	» Is the implementation of this technology feasible in this region at all?</a:t>
            </a:r>
          </a:p>
          <a:p>
            <a:r>
              <a:rPr lang="en-US" sz="2200" dirty="0" smtClean="0"/>
              <a:t> </a:t>
            </a:r>
            <a:r>
              <a:rPr lang="en-US" sz="2200" dirty="0" smtClean="0">
                <a:sym typeface="Wingdings"/>
              </a:rPr>
              <a:t></a:t>
            </a:r>
            <a:r>
              <a:rPr lang="en-US" sz="2200" dirty="0" smtClean="0"/>
              <a:t>If the screening is positive, the technology is comprehensively assessed in step 2.</a:t>
            </a:r>
          </a:p>
          <a:p>
            <a:r>
              <a:rPr lang="en-US" sz="2200" dirty="0" smtClean="0"/>
              <a:t> </a:t>
            </a:r>
            <a:r>
              <a:rPr lang="en-US" sz="2200" dirty="0" smtClean="0">
                <a:sym typeface="Wingdings"/>
              </a:rPr>
              <a:t></a:t>
            </a:r>
            <a:r>
              <a:rPr lang="en-US" sz="2200" dirty="0" smtClean="0"/>
              <a:t>In step 3 the results are collected and presented.</a:t>
            </a:r>
          </a:p>
          <a:p>
            <a:r>
              <a:rPr lang="en-US" sz="2200" dirty="0" smtClean="0"/>
              <a:t> </a:t>
            </a:r>
            <a:r>
              <a:rPr lang="en-US" sz="2200" dirty="0" smtClean="0">
                <a:sym typeface="Wingdings"/>
              </a:rPr>
              <a:t></a:t>
            </a:r>
            <a:r>
              <a:rPr lang="en-US" sz="2200" dirty="0" smtClean="0"/>
              <a:t>In step 4 all results are comprehensively interpreted. </a:t>
            </a:r>
          </a:p>
          <a:p>
            <a:pPr>
              <a:buNone/>
            </a:pPr>
            <a:endParaRPr lang="nl-NL" sz="2200" dirty="0"/>
          </a:p>
        </p:txBody>
      </p:sp>
      <p:sp>
        <p:nvSpPr>
          <p:cNvPr id="5" name="Title 4"/>
          <p:cNvSpPr>
            <a:spLocks noGrp="1"/>
          </p:cNvSpPr>
          <p:nvPr>
            <p:ph type="title"/>
          </p:nvPr>
        </p:nvSpPr>
        <p:spPr>
          <a:xfrm>
            <a:off x="500034" y="357174"/>
            <a:ext cx="8229600" cy="1143000"/>
          </a:xfrm>
        </p:spPr>
        <p:txBody>
          <a:bodyPr>
            <a:normAutofit/>
          </a:bodyPr>
          <a:lstStyle/>
          <a:p>
            <a:pPr>
              <a:defRPr/>
            </a:pPr>
            <a:r>
              <a:rPr lang="en-GB" sz="3600" dirty="0" smtClean="0"/>
              <a:t>Four Steps in TAF Assessment</a:t>
            </a:r>
            <a:endParaRPr lang="nl-NL" sz="3600" dirty="0"/>
          </a:p>
        </p:txBody>
      </p:sp>
      <p:sp>
        <p:nvSpPr>
          <p:cNvPr id="8" name="Rounded Rectangle 7"/>
          <p:cNvSpPr/>
          <p:nvPr/>
        </p:nvSpPr>
        <p:spPr>
          <a:xfrm>
            <a:off x="0" y="5572140"/>
            <a:ext cx="3357554"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285720" y="1226402"/>
            <a:ext cx="2928958" cy="4988680"/>
          </a:xfrm>
          <a:prstGeom prst="rect">
            <a:avLst/>
          </a:prstGeom>
          <a:noFill/>
          <a:ln w="9525">
            <a:noFill/>
            <a:miter lim="800000"/>
            <a:headEnd/>
            <a:tailEnd/>
          </a:ln>
          <a:effectLst/>
        </p:spPr>
      </p:pic>
      <p:grpSp>
        <p:nvGrpSpPr>
          <p:cNvPr id="12" name="Group 11"/>
          <p:cNvGrpSpPr>
            <a:grpSpLocks noChangeAspect="1"/>
          </p:cNvGrpSpPr>
          <p:nvPr/>
        </p:nvGrpSpPr>
        <p:grpSpPr>
          <a:xfrm>
            <a:off x="1357290" y="99762"/>
            <a:ext cx="5662158" cy="528152"/>
            <a:chOff x="927240" y="1853395"/>
            <a:chExt cx="6051591" cy="665485"/>
          </a:xfrm>
        </p:grpSpPr>
        <p:sp>
          <p:nvSpPr>
            <p:cNvPr id="13"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14"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spect="1"/>
          </p:cNvSpPr>
          <p:nvPr/>
        </p:nvSpPr>
        <p:spPr>
          <a:xfrm>
            <a:off x="1357291" y="142853"/>
            <a:ext cx="840111"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428612"/>
            <a:ext cx="8229600" cy="1143000"/>
          </a:xfrm>
        </p:spPr>
        <p:txBody>
          <a:bodyPr>
            <a:normAutofit/>
          </a:bodyPr>
          <a:lstStyle/>
          <a:p>
            <a:r>
              <a:rPr lang="en-GB" sz="3600" dirty="0" smtClean="0"/>
              <a:t>Step 1: Screening</a:t>
            </a:r>
            <a:endParaRPr lang="nl-NL" sz="3600" dirty="0"/>
          </a:p>
        </p:txBody>
      </p:sp>
      <p:sp>
        <p:nvSpPr>
          <p:cNvPr id="5" name="Content Placeholder 4"/>
          <p:cNvSpPr>
            <a:spLocks noGrp="1"/>
          </p:cNvSpPr>
          <p:nvPr>
            <p:ph sz="half" idx="1"/>
          </p:nvPr>
        </p:nvSpPr>
        <p:spPr>
          <a:xfrm>
            <a:off x="285720" y="1481328"/>
            <a:ext cx="4400552" cy="4525963"/>
          </a:xfrm>
        </p:spPr>
        <p:txBody>
          <a:bodyPr/>
          <a:lstStyle/>
          <a:p>
            <a:r>
              <a:rPr lang="en-GB" sz="2600" dirty="0" smtClean="0"/>
              <a:t>Purpose is to reject technologies which are not suitable in the context </a:t>
            </a:r>
            <a:r>
              <a:rPr lang="en-GB" sz="2600" dirty="0" smtClean="0">
                <a:sym typeface="Wingdings" pitchFamily="2" charset="2"/>
              </a:rPr>
              <a:t> efficiency of TAF tool</a:t>
            </a:r>
          </a:p>
          <a:p>
            <a:r>
              <a:rPr lang="en-GB" sz="2600" dirty="0" smtClean="0">
                <a:sym typeface="Wingdings" pitchFamily="2" charset="2"/>
              </a:rPr>
              <a:t>Screening using 2 criteria:</a:t>
            </a:r>
            <a:endParaRPr lang="en-GB" sz="2600" dirty="0"/>
          </a:p>
        </p:txBody>
      </p:sp>
      <p:sp>
        <p:nvSpPr>
          <p:cNvPr id="6" name="Content Placeholder 5"/>
          <p:cNvSpPr>
            <a:spLocks noGrp="1"/>
          </p:cNvSpPr>
          <p:nvPr>
            <p:ph sz="half" idx="2"/>
          </p:nvPr>
        </p:nvSpPr>
        <p:spPr>
          <a:xfrm>
            <a:off x="4786314" y="1481328"/>
            <a:ext cx="4214842" cy="4525963"/>
          </a:xfrm>
        </p:spPr>
        <p:txBody>
          <a:bodyPr/>
          <a:lstStyle/>
          <a:p>
            <a:r>
              <a:rPr lang="en-GB" sz="2000" dirty="0" smtClean="0"/>
              <a:t>Screening is based on prepared </a:t>
            </a:r>
            <a:r>
              <a:rPr lang="en-GB" sz="2000" b="1" dirty="0" smtClean="0"/>
              <a:t>questionnaires</a:t>
            </a:r>
          </a:p>
          <a:p>
            <a:r>
              <a:rPr lang="en-GB" sz="2000" dirty="0" smtClean="0"/>
              <a:t>For each type of technology one questionnaire is prepared, called </a:t>
            </a:r>
            <a:r>
              <a:rPr lang="en-GB" sz="2000" b="1" dirty="0" smtClean="0"/>
              <a:t>Screening </a:t>
            </a:r>
            <a:r>
              <a:rPr lang="en-GB" sz="2000" b="1" dirty="0" smtClean="0"/>
              <a:t>Sheet</a:t>
            </a:r>
          </a:p>
          <a:p>
            <a:pPr>
              <a:lnSpc>
                <a:spcPts val="3400"/>
              </a:lnSpc>
              <a:spcBef>
                <a:spcPts val="600"/>
              </a:spcBef>
            </a:pPr>
            <a:r>
              <a:rPr lang="nl-NL" sz="2000" dirty="0" smtClean="0"/>
              <a:t>Identification</a:t>
            </a:r>
          </a:p>
          <a:p>
            <a:r>
              <a:rPr lang="nl-NL" sz="2000" dirty="0" smtClean="0"/>
              <a:t>Context</a:t>
            </a:r>
          </a:p>
          <a:p>
            <a:r>
              <a:rPr lang="nl-NL" sz="2000" dirty="0" smtClean="0"/>
              <a:t>Need</a:t>
            </a:r>
          </a:p>
          <a:p>
            <a:r>
              <a:rPr lang="nl-NL" sz="2000" dirty="0" smtClean="0"/>
              <a:t>Applicability</a:t>
            </a:r>
          </a:p>
          <a:p>
            <a:pPr>
              <a:buFont typeface="Wingdings"/>
              <a:buChar char="à"/>
            </a:pPr>
            <a:r>
              <a:rPr lang="nl-NL" sz="2000" b="1" dirty="0" smtClean="0">
                <a:sym typeface="Wingdings" pitchFamily="2" charset="2"/>
              </a:rPr>
              <a:t>Result: </a:t>
            </a:r>
          </a:p>
          <a:p>
            <a:pPr>
              <a:buNone/>
            </a:pPr>
            <a:r>
              <a:rPr lang="nl-NL" sz="2000" b="1" dirty="0" smtClean="0">
                <a:sym typeface="Wingdings" pitchFamily="2" charset="2"/>
              </a:rPr>
              <a:t>“Yes” or, “Yes but” or “No” and “comments”</a:t>
            </a:r>
            <a:endParaRPr lang="nl-NL" sz="2000" b="1" dirty="0" smtClean="0"/>
          </a:p>
          <a:p>
            <a:endParaRPr lang="en-GB" sz="2000" b="1" dirty="0"/>
          </a:p>
        </p:txBody>
      </p:sp>
      <p:pic>
        <p:nvPicPr>
          <p:cNvPr id="2050" name="Picture 2"/>
          <p:cNvPicPr>
            <a:picLocks noChangeAspect="1" noChangeArrowheads="1"/>
          </p:cNvPicPr>
          <p:nvPr/>
        </p:nvPicPr>
        <p:blipFill>
          <a:blip r:embed="rId2" cstate="print"/>
          <a:srcRect/>
          <a:stretch>
            <a:fillRect/>
          </a:stretch>
        </p:blipFill>
        <p:spPr bwMode="auto">
          <a:xfrm>
            <a:off x="1081804" y="3786190"/>
            <a:ext cx="3204444" cy="2357454"/>
          </a:xfrm>
          <a:prstGeom prst="rect">
            <a:avLst/>
          </a:prstGeom>
          <a:noFill/>
          <a:ln w="9525">
            <a:noFill/>
            <a:miter lim="800000"/>
            <a:headEnd/>
            <a:tailEnd/>
          </a:ln>
          <a:effectLst/>
        </p:spPr>
      </p:pic>
      <p:grpSp>
        <p:nvGrpSpPr>
          <p:cNvPr id="2" name="Group 7"/>
          <p:cNvGrpSpPr>
            <a:grpSpLocks noChangeAspect="1"/>
          </p:cNvGrpSpPr>
          <p:nvPr/>
        </p:nvGrpSpPr>
        <p:grpSpPr>
          <a:xfrm>
            <a:off x="1357290" y="99762"/>
            <a:ext cx="5662158" cy="528152"/>
            <a:chOff x="927240" y="1853395"/>
            <a:chExt cx="6051591" cy="665485"/>
          </a:xfrm>
        </p:grpSpPr>
        <p:sp>
          <p:nvSpPr>
            <p:cNvPr id="9"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10"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a:spLocks noChangeAspect="1"/>
          </p:cNvSpPr>
          <p:nvPr/>
        </p:nvSpPr>
        <p:spPr>
          <a:xfrm>
            <a:off x="2588881" y="142853"/>
            <a:ext cx="840111"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357174"/>
            <a:ext cx="8229600" cy="1143000"/>
          </a:xfrm>
        </p:spPr>
        <p:txBody>
          <a:bodyPr>
            <a:normAutofit/>
          </a:bodyPr>
          <a:lstStyle/>
          <a:p>
            <a:r>
              <a:rPr lang="en-GB" sz="3600" dirty="0" smtClean="0"/>
              <a:t>Step 2: Assessment</a:t>
            </a:r>
            <a:endParaRPr lang="nl-NL" sz="3600" dirty="0"/>
          </a:p>
        </p:txBody>
      </p:sp>
      <p:sp>
        <p:nvSpPr>
          <p:cNvPr id="6" name="Content Placeholder 5"/>
          <p:cNvSpPr>
            <a:spLocks noGrp="1"/>
          </p:cNvSpPr>
          <p:nvPr>
            <p:ph sz="half" idx="2"/>
          </p:nvPr>
        </p:nvSpPr>
        <p:spPr>
          <a:xfrm>
            <a:off x="4786314" y="1481328"/>
            <a:ext cx="4214842" cy="4525963"/>
          </a:xfrm>
        </p:spPr>
        <p:txBody>
          <a:bodyPr/>
          <a:lstStyle/>
          <a:p>
            <a:pPr>
              <a:buNone/>
            </a:pPr>
            <a:r>
              <a:rPr lang="en-GB" sz="2600" b="1" dirty="0" smtClean="0"/>
              <a:t>Six dimensions of sustainability:</a:t>
            </a:r>
          </a:p>
          <a:p>
            <a:pPr>
              <a:lnSpc>
                <a:spcPts val="3400"/>
              </a:lnSpc>
              <a:spcBef>
                <a:spcPts val="600"/>
              </a:spcBef>
            </a:pPr>
            <a:r>
              <a:rPr lang="en-GB" sz="2600" b="1" dirty="0" smtClean="0"/>
              <a:t>Economic and Financial</a:t>
            </a:r>
          </a:p>
          <a:p>
            <a:pPr>
              <a:lnSpc>
                <a:spcPts val="3400"/>
              </a:lnSpc>
              <a:spcBef>
                <a:spcPts val="600"/>
              </a:spcBef>
            </a:pPr>
            <a:r>
              <a:rPr lang="en-GB" sz="2600" b="1" dirty="0" smtClean="0"/>
              <a:t>Social</a:t>
            </a:r>
          </a:p>
          <a:p>
            <a:pPr>
              <a:lnSpc>
                <a:spcPts val="3400"/>
              </a:lnSpc>
              <a:spcBef>
                <a:spcPts val="600"/>
              </a:spcBef>
            </a:pPr>
            <a:r>
              <a:rPr lang="en-GB" sz="2600" b="1" dirty="0" smtClean="0"/>
              <a:t>Environmental</a:t>
            </a:r>
          </a:p>
          <a:p>
            <a:pPr>
              <a:lnSpc>
                <a:spcPts val="3400"/>
              </a:lnSpc>
              <a:spcBef>
                <a:spcPts val="600"/>
              </a:spcBef>
            </a:pPr>
            <a:r>
              <a:rPr lang="en-GB" sz="2600" b="1" dirty="0" smtClean="0"/>
              <a:t>Institutional &amp; Legal</a:t>
            </a:r>
          </a:p>
          <a:p>
            <a:pPr>
              <a:lnSpc>
                <a:spcPts val="3400"/>
              </a:lnSpc>
              <a:spcBef>
                <a:spcPts val="600"/>
              </a:spcBef>
            </a:pPr>
            <a:r>
              <a:rPr lang="en-GB" sz="2600" b="1" dirty="0" smtClean="0"/>
              <a:t>Skills &amp; Knowhow</a:t>
            </a:r>
          </a:p>
          <a:p>
            <a:pPr>
              <a:lnSpc>
                <a:spcPts val="3400"/>
              </a:lnSpc>
              <a:spcBef>
                <a:spcPts val="600"/>
              </a:spcBef>
            </a:pPr>
            <a:r>
              <a:rPr lang="en-GB" sz="2600" b="1" dirty="0" smtClean="0"/>
              <a:t>Technological</a:t>
            </a:r>
            <a:endParaRPr lang="en-GB" sz="2600" b="1"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214282" y="1714488"/>
            <a:ext cx="4365361" cy="4299361"/>
          </a:xfrm>
          <a:prstGeom prst="rect">
            <a:avLst/>
          </a:prstGeom>
          <a:noFill/>
          <a:ln w="9525">
            <a:noFill/>
            <a:miter lim="800000"/>
            <a:headEnd/>
            <a:tailEnd/>
          </a:ln>
          <a:effectLst/>
        </p:spPr>
      </p:pic>
      <p:grpSp>
        <p:nvGrpSpPr>
          <p:cNvPr id="2" name="Group 7"/>
          <p:cNvGrpSpPr>
            <a:grpSpLocks noChangeAspect="1"/>
          </p:cNvGrpSpPr>
          <p:nvPr/>
        </p:nvGrpSpPr>
        <p:grpSpPr>
          <a:xfrm>
            <a:off x="1357290" y="99762"/>
            <a:ext cx="5662158" cy="528152"/>
            <a:chOff x="927240" y="1853395"/>
            <a:chExt cx="6051591" cy="665485"/>
          </a:xfrm>
        </p:grpSpPr>
        <p:sp>
          <p:nvSpPr>
            <p:cNvPr id="9"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10"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a:spLocks noChangeAspect="1"/>
          </p:cNvSpPr>
          <p:nvPr/>
        </p:nvSpPr>
        <p:spPr>
          <a:xfrm>
            <a:off x="2588881" y="142853"/>
            <a:ext cx="840111" cy="49006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ounded Rectangle 8"/>
          <p:cNvSpPr/>
          <p:nvPr/>
        </p:nvSpPr>
        <p:spPr>
          <a:xfrm>
            <a:off x="0" y="5572140"/>
            <a:ext cx="3357554"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457200" y="357174"/>
            <a:ext cx="8229600" cy="1143000"/>
          </a:xfrm>
        </p:spPr>
        <p:txBody>
          <a:bodyPr>
            <a:normAutofit/>
          </a:bodyPr>
          <a:lstStyle/>
          <a:p>
            <a:r>
              <a:rPr lang="en-GB" sz="3600" dirty="0" smtClean="0"/>
              <a:t>Step 2: Assessment</a:t>
            </a:r>
            <a:endParaRPr lang="nl-NL" sz="3600" dirty="0"/>
          </a:p>
        </p:txBody>
      </p:sp>
      <p:sp>
        <p:nvSpPr>
          <p:cNvPr id="6" name="Content Placeholder 5"/>
          <p:cNvSpPr>
            <a:spLocks noGrp="1"/>
          </p:cNvSpPr>
          <p:nvPr>
            <p:ph sz="half" idx="2"/>
          </p:nvPr>
        </p:nvSpPr>
        <p:spPr>
          <a:xfrm>
            <a:off x="5214942" y="1481328"/>
            <a:ext cx="3857652" cy="4525963"/>
          </a:xfrm>
        </p:spPr>
        <p:txBody>
          <a:bodyPr/>
          <a:lstStyle/>
          <a:p>
            <a:pPr marL="92075" indent="17463">
              <a:buNone/>
            </a:pPr>
            <a:r>
              <a:rPr lang="en-GB" sz="2500" b="1" dirty="0" smtClean="0"/>
              <a:t>Perspectives of Key actors:</a:t>
            </a:r>
          </a:p>
          <a:p>
            <a:pPr>
              <a:spcBef>
                <a:spcPts val="600"/>
              </a:spcBef>
              <a:spcAft>
                <a:spcPts val="600"/>
              </a:spcAft>
            </a:pPr>
            <a:r>
              <a:rPr lang="nl-NL" sz="2500" dirty="0" smtClean="0"/>
              <a:t>User or Buyer</a:t>
            </a:r>
          </a:p>
          <a:p>
            <a:pPr>
              <a:spcBef>
                <a:spcPts val="600"/>
              </a:spcBef>
              <a:spcAft>
                <a:spcPts val="600"/>
              </a:spcAft>
            </a:pPr>
            <a:r>
              <a:rPr lang="nl-NL" sz="2500" dirty="0" smtClean="0"/>
              <a:t>Producer or Provider</a:t>
            </a:r>
          </a:p>
          <a:p>
            <a:pPr>
              <a:spcBef>
                <a:spcPts val="600"/>
              </a:spcBef>
              <a:spcAft>
                <a:spcPts val="600"/>
              </a:spcAft>
            </a:pPr>
            <a:r>
              <a:rPr lang="nl-NL" sz="2500" dirty="0" smtClean="0"/>
              <a:t>Regulator, Investor, Supervisor, Facilitator</a:t>
            </a:r>
            <a:endParaRPr lang="nl-NL" sz="2500" dirty="0"/>
          </a:p>
        </p:txBody>
      </p:sp>
      <p:sp>
        <p:nvSpPr>
          <p:cNvPr id="7" name="Content Placeholder 5"/>
          <p:cNvSpPr txBox="1">
            <a:spLocks/>
          </p:cNvSpPr>
          <p:nvPr/>
        </p:nvSpPr>
        <p:spPr bwMode="auto">
          <a:xfrm>
            <a:off x="214282" y="1571612"/>
            <a:ext cx="421484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lang="de-CH" sz="2800" b="1" dirty="0" smtClean="0">
              <a:latin typeface="+mn-lt"/>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de-CH" sz="2800" b="1"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lang="de-CH" sz="2800" b="1" dirty="0" smtClean="0">
              <a:latin typeface="+mn-lt"/>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de-CH" sz="2800" b="1"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lang="de-CH" sz="2800" b="1" dirty="0" smtClean="0">
              <a:latin typeface="+mn-lt"/>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de-CH" sz="2800" b="1" i="0" u="none" strike="noStrike" kern="1200" cap="none" spc="0" normalizeH="0" baseline="0" noProof="0" dirty="0" smtClean="0">
              <a:ln>
                <a:noFill/>
              </a:ln>
              <a:solidFill>
                <a:schemeClr val="tx1"/>
              </a:solidFill>
              <a:effectLst/>
              <a:uLnTx/>
              <a:uFillTx/>
              <a:latin typeface="+mn-lt"/>
              <a:ea typeface="+mn-ea"/>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lang="de-CH" sz="2800" b="1" dirty="0" smtClean="0">
              <a:latin typeface="+mn-lt"/>
              <a:cs typeface="+mn-cs"/>
            </a:endParaRPr>
          </a:p>
          <a:p>
            <a:pPr marL="365125" marR="0" lvl="0" indent="-255588"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defRPr/>
            </a:pPr>
            <a:endParaRPr kumimoji="0" lang="en-GB" sz="2800" b="1"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2" name="Group 9"/>
          <p:cNvGrpSpPr>
            <a:grpSpLocks noChangeAspect="1"/>
          </p:cNvGrpSpPr>
          <p:nvPr/>
        </p:nvGrpSpPr>
        <p:grpSpPr>
          <a:xfrm>
            <a:off x="1357290" y="99762"/>
            <a:ext cx="5662158" cy="528152"/>
            <a:chOff x="927240" y="1853395"/>
            <a:chExt cx="6051591" cy="665485"/>
          </a:xfrm>
        </p:grpSpPr>
        <p:sp>
          <p:nvSpPr>
            <p:cNvPr id="11" name="AutoShape 2"/>
            <p:cNvSpPr>
              <a:spLocks noChangeArrowheads="1"/>
            </p:cNvSpPr>
            <p:nvPr/>
          </p:nvSpPr>
          <p:spPr bwMode="auto">
            <a:xfrm>
              <a:off x="927240" y="1907688"/>
              <a:ext cx="6051591" cy="611192"/>
            </a:xfrm>
            <a:prstGeom prst="roundRect">
              <a:avLst>
                <a:gd name="adj" fmla="val 16667"/>
              </a:avLst>
            </a:prstGeom>
            <a:noFill/>
            <a:ln w="9525" algn="in">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GB" dirty="0"/>
            </a:p>
          </p:txBody>
        </p:sp>
        <p:sp>
          <p:nvSpPr>
            <p:cNvPr id="12" name="Text Box 3"/>
            <p:cNvSpPr txBox="1">
              <a:spLocks noChangeArrowheads="1"/>
            </p:cNvSpPr>
            <p:nvPr/>
          </p:nvSpPr>
          <p:spPr bwMode="auto">
            <a:xfrm>
              <a:off x="1059315" y="1853395"/>
              <a:ext cx="5798701" cy="454343"/>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4763" lvl="1" fontAlgn="base">
                <a:spcBef>
                  <a:spcPct val="0"/>
                </a:spcBef>
                <a:spcAft>
                  <a:spcPts val="100"/>
                </a:spcAft>
                <a:buFont typeface="Wingdings" pitchFamily="2" charset="2"/>
                <a:buChar char=""/>
                <a:tabLst>
                  <a:tab pos="1168400" algn="l"/>
                </a:tabLst>
              </a:pP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r>
                <a:rPr kumimoji="0" lang="de-CH" b="0" i="0" u="none" strike="noStrike" cap="none" normalizeH="0" baseline="0" dirty="0" smtClean="0">
                  <a:ln>
                    <a:noFill/>
                  </a:ln>
                  <a:solidFill>
                    <a:srgbClr val="000000"/>
                  </a:solidFill>
                  <a:effectLst/>
                  <a:latin typeface="Wingdings" pitchFamily="2" charset="2"/>
                  <a:cs typeface="Arial" pitchFamily="34" charset="0"/>
                </a:rPr>
                <a:t>	  à	</a:t>
              </a:r>
              <a:r>
                <a:rPr kumimoji="0" lang="de-CH" sz="2000" b="0" i="0" u="none" strike="noStrike" cap="none" normalizeH="0" baseline="0" dirty="0" smtClean="0">
                  <a:ln>
                    <a:noFill/>
                  </a:ln>
                  <a:solidFill>
                    <a:srgbClr val="000000"/>
                  </a:solidFill>
                  <a:effectLst/>
                  <a:latin typeface="Wingdings" pitchFamily="2" charset="2"/>
                  <a:cs typeface="Arial" pitchFamily="34" charset="0"/>
                </a:rPr>
                <a:t></a:t>
              </a:r>
              <a:endParaRPr lang="de-CH" sz="1200" dirty="0">
                <a:solidFill>
                  <a:srgbClr val="00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
                </a:spcAft>
                <a:buClrTx/>
                <a:buSzTx/>
                <a:tabLst>
                  <a:tab pos="1168400" algn="l"/>
                </a:tabLst>
              </a:pPr>
              <a:r>
                <a:rPr kumimoji="0" lang="en-GB" sz="1000" b="0" i="0" u="none" strike="noStrike" cap="none" normalizeH="0" baseline="0" dirty="0" smtClean="0">
                  <a:ln>
                    <a:noFill/>
                  </a:ln>
                  <a:solidFill>
                    <a:srgbClr val="000000"/>
                  </a:solidFill>
                  <a:effectLst/>
                  <a:latin typeface="Arial" pitchFamily="34" charset="0"/>
                  <a:cs typeface="Arial" pitchFamily="34" charset="0"/>
                </a:rPr>
                <a:t>Screening	Assessment	Presentation of Results           Interpretation</a:t>
              </a:r>
              <a:endParaRPr kumimoji="0" lang="de-DE" sz="10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5122" name="Picture 2"/>
          <p:cNvPicPr>
            <a:picLocks noGrp="1" noChangeAspect="1" noChangeArrowheads="1"/>
          </p:cNvPicPr>
          <p:nvPr>
            <p:ph sz="half" idx="1"/>
          </p:nvPr>
        </p:nvPicPr>
        <p:blipFill>
          <a:blip r:embed="rId2" cstate="print"/>
          <a:srcRect/>
          <a:stretch>
            <a:fillRect/>
          </a:stretch>
        </p:blipFill>
        <p:spPr bwMode="auto">
          <a:xfrm>
            <a:off x="285720" y="1386661"/>
            <a:ext cx="4643470" cy="3042471"/>
          </a:xfrm>
          <a:prstGeom prst="rect">
            <a:avLst/>
          </a:prstGeom>
          <a:noFill/>
          <a:ln w="9525">
            <a:noFill/>
            <a:miter lim="800000"/>
            <a:headEnd/>
            <a:tailEnd/>
          </a:ln>
          <a:effectLst/>
        </p:spPr>
      </p:pic>
      <p:sp>
        <p:nvSpPr>
          <p:cNvPr id="13" name="Rounded Rectangle 12"/>
          <p:cNvSpPr/>
          <p:nvPr/>
        </p:nvSpPr>
        <p:spPr>
          <a:xfrm>
            <a:off x="5786446" y="5715016"/>
            <a:ext cx="3357554" cy="9286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0" y="4714884"/>
            <a:ext cx="9001156" cy="1569660"/>
          </a:xfrm>
          <a:prstGeom prst="rect">
            <a:avLst/>
          </a:prstGeom>
          <a:noFill/>
        </p:spPr>
        <p:txBody>
          <a:bodyPr wrap="square" rtlCol="0">
            <a:spAutoFit/>
          </a:bodyPr>
          <a:lstStyle/>
          <a:p>
            <a:pPr marL="173038">
              <a:tabLst>
                <a:tab pos="173038" algn="l"/>
              </a:tabLst>
            </a:pPr>
            <a:r>
              <a:rPr lang="en-GB" sz="2400" b="1" dirty="0" smtClean="0"/>
              <a:t>Methodology of TAF </a:t>
            </a:r>
            <a:r>
              <a:rPr lang="en-GB" sz="2400" dirty="0" smtClean="0"/>
              <a:t>puts particular emphasis on perspectives and roles of key actors in the introduction process and forces TAF user to consider these perspectives in the assessment of impacts concerning the sustainability dimensions.</a:t>
            </a:r>
            <a:endParaRPr lang="en-GB"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Concourse</Template>
  <TotalTime>2819</TotalTime>
  <Words>635</Words>
  <Application>Microsoft Office PowerPoint</Application>
  <PresentationFormat>On-screen Show (4:3)</PresentationFormat>
  <Paragraphs>153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Technology Assessement Framework (TAF) for Selected WASH Technologies in Ghana</vt:lpstr>
      <vt:lpstr>Summary of presentation</vt:lpstr>
      <vt:lpstr>A Metaphor</vt:lpstr>
      <vt:lpstr>TAF - Key Elements for Technology Introduction </vt:lpstr>
      <vt:lpstr>Key Phases of technology introduction</vt:lpstr>
      <vt:lpstr>Four Steps in TAF Assessment</vt:lpstr>
      <vt:lpstr>Step 1: Screening</vt:lpstr>
      <vt:lpstr>Step 2: Assessment</vt:lpstr>
      <vt:lpstr>Step 2: Assessment</vt:lpstr>
      <vt:lpstr>Assessment Indicators</vt:lpstr>
      <vt:lpstr>Step 2: Assessment</vt:lpstr>
      <vt:lpstr>Slide 12</vt:lpstr>
      <vt:lpstr>Indicator 1</vt:lpstr>
      <vt:lpstr>Step 2: Assessment</vt:lpstr>
      <vt:lpstr>Step 3: Presentation of Results</vt:lpstr>
      <vt:lpstr>Step 4: Interpretation</vt:lpstr>
      <vt:lpstr>Step 4: Interpretation</vt:lpstr>
      <vt:lpstr>THANK YOU</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sample of the template</dc:title>
  <dc:creator>dickinson</dc:creator>
  <cp:lastModifiedBy>ERICAD</cp:lastModifiedBy>
  <cp:revision>141</cp:revision>
  <dcterms:created xsi:type="dcterms:W3CDTF">2011-09-27T12:35:48Z</dcterms:created>
  <dcterms:modified xsi:type="dcterms:W3CDTF">2012-03-29T06:45:58Z</dcterms:modified>
</cp:coreProperties>
</file>