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81" r:id="rId4"/>
    <p:sldId id="279" r:id="rId5"/>
    <p:sldId id="260" r:id="rId6"/>
    <p:sldId id="259" r:id="rId7"/>
    <p:sldId id="280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80" d="100"/>
          <a:sy n="80" d="100"/>
        </p:scale>
        <p:origin x="-408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4E342B-FA58-4B1D-9898-113CAE34FD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36108-24A7-4DB4-876D-B5AE8869CE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A3460-084F-43FD-A975-D870C8686D61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3A5DFF-2F9B-443D-91B6-FC2A46737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9888" y="274638"/>
            <a:ext cx="1966912" cy="5764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5975" y="274638"/>
            <a:ext cx="5751513" cy="5764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BC2B56-2574-47E6-B7A5-6E3C69172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5188" y="1019175"/>
            <a:ext cx="3833812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1400" y="1019175"/>
            <a:ext cx="3835400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37F2F4-AB0A-4AD2-921D-DE0DC1DC5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43A78B-FB15-4DE2-B28E-12D6C42DF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E86649-7B35-41C9-B71C-2EEDEAE70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E1895C-030F-412E-8920-77ECE52B6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CB5040-8B2E-40E4-AF33-9CAC46840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7B4EE1-4A70-41C0-891D-76F7EEF093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 descr="Water droplets"/>
          <p:cNvSpPr>
            <a:spLocks noChangeArrowheads="1"/>
          </p:cNvSpPr>
          <p:nvPr userDrawn="1"/>
        </p:nvSpPr>
        <p:spPr bwMode="auto">
          <a:xfrm>
            <a:off x="0" y="6108700"/>
            <a:ext cx="9144000" cy="7493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274638"/>
            <a:ext cx="787082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Outline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5188" y="1019175"/>
            <a:ext cx="7821612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488" y="6219825"/>
            <a:ext cx="55197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172200"/>
            <a:ext cx="9350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endParaRPr lang="en-US"/>
          </a:p>
        </p:txBody>
      </p:sp>
      <p:sp>
        <p:nvSpPr>
          <p:cNvPr id="1032" name="Rectangle 8" descr="Green marble"/>
          <p:cNvSpPr>
            <a:spLocks noChangeArrowheads="1"/>
          </p:cNvSpPr>
          <p:nvPr userDrawn="1"/>
        </p:nvSpPr>
        <p:spPr bwMode="auto">
          <a:xfrm rot="16200000">
            <a:off x="-3054350" y="3054350"/>
            <a:ext cx="6858000" cy="749300"/>
          </a:xfrm>
          <a:prstGeom prst="rect">
            <a:avLst/>
          </a:prstGeom>
          <a:blipFill dpi="0" rotWithShape="1">
            <a:blip r:embed="rId14">
              <a:alphaModFix amt="37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FF"/>
                </a:solidFill>
                <a:latin typeface="Calibri" pitchFamily="34" charset="0"/>
              </a:rPr>
              <a:t>WATER RESOURCES COMMISSION</a:t>
            </a:r>
          </a:p>
        </p:txBody>
      </p:sp>
      <p:pic>
        <p:nvPicPr>
          <p:cNvPr id="2" name="Picture 12"/>
          <p:cNvPicPr>
            <a:picLocks noChangeAspect="1" noChangeArrowheads="1"/>
          </p:cNvPicPr>
          <p:nvPr userDrawn="1"/>
        </p:nvPicPr>
        <p:blipFill>
          <a:blip r:embed="rId15">
            <a:lum bright="-24000" contrast="42000"/>
          </a:blip>
          <a:srcRect/>
          <a:stretch>
            <a:fillRect/>
          </a:stretch>
        </p:blipFill>
        <p:spPr bwMode="auto">
          <a:xfrm>
            <a:off x="0" y="6099175"/>
            <a:ext cx="8001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48600" y="6172200"/>
            <a:ext cx="935038" cy="47625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0"/>
            <a:ext cx="8134350" cy="2762250"/>
          </a:xfrm>
        </p:spPr>
        <p:txBody>
          <a:bodyPr/>
          <a:lstStyle/>
          <a:p>
            <a:pPr eaLnBrk="1" hangingPunct="1"/>
            <a:endParaRPr lang="en-GB" sz="4000" dirty="0" smtClean="0"/>
          </a:p>
          <a:p>
            <a:pPr eaLnBrk="1" hangingPunct="1"/>
            <a:r>
              <a:rPr lang="en-GB" sz="4000" b="1" dirty="0" smtClean="0"/>
              <a:t>HUMAN RESOURCES AND WATER RESOURCES MANAGEMENT</a:t>
            </a:r>
            <a:endParaRPr lang="en-GB" sz="4000" b="1" dirty="0" smtClean="0"/>
          </a:p>
          <a:p>
            <a:pPr eaLnBrk="1" hangingPunct="1"/>
            <a:endParaRPr lang="en-US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60450" y="3028950"/>
            <a:ext cx="7689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WASH STAKEHOLDERS WORKSHOP – HUMAN RESOURCES GAPS STUDY IN THE WASH SECTOR</a:t>
            </a:r>
            <a:endParaRPr lang="en-US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49300" y="4184650"/>
            <a:ext cx="8394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0" charset="-128"/>
                <a:cs typeface="ＭＳ Ｐゴシック" pitchFamily="-110" charset="-128"/>
              </a:rPr>
              <a:t>Water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0" charset="-128"/>
                <a:cs typeface="ＭＳ Ｐゴシック" pitchFamily="-110" charset="-128"/>
              </a:rPr>
              <a:t>Resources Commission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300" y="5607050"/>
            <a:ext cx="839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28</a:t>
            </a:r>
            <a:r>
              <a:rPr lang="en-US" b="1" baseline="30000" dirty="0" smtClean="0"/>
              <a:t>TH</a:t>
            </a:r>
            <a:r>
              <a:rPr lang="en-US" b="1" dirty="0" smtClean="0"/>
              <a:t> June 2012 </a:t>
            </a:r>
          </a:p>
          <a:p>
            <a:r>
              <a:rPr lang="en-US" b="1" dirty="0" err="1" smtClean="0"/>
              <a:t>Erata</a:t>
            </a:r>
            <a:r>
              <a:rPr lang="en-US" b="1" dirty="0" smtClean="0"/>
              <a:t> </a:t>
            </a:r>
            <a:r>
              <a:rPr lang="en-US" b="1" dirty="0" err="1" smtClean="0"/>
              <a:t>Hotal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0" y="139700"/>
            <a:ext cx="7870825" cy="660400"/>
          </a:xfrm>
        </p:spPr>
        <p:txBody>
          <a:bodyPr/>
          <a:lstStyle/>
          <a:p>
            <a:pPr algn="l"/>
            <a:r>
              <a:rPr lang="en-US" b="1" dirty="0" smtClean="0"/>
              <a:t>Training Needs </a:t>
            </a:r>
            <a:r>
              <a:rPr lang="en-US" b="1" dirty="0" smtClean="0"/>
              <a:t>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762000"/>
            <a:ext cx="8312150" cy="5422901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Objectives</a:t>
            </a:r>
          </a:p>
          <a:p>
            <a:pPr>
              <a:buNone/>
            </a:pPr>
            <a:r>
              <a:rPr lang="en-US" sz="2800" dirty="0" smtClean="0"/>
              <a:t>1</a:t>
            </a:r>
            <a:r>
              <a:rPr lang="en-US" sz="2800" dirty="0" smtClean="0"/>
              <a:t>) </a:t>
            </a:r>
            <a:r>
              <a:rPr lang="en-US" sz="2800" dirty="0" smtClean="0"/>
              <a:t>General </a:t>
            </a:r>
            <a:r>
              <a:rPr lang="en-US" sz="2800" dirty="0" smtClean="0"/>
              <a:t>information about the staff member (position, functions, and education).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2</a:t>
            </a:r>
            <a:r>
              <a:rPr lang="en-US" sz="2800" dirty="0" smtClean="0"/>
              <a:t>) The general acquaintance with the objectives and work areas of the Water Resources Commission.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3</a:t>
            </a:r>
            <a:r>
              <a:rPr lang="en-US" sz="2800" dirty="0" smtClean="0"/>
              <a:t>) The general acquaintance with IT tools, and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4</a:t>
            </a:r>
            <a:r>
              <a:rPr lang="en-US" sz="2800" dirty="0" smtClean="0"/>
              <a:t>) The staff member’s own priorities for training within a number of priority areas set by the Water Resources Commission.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Strength &amp; Major Positions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Total No. of staff (permanent) = 32</a:t>
            </a:r>
          </a:p>
          <a:p>
            <a:pPr>
              <a:buNone/>
            </a:pPr>
            <a:r>
              <a:rPr lang="en-US" dirty="0" smtClean="0"/>
              <a:t>Senior staff			= 22 (11 men + 11 women)</a:t>
            </a:r>
          </a:p>
          <a:p>
            <a:pPr>
              <a:buNone/>
            </a:pPr>
            <a:r>
              <a:rPr lang="en-US" dirty="0" smtClean="0"/>
              <a:t>Junior staff			= 10  (7 men   +  3 women)</a:t>
            </a:r>
          </a:p>
          <a:p>
            <a:pPr>
              <a:buNone/>
            </a:pPr>
            <a:r>
              <a:rPr lang="en-US" dirty="0" smtClean="0"/>
              <a:t>Total No. of staff (temporary) = 13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Major technical positions comprise:</a:t>
            </a:r>
          </a:p>
          <a:p>
            <a:pPr>
              <a:buNone/>
            </a:pPr>
            <a:r>
              <a:rPr lang="en-US" dirty="0" smtClean="0"/>
              <a:t>Economist, Ecologist, Water Resources Engineer, Water Resources Lawyer, Water Quality Specialist, Basin Officers, Groundwater Specialist, Information Technology Specialist, Public Relations Officer, Accountant, Administrator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Professional Capacity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650" y="806450"/>
            <a:ext cx="7867650" cy="5245100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The academic level of the water professionals must be considered relatively high. Out of </a:t>
            </a:r>
            <a:r>
              <a:rPr lang="en-US" sz="2200" dirty="0" smtClean="0"/>
              <a:t>22 </a:t>
            </a:r>
            <a:r>
              <a:rPr lang="en-US" sz="2200" dirty="0" smtClean="0"/>
              <a:t>professionals a majority hold Masters or Ph.D. degrees.</a:t>
            </a:r>
          </a:p>
          <a:p>
            <a:pPr>
              <a:buNone/>
            </a:pPr>
            <a:r>
              <a:rPr lang="en-US" sz="2200" dirty="0" smtClean="0"/>
              <a:t>Most </a:t>
            </a:r>
            <a:r>
              <a:rPr lang="en-US" sz="2200" dirty="0" smtClean="0"/>
              <a:t>of the professional staff </a:t>
            </a:r>
            <a:r>
              <a:rPr lang="en-US" sz="2200" dirty="0" smtClean="0"/>
              <a:t>feel </a:t>
            </a:r>
            <a:r>
              <a:rPr lang="en-US" sz="2200" dirty="0" smtClean="0"/>
              <a:t>well acquainted with WRC basics such as the 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Water </a:t>
            </a:r>
            <a:r>
              <a:rPr lang="en-US" sz="2200" dirty="0" smtClean="0"/>
              <a:t>Policy, the legislation, the mandates of WRC itself and the IWRM </a:t>
            </a:r>
            <a:r>
              <a:rPr lang="en-US" sz="2200" dirty="0" smtClean="0"/>
              <a:t>concepts </a:t>
            </a:r>
          </a:p>
          <a:p>
            <a:pPr>
              <a:buNone/>
            </a:pPr>
            <a:r>
              <a:rPr lang="en-US" sz="2200" dirty="0" smtClean="0"/>
              <a:t>Other </a:t>
            </a:r>
            <a:r>
              <a:rPr lang="en-US" sz="2200" dirty="0" smtClean="0"/>
              <a:t>professional issues like water allocation, trans-boundary water resources management, participatory approaches, and gender mainstreaming need </a:t>
            </a:r>
            <a:r>
              <a:rPr lang="en-US" sz="2200" dirty="0" smtClean="0"/>
              <a:t>upgraded </a:t>
            </a:r>
            <a:r>
              <a:rPr lang="en-US" sz="2200" dirty="0" smtClean="0"/>
              <a:t>for </a:t>
            </a:r>
            <a:r>
              <a:rPr lang="en-US" sz="2200" dirty="0" smtClean="0"/>
              <a:t>some.</a:t>
            </a:r>
          </a:p>
          <a:p>
            <a:pPr>
              <a:buNone/>
            </a:pPr>
            <a:r>
              <a:rPr lang="en-US" sz="2200" dirty="0" smtClean="0"/>
              <a:t>Administrative </a:t>
            </a:r>
            <a:r>
              <a:rPr lang="en-US" sz="2200" dirty="0" smtClean="0"/>
              <a:t>skills such as project </a:t>
            </a:r>
            <a:r>
              <a:rPr lang="en-US" sz="2200" dirty="0" smtClean="0"/>
              <a:t>management, reporting and financial </a:t>
            </a:r>
            <a:r>
              <a:rPr lang="en-US" sz="2200" dirty="0" smtClean="0"/>
              <a:t>management skills are clearly low rated by some staff members</a:t>
            </a:r>
            <a:r>
              <a:rPr lang="en-US" sz="2200" dirty="0" smtClean="0"/>
              <a:t>.</a:t>
            </a:r>
          </a:p>
          <a:p>
            <a:pPr>
              <a:buNone/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the WRC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188" y="1019175"/>
            <a:ext cx="7821612" cy="521017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WRC Commissioners</a:t>
            </a:r>
          </a:p>
          <a:p>
            <a:pPr>
              <a:buNone/>
            </a:pPr>
            <a:r>
              <a:rPr lang="en-US" sz="2800" dirty="0" smtClean="0"/>
              <a:t>Executive </a:t>
            </a:r>
            <a:r>
              <a:rPr lang="en-US" sz="2800" dirty="0" smtClean="0"/>
              <a:t>Secretary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Departments:</a:t>
            </a:r>
          </a:p>
          <a:p>
            <a:r>
              <a:rPr lang="en-US" sz="2800" dirty="0" smtClean="0"/>
              <a:t>Water </a:t>
            </a:r>
            <a:r>
              <a:rPr lang="en-US" sz="2800" dirty="0" smtClean="0"/>
              <a:t>Resources </a:t>
            </a:r>
            <a:r>
              <a:rPr lang="en-US" sz="2800" dirty="0" smtClean="0"/>
              <a:t>Planning </a:t>
            </a:r>
          </a:p>
          <a:p>
            <a:r>
              <a:rPr lang="en-US" sz="2800" dirty="0" smtClean="0"/>
              <a:t>Legal </a:t>
            </a:r>
            <a:r>
              <a:rPr lang="en-US" sz="2800" dirty="0" smtClean="0"/>
              <a:t>and </a:t>
            </a:r>
            <a:r>
              <a:rPr lang="en-US" sz="2800" dirty="0" smtClean="0"/>
              <a:t>Monitoring </a:t>
            </a:r>
          </a:p>
          <a:p>
            <a:r>
              <a:rPr lang="en-US" sz="2800" dirty="0" smtClean="0"/>
              <a:t>Environmental Quality</a:t>
            </a:r>
          </a:p>
          <a:p>
            <a:r>
              <a:rPr lang="en-US" sz="2800" dirty="0" smtClean="0"/>
              <a:t>Information </a:t>
            </a:r>
            <a:r>
              <a:rPr lang="en-US" sz="2800" dirty="0" smtClean="0"/>
              <a:t>and </a:t>
            </a:r>
            <a:r>
              <a:rPr lang="en-US" sz="2800" dirty="0" smtClean="0"/>
              <a:t>Education</a:t>
            </a:r>
          </a:p>
          <a:p>
            <a:r>
              <a:rPr lang="en-US" sz="2800" dirty="0" smtClean="0"/>
              <a:t> Administration and Finance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49300" y="139700"/>
            <a:ext cx="8394700" cy="660400"/>
          </a:xfrm>
        </p:spPr>
        <p:txBody>
          <a:bodyPr/>
          <a:lstStyle/>
          <a:p>
            <a:pPr algn="l"/>
            <a:r>
              <a:rPr lang="en-GB" b="1" dirty="0" smtClean="0"/>
              <a:t>Decentralised Operations</a:t>
            </a:r>
            <a:endParaRPr lang="en-GB" b="1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749300" y="850901"/>
            <a:ext cx="8394700" cy="52451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Five basin offices</a:t>
            </a:r>
          </a:p>
          <a:p>
            <a:pPr>
              <a:buNone/>
            </a:pPr>
            <a:r>
              <a:rPr lang="en-US" dirty="0" err="1" smtClean="0"/>
              <a:t>Ankobra</a:t>
            </a:r>
            <a:r>
              <a:rPr lang="en-US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Tarkwa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Densu</a:t>
            </a:r>
            <a:r>
              <a:rPr lang="en-US" dirty="0" smtClean="0"/>
              <a:t>	</a:t>
            </a:r>
            <a:r>
              <a:rPr lang="en-US" dirty="0" smtClean="0"/>
              <a:t>	(</a:t>
            </a:r>
            <a:r>
              <a:rPr lang="en-US" dirty="0" err="1" smtClean="0"/>
              <a:t>Koforidua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White </a:t>
            </a:r>
            <a:r>
              <a:rPr lang="en-US" dirty="0" smtClean="0"/>
              <a:t>Volta</a:t>
            </a:r>
            <a:r>
              <a:rPr lang="en-US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Bolgatanga</a:t>
            </a:r>
            <a:r>
              <a:rPr lang="en-US" dirty="0" smtClean="0"/>
              <a:t>)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Pra</a:t>
            </a:r>
            <a:r>
              <a:rPr lang="en-US" dirty="0" smtClean="0"/>
              <a:t> (</a:t>
            </a:r>
            <a:r>
              <a:rPr lang="en-US" dirty="0" err="1" smtClean="0"/>
              <a:t>offin</a:t>
            </a:r>
            <a:r>
              <a:rPr lang="en-US" dirty="0" smtClean="0"/>
              <a:t>)	(Kumasi)</a:t>
            </a:r>
          </a:p>
          <a:p>
            <a:pPr>
              <a:buNone/>
            </a:pPr>
            <a:r>
              <a:rPr lang="en-US" dirty="0" err="1" smtClean="0"/>
              <a:t>Tano</a:t>
            </a:r>
            <a:r>
              <a:rPr lang="en-US" dirty="0" smtClean="0"/>
              <a:t>	</a:t>
            </a:r>
            <a:r>
              <a:rPr lang="en-US" dirty="0" smtClean="0"/>
              <a:t>	(</a:t>
            </a:r>
            <a:r>
              <a:rPr lang="en-US" dirty="0" err="1" smtClean="0"/>
              <a:t>Sunyani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E</a:t>
            </a:r>
            <a:r>
              <a:rPr lang="en-US" dirty="0" smtClean="0"/>
              <a:t>ach </a:t>
            </a:r>
            <a:r>
              <a:rPr lang="en-US" dirty="0" smtClean="0"/>
              <a:t>headed by a Basin Officer supported and by an Assistant Basin Officer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Each </a:t>
            </a:r>
            <a:r>
              <a:rPr lang="en-US" dirty="0" smtClean="0"/>
              <a:t>basin has a board </a:t>
            </a:r>
            <a:r>
              <a:rPr lang="en-US" dirty="0" smtClean="0"/>
              <a:t>comprising representatives from  the MMDAs </a:t>
            </a:r>
            <a:r>
              <a:rPr lang="en-US" dirty="0" smtClean="0"/>
              <a:t>in the basin, selected regulatory and research institutions, water user agencies, traditional authorities, </a:t>
            </a:r>
            <a:r>
              <a:rPr lang="en-US" dirty="0" smtClean="0"/>
              <a:t>Women and </a:t>
            </a:r>
            <a:r>
              <a:rPr lang="en-US" dirty="0" smtClean="0"/>
              <a:t>NGOs.</a:t>
            </a:r>
            <a:endParaRPr lang="en-US" dirty="0" smtClean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the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‘hands’ as each position/professional is only one. (10 more)</a:t>
            </a:r>
          </a:p>
          <a:p>
            <a:r>
              <a:rPr lang="en-US" dirty="0" smtClean="0"/>
              <a:t>Need to establish </a:t>
            </a:r>
          </a:p>
          <a:p>
            <a:pPr lvl="1"/>
            <a:r>
              <a:rPr lang="en-US" sz="2400" dirty="0" smtClean="0"/>
              <a:t>Inspectorate Unit (5 officers with Natural Resources Management background)</a:t>
            </a:r>
          </a:p>
          <a:p>
            <a:pPr lvl="1"/>
            <a:r>
              <a:rPr lang="en-US" sz="2400" dirty="0" smtClean="0"/>
              <a:t> Dam Safety Unit (4 officers with Civil / Structural / hydrology, geology background)</a:t>
            </a:r>
          </a:p>
          <a:p>
            <a:r>
              <a:rPr lang="en-US" dirty="0" smtClean="0"/>
              <a:t>Staff ranked highest theme for training as </a:t>
            </a:r>
          </a:p>
          <a:p>
            <a:pPr lvl="1"/>
            <a:r>
              <a:rPr lang="en-US" sz="2400" dirty="0" smtClean="0"/>
              <a:t>Gender Mainstreaming</a:t>
            </a:r>
          </a:p>
          <a:p>
            <a:pPr lvl="1"/>
            <a:r>
              <a:rPr lang="en-US" sz="2400" dirty="0" smtClean="0"/>
              <a:t>Conflict Resolution</a:t>
            </a:r>
          </a:p>
          <a:p>
            <a:pPr lvl="1"/>
            <a:r>
              <a:rPr lang="en-US" sz="2400" dirty="0" smtClean="0"/>
              <a:t>Team </a:t>
            </a:r>
            <a:r>
              <a:rPr lang="en-US" sz="2400" dirty="0" smtClean="0"/>
              <a:t>Building”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308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Training Needs Assessment</vt:lpstr>
      <vt:lpstr>Staff Strength &amp; Major Positions</vt:lpstr>
      <vt:lpstr>Professional Capacity</vt:lpstr>
      <vt:lpstr>Structure of the WRC</vt:lpstr>
      <vt:lpstr>Decentralised Operations</vt:lpstr>
      <vt:lpstr>Filling the Gap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C. Gordon</dc:creator>
  <cp:lastModifiedBy>Adwoa</cp:lastModifiedBy>
  <cp:revision>297</cp:revision>
  <dcterms:created xsi:type="dcterms:W3CDTF">2011-04-16T14:24:45Z</dcterms:created>
  <dcterms:modified xsi:type="dcterms:W3CDTF">2012-06-27T17:01:41Z</dcterms:modified>
</cp:coreProperties>
</file>