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5" r:id="rId2"/>
    <p:sldId id="284" r:id="rId3"/>
    <p:sldId id="262" r:id="rId4"/>
    <p:sldId id="287" r:id="rId5"/>
    <p:sldId id="285" r:id="rId6"/>
    <p:sldId id="289" r:id="rId7"/>
    <p:sldId id="291" r:id="rId8"/>
    <p:sldId id="280" r:id="rId9"/>
    <p:sldId id="276" r:id="rId10"/>
    <p:sldId id="278" r:id="rId11"/>
    <p:sldId id="274" r:id="rId12"/>
    <p:sldId id="275" r:id="rId13"/>
    <p:sldId id="259" r:id="rId14"/>
    <p:sldId id="292" r:id="rId15"/>
    <p:sldId id="290" r:id="rId16"/>
    <p:sldId id="260" r:id="rId17"/>
    <p:sldId id="310" r:id="rId18"/>
    <p:sldId id="311" r:id="rId19"/>
    <p:sldId id="312" r:id="rId20"/>
    <p:sldId id="313" r:id="rId21"/>
    <p:sldId id="296" r:id="rId22"/>
    <p:sldId id="288" r:id="rId23"/>
    <p:sldId id="293" r:id="rId24"/>
    <p:sldId id="257" r:id="rId25"/>
    <p:sldId id="301" r:id="rId26"/>
    <p:sldId id="297" r:id="rId27"/>
    <p:sldId id="300" r:id="rId28"/>
    <p:sldId id="302" r:id="rId29"/>
    <p:sldId id="299" r:id="rId30"/>
    <p:sldId id="303" r:id="rId31"/>
    <p:sldId id="306" r:id="rId32"/>
    <p:sldId id="307" r:id="rId33"/>
    <p:sldId id="309" r:id="rId34"/>
    <p:sldId id="273" r:id="rId35"/>
    <p:sldId id="28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947" autoAdjust="0"/>
    <p:restoredTop sz="97068" autoAdjust="0"/>
  </p:normalViewPr>
  <p:slideViewPr>
    <p:cSldViewPr>
      <p:cViewPr>
        <p:scale>
          <a:sx n="70" d="100"/>
          <a:sy n="70" d="100"/>
        </p:scale>
        <p:origin x="-72"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2583D6-18EA-4F02-8612-5077865B7B96}" type="datetimeFigureOut">
              <a:rPr lang="en-US" smtClean="0"/>
              <a:pPr/>
              <a:t>10/19/2015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1D0F64-F718-4E61-B628-234072A9C2E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ashfunders.org/"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foundationcenter.org/gainknowledge/research/pdf/washfunders_brief_2012.pdf"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www.fordfoundation.org/" TargetMode="External"/><Relationship Id="rId13" Type="http://schemas.openxmlformats.org/officeDocument/2006/relationships/hyperlink" Target="https://www.rockpa.org/" TargetMode="External"/><Relationship Id="rId3" Type="http://schemas.openxmlformats.org/officeDocument/2006/relationships/hyperlink" Target="http://www.sdgfund.org/" TargetMode="External"/><Relationship Id="rId7" Type="http://schemas.openxmlformats.org/officeDocument/2006/relationships/hyperlink" Target="http://www.issuelab.org/requester/sdgs/id/22554" TargetMode="External"/><Relationship Id="rId12" Type="http://schemas.openxmlformats.org/officeDocument/2006/relationships/hyperlink" Target="http://www.foundationcenter.org/"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dgfunders.org/" TargetMode="External"/><Relationship Id="rId11" Type="http://schemas.openxmlformats.org/officeDocument/2006/relationships/hyperlink" Target="http://www.undp.org/" TargetMode="External"/><Relationship Id="rId5" Type="http://schemas.openxmlformats.org/officeDocument/2006/relationships/hyperlink" Target="https://sustainabledevelopment.un.org/topics" TargetMode="External"/><Relationship Id="rId10" Type="http://schemas.openxmlformats.org/officeDocument/2006/relationships/hyperlink" Target="http://www.mastercardfdn.org/" TargetMode="External"/><Relationship Id="rId4" Type="http://schemas.openxmlformats.org/officeDocument/2006/relationships/hyperlink" Target="http://www.un.org/en/index.html" TargetMode="External"/><Relationship Id="rId9" Type="http://schemas.openxmlformats.org/officeDocument/2006/relationships/hyperlink" Target="https://www.hiltonfoundation.or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www.fordfoundation.org/" TargetMode="External"/><Relationship Id="rId13" Type="http://schemas.openxmlformats.org/officeDocument/2006/relationships/hyperlink" Target="https://www.rockpa.org/" TargetMode="External"/><Relationship Id="rId3" Type="http://schemas.openxmlformats.org/officeDocument/2006/relationships/hyperlink" Target="http://www.sdgfund.org/" TargetMode="External"/><Relationship Id="rId7" Type="http://schemas.openxmlformats.org/officeDocument/2006/relationships/hyperlink" Target="http://www.issuelab.org/requester/sdgs/id/22554" TargetMode="External"/><Relationship Id="rId12" Type="http://schemas.openxmlformats.org/officeDocument/2006/relationships/hyperlink" Target="http://www.foundationcenter.org/"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dgfunders.org/" TargetMode="External"/><Relationship Id="rId11" Type="http://schemas.openxmlformats.org/officeDocument/2006/relationships/hyperlink" Target="http://www.undp.org/" TargetMode="External"/><Relationship Id="rId5" Type="http://schemas.openxmlformats.org/officeDocument/2006/relationships/hyperlink" Target="https://sustainabledevelopment.un.org/topics" TargetMode="External"/><Relationship Id="rId10" Type="http://schemas.openxmlformats.org/officeDocument/2006/relationships/hyperlink" Target="http://www.mastercardfdn.org/" TargetMode="External"/><Relationship Id="rId4" Type="http://schemas.openxmlformats.org/officeDocument/2006/relationships/hyperlink" Target="http://www.un.org/en/index.html" TargetMode="External"/><Relationship Id="rId9" Type="http://schemas.openxmlformats.org/officeDocument/2006/relationships/hyperlink" Target="https://www.hiltonfoundation.org/"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www.fordfoundation.org/" TargetMode="External"/><Relationship Id="rId13" Type="http://schemas.openxmlformats.org/officeDocument/2006/relationships/hyperlink" Target="https://www.rockpa.org/" TargetMode="External"/><Relationship Id="rId3" Type="http://schemas.openxmlformats.org/officeDocument/2006/relationships/hyperlink" Target="http://www.sdgfund.org/" TargetMode="External"/><Relationship Id="rId7" Type="http://schemas.openxmlformats.org/officeDocument/2006/relationships/hyperlink" Target="http://www.issuelab.org/requester/sdgs/id/22554" TargetMode="External"/><Relationship Id="rId12" Type="http://schemas.openxmlformats.org/officeDocument/2006/relationships/hyperlink" Target="http://www.foundationcenter.org/"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dgfunders.org/" TargetMode="External"/><Relationship Id="rId11" Type="http://schemas.openxmlformats.org/officeDocument/2006/relationships/hyperlink" Target="http://www.undp.org/" TargetMode="External"/><Relationship Id="rId5" Type="http://schemas.openxmlformats.org/officeDocument/2006/relationships/hyperlink" Target="https://sustainabledevelopment.un.org/topics" TargetMode="External"/><Relationship Id="rId10" Type="http://schemas.openxmlformats.org/officeDocument/2006/relationships/hyperlink" Target="http://www.mastercardfdn.org/" TargetMode="External"/><Relationship Id="rId4" Type="http://schemas.openxmlformats.org/officeDocument/2006/relationships/hyperlink" Target="http://www.un.org/en/index.html" TargetMode="External"/><Relationship Id="rId9" Type="http://schemas.openxmlformats.org/officeDocument/2006/relationships/hyperlink" Target="https://www.hiltonfoundation.org/"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www.fordfoundation.org/" TargetMode="External"/><Relationship Id="rId13" Type="http://schemas.openxmlformats.org/officeDocument/2006/relationships/hyperlink" Target="https://www.rockpa.org/" TargetMode="External"/><Relationship Id="rId3" Type="http://schemas.openxmlformats.org/officeDocument/2006/relationships/hyperlink" Target="http://www.sdgfund.org/" TargetMode="External"/><Relationship Id="rId7" Type="http://schemas.openxmlformats.org/officeDocument/2006/relationships/hyperlink" Target="http://www.issuelab.org/requester/sdgs/id/22554" TargetMode="External"/><Relationship Id="rId12" Type="http://schemas.openxmlformats.org/officeDocument/2006/relationships/hyperlink" Target="http://www.foundationcenter.org/"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dgfunders.org/" TargetMode="External"/><Relationship Id="rId11" Type="http://schemas.openxmlformats.org/officeDocument/2006/relationships/hyperlink" Target="http://www.undp.org/" TargetMode="External"/><Relationship Id="rId5" Type="http://schemas.openxmlformats.org/officeDocument/2006/relationships/hyperlink" Target="https://sustainabledevelopment.un.org/topics" TargetMode="External"/><Relationship Id="rId10" Type="http://schemas.openxmlformats.org/officeDocument/2006/relationships/hyperlink" Target="http://www.mastercardfdn.org/" TargetMode="External"/><Relationship Id="rId4" Type="http://schemas.openxmlformats.org/officeDocument/2006/relationships/hyperlink" Target="http://www.un.org/en/index.html" TargetMode="External"/><Relationship Id="rId9" Type="http://schemas.openxmlformats.org/officeDocument/2006/relationships/hyperlink" Target="https://www.hiltonfoundation.org/" TargetMode="Externa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www.fordfoundation.org/" TargetMode="External"/><Relationship Id="rId13" Type="http://schemas.openxmlformats.org/officeDocument/2006/relationships/hyperlink" Target="https://www.rockpa.org/" TargetMode="External"/><Relationship Id="rId3" Type="http://schemas.openxmlformats.org/officeDocument/2006/relationships/hyperlink" Target="http://www.sdgfund.org/" TargetMode="External"/><Relationship Id="rId7" Type="http://schemas.openxmlformats.org/officeDocument/2006/relationships/hyperlink" Target="http://www.issuelab.org/requester/sdgs/id/22554" TargetMode="External"/><Relationship Id="rId12" Type="http://schemas.openxmlformats.org/officeDocument/2006/relationships/hyperlink" Target="http://www.foundationcenter.org/"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dgfunders.org/" TargetMode="External"/><Relationship Id="rId11" Type="http://schemas.openxmlformats.org/officeDocument/2006/relationships/hyperlink" Target="http://www.undp.org/" TargetMode="External"/><Relationship Id="rId5" Type="http://schemas.openxmlformats.org/officeDocument/2006/relationships/hyperlink" Target="https://sustainabledevelopment.un.org/topics" TargetMode="External"/><Relationship Id="rId10" Type="http://schemas.openxmlformats.org/officeDocument/2006/relationships/hyperlink" Target="http://www.mastercardfdn.org/" TargetMode="External"/><Relationship Id="rId4" Type="http://schemas.openxmlformats.org/officeDocument/2006/relationships/hyperlink" Target="http://www.un.org/en/index.html" TargetMode="External"/><Relationship Id="rId9" Type="http://schemas.openxmlformats.org/officeDocument/2006/relationships/hyperlink" Target="https://www.hiltonfoundation.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www.fordfoundation.org/" TargetMode="External"/><Relationship Id="rId13" Type="http://schemas.openxmlformats.org/officeDocument/2006/relationships/hyperlink" Target="https://www.rockpa.org/" TargetMode="External"/><Relationship Id="rId3" Type="http://schemas.openxmlformats.org/officeDocument/2006/relationships/hyperlink" Target="http://www.sdgfund.org/" TargetMode="External"/><Relationship Id="rId7" Type="http://schemas.openxmlformats.org/officeDocument/2006/relationships/hyperlink" Target="http://www.issuelab.org/requester/sdgs/id/22554" TargetMode="External"/><Relationship Id="rId12" Type="http://schemas.openxmlformats.org/officeDocument/2006/relationships/hyperlink" Target="http://www.foundationcenter.org/"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dgfunders.org/" TargetMode="External"/><Relationship Id="rId11" Type="http://schemas.openxmlformats.org/officeDocument/2006/relationships/hyperlink" Target="http://www.undp.org/" TargetMode="External"/><Relationship Id="rId5" Type="http://schemas.openxmlformats.org/officeDocument/2006/relationships/hyperlink" Target="https://sustainabledevelopment.un.org/topics" TargetMode="External"/><Relationship Id="rId10" Type="http://schemas.openxmlformats.org/officeDocument/2006/relationships/hyperlink" Target="http://www.mastercardfdn.org/" TargetMode="External"/><Relationship Id="rId4" Type="http://schemas.openxmlformats.org/officeDocument/2006/relationships/hyperlink" Target="http://www.un.org/en/index.html" TargetMode="External"/><Relationship Id="rId9" Type="http://schemas.openxmlformats.org/officeDocument/2006/relationships/hyperlink" Target="https://www.hiltonfoundation.org/" TargetMode="Externa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www.fordfoundation.org/" TargetMode="External"/><Relationship Id="rId13" Type="http://schemas.openxmlformats.org/officeDocument/2006/relationships/hyperlink" Target="https://www.rockpa.org/" TargetMode="External"/><Relationship Id="rId3" Type="http://schemas.openxmlformats.org/officeDocument/2006/relationships/hyperlink" Target="http://www.sdgfund.org/" TargetMode="External"/><Relationship Id="rId7" Type="http://schemas.openxmlformats.org/officeDocument/2006/relationships/hyperlink" Target="http://www.issuelab.org/requester/sdgs/id/22554" TargetMode="External"/><Relationship Id="rId12" Type="http://schemas.openxmlformats.org/officeDocument/2006/relationships/hyperlink" Target="http://www.foundationcenter.org/"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dgfunders.org/" TargetMode="External"/><Relationship Id="rId11" Type="http://schemas.openxmlformats.org/officeDocument/2006/relationships/hyperlink" Target="http://www.undp.org/" TargetMode="External"/><Relationship Id="rId5" Type="http://schemas.openxmlformats.org/officeDocument/2006/relationships/hyperlink" Target="https://sustainabledevelopment.un.org/topics" TargetMode="External"/><Relationship Id="rId10" Type="http://schemas.openxmlformats.org/officeDocument/2006/relationships/hyperlink" Target="http://www.mastercardfdn.org/" TargetMode="External"/><Relationship Id="rId4" Type="http://schemas.openxmlformats.org/officeDocument/2006/relationships/hyperlink" Target="http://www.un.org/en/index.html" TargetMode="External"/><Relationship Id="rId9" Type="http://schemas.openxmlformats.org/officeDocument/2006/relationships/hyperlink" Target="https://www.hiltonfoundation.org/"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www.fordfoundation.org/" TargetMode="External"/><Relationship Id="rId13" Type="http://schemas.openxmlformats.org/officeDocument/2006/relationships/hyperlink" Target="https://www.rockpa.org/" TargetMode="External"/><Relationship Id="rId3" Type="http://schemas.openxmlformats.org/officeDocument/2006/relationships/hyperlink" Target="http://www.sdgfund.org/" TargetMode="External"/><Relationship Id="rId7" Type="http://schemas.openxmlformats.org/officeDocument/2006/relationships/hyperlink" Target="http://www.issuelab.org/requester/sdgs/id/22554" TargetMode="External"/><Relationship Id="rId12" Type="http://schemas.openxmlformats.org/officeDocument/2006/relationships/hyperlink" Target="http://www.foundationcenter.org/"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dgfunders.org/" TargetMode="External"/><Relationship Id="rId11" Type="http://schemas.openxmlformats.org/officeDocument/2006/relationships/hyperlink" Target="http://www.undp.org/" TargetMode="External"/><Relationship Id="rId5" Type="http://schemas.openxmlformats.org/officeDocument/2006/relationships/hyperlink" Target="https://sustainabledevelopment.un.org/topics" TargetMode="External"/><Relationship Id="rId10" Type="http://schemas.openxmlformats.org/officeDocument/2006/relationships/hyperlink" Target="http://www.mastercardfdn.org/" TargetMode="External"/><Relationship Id="rId4" Type="http://schemas.openxmlformats.org/officeDocument/2006/relationships/hyperlink" Target="http://www.un.org/en/index.html" TargetMode="External"/><Relationship Id="rId9" Type="http://schemas.openxmlformats.org/officeDocument/2006/relationships/hyperlink" Target="https://www.hiltonfoundation.org/"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www.fordfoundation.org/" TargetMode="External"/><Relationship Id="rId13" Type="http://schemas.openxmlformats.org/officeDocument/2006/relationships/hyperlink" Target="https://www.rockpa.org/" TargetMode="External"/><Relationship Id="rId3" Type="http://schemas.openxmlformats.org/officeDocument/2006/relationships/hyperlink" Target="http://www.sdgfund.org/" TargetMode="External"/><Relationship Id="rId7" Type="http://schemas.openxmlformats.org/officeDocument/2006/relationships/hyperlink" Target="http://www.issuelab.org/requester/sdgs/id/22554" TargetMode="External"/><Relationship Id="rId12" Type="http://schemas.openxmlformats.org/officeDocument/2006/relationships/hyperlink" Target="http://www.foundationcenter.org/"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dgfunders.org/" TargetMode="External"/><Relationship Id="rId11" Type="http://schemas.openxmlformats.org/officeDocument/2006/relationships/hyperlink" Target="http://www.undp.org/" TargetMode="External"/><Relationship Id="rId5" Type="http://schemas.openxmlformats.org/officeDocument/2006/relationships/hyperlink" Target="https://sustainabledevelopment.un.org/topics" TargetMode="External"/><Relationship Id="rId10" Type="http://schemas.openxmlformats.org/officeDocument/2006/relationships/hyperlink" Target="http://www.mastercardfdn.org/" TargetMode="External"/><Relationship Id="rId4" Type="http://schemas.openxmlformats.org/officeDocument/2006/relationships/hyperlink" Target="http://www.un.org/en/index.html" TargetMode="External"/><Relationship Id="rId9" Type="http://schemas.openxmlformats.org/officeDocument/2006/relationships/hyperlink" Target="https://www.hiltonfoundation.org/" TargetMode="Externa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www.fordfoundation.org/" TargetMode="External"/><Relationship Id="rId13" Type="http://schemas.openxmlformats.org/officeDocument/2006/relationships/hyperlink" Target="https://www.rockpa.org/" TargetMode="External"/><Relationship Id="rId3" Type="http://schemas.openxmlformats.org/officeDocument/2006/relationships/hyperlink" Target="http://www.sdgfund.org/" TargetMode="External"/><Relationship Id="rId7" Type="http://schemas.openxmlformats.org/officeDocument/2006/relationships/hyperlink" Target="http://www.issuelab.org/requester/sdgs/id/22554" TargetMode="External"/><Relationship Id="rId12" Type="http://schemas.openxmlformats.org/officeDocument/2006/relationships/hyperlink" Target="http://www.foundationcenter.org/"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dgfunders.org/" TargetMode="External"/><Relationship Id="rId11" Type="http://schemas.openxmlformats.org/officeDocument/2006/relationships/hyperlink" Target="http://www.undp.org/" TargetMode="External"/><Relationship Id="rId5" Type="http://schemas.openxmlformats.org/officeDocument/2006/relationships/hyperlink" Target="https://sustainabledevelopment.un.org/topics" TargetMode="External"/><Relationship Id="rId10" Type="http://schemas.openxmlformats.org/officeDocument/2006/relationships/hyperlink" Target="http://www.mastercardfdn.org/" TargetMode="External"/><Relationship Id="rId4" Type="http://schemas.openxmlformats.org/officeDocument/2006/relationships/hyperlink" Target="http://www.un.org/en/index.html" TargetMode="External"/><Relationship Id="rId9" Type="http://schemas.openxmlformats.org/officeDocument/2006/relationships/hyperlink" Target="https://www.hiltonfoundation.org/"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www.fordfoundation.org/" TargetMode="External"/><Relationship Id="rId13" Type="http://schemas.openxmlformats.org/officeDocument/2006/relationships/hyperlink" Target="https://www.rockpa.org/" TargetMode="External"/><Relationship Id="rId3" Type="http://schemas.openxmlformats.org/officeDocument/2006/relationships/hyperlink" Target="http://www.sdgfund.org/" TargetMode="External"/><Relationship Id="rId7" Type="http://schemas.openxmlformats.org/officeDocument/2006/relationships/hyperlink" Target="http://www.issuelab.org/requester/sdgs/id/22554" TargetMode="External"/><Relationship Id="rId12" Type="http://schemas.openxmlformats.org/officeDocument/2006/relationships/hyperlink" Target="http://www.foundationcenter.org/"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dgfunders.org/" TargetMode="External"/><Relationship Id="rId11" Type="http://schemas.openxmlformats.org/officeDocument/2006/relationships/hyperlink" Target="http://www.undp.org/" TargetMode="External"/><Relationship Id="rId5" Type="http://schemas.openxmlformats.org/officeDocument/2006/relationships/hyperlink" Target="https://sustainabledevelopment.un.org/topics" TargetMode="External"/><Relationship Id="rId10" Type="http://schemas.openxmlformats.org/officeDocument/2006/relationships/hyperlink" Target="http://www.mastercardfdn.org/" TargetMode="External"/><Relationship Id="rId4" Type="http://schemas.openxmlformats.org/officeDocument/2006/relationships/hyperlink" Target="http://www.un.org/en/index.html" TargetMode="External"/><Relationship Id="rId9" Type="http://schemas.openxmlformats.org/officeDocument/2006/relationships/hyperlink" Target="https://www.hiltonfoundation.or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Dr. Afia S. Zakiya, Country Representative, </a:t>
            </a:r>
            <a:r>
              <a:rPr lang="en-US" sz="1200" kern="1200" dirty="0" err="1" smtClean="0">
                <a:solidFill>
                  <a:schemeClr val="tx1"/>
                </a:solidFill>
                <a:latin typeface="+mn-lt"/>
                <a:ea typeface="+mn-ea"/>
                <a:cs typeface="+mn-cs"/>
              </a:rPr>
              <a:t>WaterAid</a:t>
            </a:r>
            <a:r>
              <a:rPr lang="en-US" sz="1200" kern="1200" dirty="0" smtClean="0">
                <a:solidFill>
                  <a:schemeClr val="tx1"/>
                </a:solidFill>
                <a:latin typeface="+mn-lt"/>
                <a:ea typeface="+mn-ea"/>
                <a:cs typeface="+mn-cs"/>
              </a:rPr>
              <a:t> Ghana</a:t>
            </a:r>
          </a:p>
          <a:p>
            <a:r>
              <a:rPr lang="en-US" sz="1200" kern="1200" dirty="0" smtClean="0">
                <a:solidFill>
                  <a:schemeClr val="tx1"/>
                </a:solidFill>
                <a:latin typeface="+mn-lt"/>
                <a:ea typeface="+mn-ea"/>
                <a:cs typeface="+mn-cs"/>
              </a:rPr>
              <a:t>The key objective is to discuss the SDGs with a focus on feasible strategies and innovative financial arrangement options for Ghana. </a:t>
            </a:r>
          </a:p>
          <a:p>
            <a:r>
              <a:rPr lang="en-US" sz="1200" kern="1200" dirty="0" smtClean="0">
                <a:solidFill>
                  <a:schemeClr val="tx1"/>
                </a:solidFill>
                <a:latin typeface="+mn-lt"/>
                <a:ea typeface="+mn-ea"/>
                <a:cs typeface="+mn-cs"/>
              </a:rPr>
              <a:t>I.    Introduction</a:t>
            </a:r>
          </a:p>
          <a:p>
            <a:r>
              <a:rPr lang="en-US" sz="1200" kern="1200" dirty="0" err="1" smtClean="0">
                <a:solidFill>
                  <a:schemeClr val="tx1"/>
                </a:solidFill>
                <a:latin typeface="+mn-lt"/>
                <a:ea typeface="+mn-ea"/>
                <a:cs typeface="+mn-cs"/>
              </a:rPr>
              <a:t>WaterAid</a:t>
            </a:r>
            <a:r>
              <a:rPr lang="en-US" sz="1200" kern="1200" dirty="0" smtClean="0">
                <a:solidFill>
                  <a:schemeClr val="tx1"/>
                </a:solidFill>
                <a:latin typeface="+mn-lt"/>
                <a:ea typeface="+mn-ea"/>
                <a:cs typeface="+mn-cs"/>
              </a:rPr>
              <a:t> is engaging with post-2015 decision-makers to ensure the new Sustainable Development Goals include ambitious targets for universal access to water, sanitation and hygiene.  We believe it is possible to end extreme poverty by 2030 and ensure sustainable development only by achieving universal access to water, sanitation and hygiene.</a:t>
            </a:r>
          </a:p>
          <a:p>
            <a:r>
              <a:rPr lang="en-US" sz="1200" kern="1200" dirty="0" smtClean="0">
                <a:solidFill>
                  <a:schemeClr val="tx1"/>
                </a:solidFill>
                <a:latin typeface="+mn-lt"/>
                <a:ea typeface="+mn-ea"/>
                <a:cs typeface="+mn-cs"/>
              </a:rPr>
              <a:t>We believe the basic human right to water and sanitation is vital to development in education, health, welfare, economic growth and sustainability. To achieve universal access and address inequalities we must focus on reaching the poorest and most </a:t>
            </a:r>
            <a:r>
              <a:rPr lang="en-US" sz="1200" kern="1200" dirty="0" err="1" smtClean="0">
                <a:solidFill>
                  <a:schemeClr val="tx1"/>
                </a:solidFill>
                <a:latin typeface="+mn-lt"/>
                <a:ea typeface="+mn-ea"/>
                <a:cs typeface="+mn-cs"/>
              </a:rPr>
              <a:t>marginalised</a:t>
            </a:r>
            <a:r>
              <a:rPr lang="en-US" sz="1200" kern="1200" dirty="0" smtClean="0">
                <a:solidFill>
                  <a:schemeClr val="tx1"/>
                </a:solidFill>
                <a:latin typeface="+mn-lt"/>
                <a:ea typeface="+mn-ea"/>
                <a:cs typeface="+mn-cs"/>
              </a:rPr>
              <a:t> people.  Their life and livelihood must be improved.</a:t>
            </a:r>
          </a:p>
          <a:p>
            <a:r>
              <a:rPr lang="en-US" sz="1200" kern="1200" dirty="0" smtClean="0">
                <a:solidFill>
                  <a:schemeClr val="tx1"/>
                </a:solidFill>
                <a:latin typeface="+mn-lt"/>
                <a:ea typeface="+mn-ea"/>
                <a:cs typeface="+mn-cs"/>
              </a:rPr>
              <a:t>Our post-2015 vision is of a development framework that links poverty eradication and sustainable development. This must be supported by accountable governments and </a:t>
            </a:r>
            <a:r>
              <a:rPr lang="en-US" sz="1200" kern="1200" dirty="0" err="1" smtClean="0">
                <a:solidFill>
                  <a:schemeClr val="tx1"/>
                </a:solidFill>
                <a:latin typeface="+mn-lt"/>
                <a:ea typeface="+mn-ea"/>
                <a:cs typeface="+mn-cs"/>
              </a:rPr>
              <a:t>organisations</a:t>
            </a:r>
            <a:r>
              <a:rPr lang="en-US" sz="1200" kern="1200" dirty="0" smtClean="0">
                <a:solidFill>
                  <a:schemeClr val="tx1"/>
                </a:solidFill>
                <a:latin typeface="+mn-lt"/>
                <a:ea typeface="+mn-ea"/>
                <a:cs typeface="+mn-cs"/>
              </a:rPr>
              <a:t> around the world.</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the current evolving development cooperation landscape;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o the interrelationship of all sources of development finance;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o the synergies between financing objectives across the three dimensions of sustainable development;</a:t>
            </a:r>
          </a:p>
          <a:p>
            <a:r>
              <a:rPr lang="en-US" sz="1200" kern="1200" dirty="0" smtClean="0">
                <a:solidFill>
                  <a:schemeClr val="tx1"/>
                </a:solidFill>
                <a:latin typeface="+mn-lt"/>
                <a:ea typeface="+mn-ea"/>
                <a:cs typeface="+mn-cs"/>
              </a:rPr>
              <a:t>II.  Past Experiences, funding the MDGs….Who gave, how they gave</a:t>
            </a:r>
          </a:p>
          <a:p>
            <a:endParaRPr lang="en-US" dirty="0"/>
          </a:p>
        </p:txBody>
      </p:sp>
      <p:sp>
        <p:nvSpPr>
          <p:cNvPr id="4" name="Slide Number Placeholder 3"/>
          <p:cNvSpPr>
            <a:spLocks noGrp="1"/>
          </p:cNvSpPr>
          <p:nvPr>
            <p:ph type="sldNum" sz="quarter" idx="10"/>
          </p:nvPr>
        </p:nvSpPr>
        <p:spPr/>
        <p:txBody>
          <a:bodyPr/>
          <a:lstStyle/>
          <a:p>
            <a:fld id="{621D0F64-F718-4E61-B628-234072A9C2E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know from reports that the commitments and the actual from the MDGs were not honored across the board, the increase of loans also planned a key part in the success of the MDGs.  However, under the banner of theses sources foundations and philanthropists contributed significant amounts to support Ghana’s quest in achieving MDG7</a:t>
            </a:r>
            <a:endParaRPr lang="en-US" dirty="0" smtClean="0"/>
          </a:p>
          <a:p>
            <a:endParaRPr lang="en-US" dirty="0" smtClean="0"/>
          </a:p>
          <a:p>
            <a:r>
              <a:rPr lang="en-US" baseline="0" dirty="0" smtClean="0"/>
              <a:t> The giving of foundations has increased and Ghana remained a higher priority country for foundations who gave the most globally.  WASH also remains key to Foundations as over 21% of MDG7 was funded by foundations.  This offers vast contradictions to that of ODA funding which reduced commitments to WASH and with Ghana now a middle income country may insist on </a:t>
            </a:r>
            <a:r>
              <a:rPr lang="en-US" baseline="0" dirty="0" err="1" smtClean="0"/>
              <a:t>GoG</a:t>
            </a:r>
            <a:r>
              <a:rPr lang="en-US" baseline="0" dirty="0" smtClean="0"/>
              <a:t> using taxes revenue and other sources to fund this vital area. </a:t>
            </a:r>
          </a:p>
          <a:p>
            <a:r>
              <a:rPr lang="en-US" baseline="0" dirty="0" smtClean="0"/>
              <a:t>Foundations filled the gaps were commitments and pledges fell short.  The growing interest of foundations and philanthropy in development is growing and will play a bigger role in this new era of SDG’s.</a:t>
            </a:r>
          </a:p>
          <a:p>
            <a:r>
              <a:rPr lang="en-US" dirty="0" smtClean="0"/>
              <a:t>Goal 7 received</a:t>
            </a:r>
            <a:r>
              <a:rPr lang="en-US" baseline="0" dirty="0" smtClean="0"/>
              <a:t> the most funding </a:t>
            </a:r>
            <a:r>
              <a:rPr lang="en-US" dirty="0" smtClean="0"/>
              <a:t>by Foundations 2000-2012, a massive 47%,</a:t>
            </a:r>
            <a:r>
              <a:rPr lang="en-US" baseline="0" dirty="0" smtClean="0"/>
              <a:t> 20% of funding was targeted at goal 7, 31% on goal 1 and 0% on goal 3 – questions what are the goals of OECD funds if not to tackle these issues. </a:t>
            </a:r>
            <a:endParaRPr lang="en-US" dirty="0" smtClean="0"/>
          </a:p>
          <a:p>
            <a:endParaRPr lang="en-US" dirty="0"/>
          </a:p>
        </p:txBody>
      </p:sp>
      <p:sp>
        <p:nvSpPr>
          <p:cNvPr id="4" name="Slide Number Placeholder 3"/>
          <p:cNvSpPr>
            <a:spLocks noGrp="1"/>
          </p:cNvSpPr>
          <p:nvPr>
            <p:ph type="sldNum" sz="quarter" idx="10"/>
          </p:nvPr>
        </p:nvSpPr>
        <p:spPr/>
        <p:txBody>
          <a:bodyPr/>
          <a:lstStyle/>
          <a:p>
            <a:fld id="{621D0F64-F718-4E61-B628-234072A9C2E0}"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From MDG’s to SDG’s </a:t>
            </a:r>
          </a:p>
          <a:p>
            <a:r>
              <a:rPr lang="en-US" dirty="0" smtClean="0"/>
              <a:t>OCED(Organization for Economic Cooperation and development</a:t>
            </a:r>
            <a:r>
              <a:rPr lang="en-US" baseline="0" dirty="0" smtClean="0"/>
              <a:t> disbursements in Ghana for WASH (all categories) was generally led by funding from bilateral (government agency based in country which provides aid, changing trends since 2005 (5 years into the MDGs) that multilateral funding (from agencies in multiple countries working together on a given issue is in increasing the need to address our WASH issues</a:t>
            </a:r>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 can see from the graph the pictorial increase/decrease of the two categories </a:t>
            </a:r>
          </a:p>
          <a:p>
            <a:endParaRPr lang="en-US" sz="1200" kern="1200" baseline="0" dirty="0" smtClean="0">
              <a:solidFill>
                <a:schemeClr val="tx1"/>
              </a:solidFill>
              <a:latin typeface="+mn-lt"/>
              <a:ea typeface="+mn-ea"/>
              <a:cs typeface="+mn-cs"/>
            </a:endParaRPr>
          </a:p>
          <a:p>
            <a:r>
              <a:rPr lang="en-US" baseline="0" dirty="0" smtClean="0"/>
              <a:t>Changes in Foundation funding has grown from under 100million in 2005 to 600Million in 2012 – this is rapid growth over the period and one set to increase into the SDG era</a:t>
            </a:r>
          </a:p>
          <a:p>
            <a:r>
              <a:rPr lang="en-US" baseline="0" dirty="0" smtClean="0"/>
              <a:t>ODA (Official Development Assistance) went from just over 1.5billion to over 4.5billion in 2012 – totaling 2.3% increase across 11 years.  </a:t>
            </a:r>
          </a:p>
          <a:p>
            <a:r>
              <a:rPr lang="en-US" baseline="0" dirty="0" smtClean="0"/>
              <a:t>Without support from foundations Ghana would not have met the MDG if it was reliant on ODA/Aid.   For many developing countries Foundations played a crucial role in funding MDG’s, of their total </a:t>
            </a:r>
            <a:r>
              <a:rPr lang="en-US" baseline="0" dirty="0" err="1" smtClean="0"/>
              <a:t>grantmaking</a:t>
            </a:r>
            <a:r>
              <a:rPr lang="en-US" baseline="0" dirty="0" smtClean="0"/>
              <a:t> 54% of grants were aimed at tackling at least on of the 8 MDGs.  </a:t>
            </a:r>
          </a:p>
          <a:p>
            <a:r>
              <a:rPr lang="en-US" sz="1200" b="1" kern="1200" dirty="0" smtClean="0">
                <a:solidFill>
                  <a:schemeClr val="tx1"/>
                </a:solidFill>
                <a:latin typeface="+mn-lt"/>
                <a:ea typeface="+mn-ea"/>
                <a:cs typeface="+mn-cs"/>
              </a:rPr>
              <a:t>Foundation Support for Water-related Issues Growing</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New York, NY — March 20, 2012.</a:t>
            </a:r>
            <a:r>
              <a:rPr lang="en-US" sz="1200" kern="1200" dirty="0" smtClean="0">
                <a:solidFill>
                  <a:schemeClr val="tx1"/>
                </a:solidFill>
                <a:latin typeface="+mn-lt"/>
                <a:ea typeface="+mn-ea"/>
                <a:cs typeface="+mn-cs"/>
              </a:rPr>
              <a:t> In recent years, the number of U.S. charitable foundations awarding grants for water, sanitation, and hygiene (WASH) projects around the world has more than tripled. A new research brief by the Foundation Center, </a:t>
            </a:r>
            <a:r>
              <a:rPr lang="en-US" sz="1200" i="1" kern="1200" dirty="0" smtClean="0">
                <a:solidFill>
                  <a:schemeClr val="tx1"/>
                </a:solidFill>
                <a:latin typeface="+mn-lt"/>
                <a:ea typeface="+mn-ea"/>
                <a:cs typeface="+mn-cs"/>
              </a:rPr>
              <a:t>Foundation Funding for Water, Sanitation, and Hygiene</a:t>
            </a:r>
            <a:r>
              <a:rPr lang="en-US" sz="1200" kern="1200" dirty="0" smtClean="0">
                <a:solidFill>
                  <a:schemeClr val="tx1"/>
                </a:solidFill>
                <a:latin typeface="+mn-lt"/>
                <a:ea typeface="+mn-ea"/>
                <a:cs typeface="+mn-cs"/>
              </a:rPr>
              <a:t>, finds that between 2003 and 2010 this growth in the number of active funders was accompanied by a nearly five-fold increase in the number of organizations receiving these grants, to the tune of $144 million in 2009-2010. And, while WASH funding as a proportion of international </a:t>
            </a:r>
            <a:r>
              <a:rPr lang="en-US" sz="1200" kern="1200" dirty="0" err="1" smtClean="0">
                <a:solidFill>
                  <a:schemeClr val="tx1"/>
                </a:solidFill>
                <a:latin typeface="+mn-lt"/>
                <a:ea typeface="+mn-ea"/>
                <a:cs typeface="+mn-cs"/>
              </a:rPr>
              <a:t>grantmaking</a:t>
            </a:r>
            <a:r>
              <a:rPr lang="en-US" sz="1200" kern="1200" dirty="0" smtClean="0">
                <a:solidFill>
                  <a:schemeClr val="tx1"/>
                </a:solidFill>
                <a:latin typeface="+mn-lt"/>
                <a:ea typeface="+mn-ea"/>
                <a:cs typeface="+mn-cs"/>
              </a:rPr>
              <a:t> overall has grown from 0.2 percent in 2003, it remains very small (1.7 percent in 2010).</a:t>
            </a:r>
          </a:p>
          <a:p>
            <a:r>
              <a:rPr lang="en-US" sz="1200" kern="1200" dirty="0" smtClean="0">
                <a:solidFill>
                  <a:schemeClr val="tx1"/>
                </a:solidFill>
                <a:latin typeface="+mn-lt"/>
                <a:ea typeface="+mn-ea"/>
                <a:cs typeface="+mn-cs"/>
              </a:rPr>
              <a:t>Among other key findings in the report:</a:t>
            </a:r>
          </a:p>
          <a:p>
            <a:pPr lvl="0"/>
            <a:r>
              <a:rPr lang="en-US" sz="1200" kern="1200" dirty="0" smtClean="0">
                <a:solidFill>
                  <a:schemeClr val="tx1"/>
                </a:solidFill>
                <a:latin typeface="+mn-lt"/>
                <a:ea typeface="+mn-ea"/>
                <a:cs typeface="+mn-cs"/>
              </a:rPr>
              <a:t>Number of funders: The total number of foundations awarding WASH grants has jumped from 24 in 2003 to 78 in 2010.</a:t>
            </a:r>
          </a:p>
          <a:p>
            <a:pPr lvl="0"/>
            <a:r>
              <a:rPr lang="en-US" sz="1200" kern="1200" dirty="0" smtClean="0">
                <a:solidFill>
                  <a:schemeClr val="tx1"/>
                </a:solidFill>
                <a:latin typeface="+mn-lt"/>
                <a:ea typeface="+mn-ea"/>
                <a:cs typeface="+mn-cs"/>
              </a:rPr>
              <a:t>Geographic distribution: 30 percent of all grant dollars in 2009 and 2010 went to Africa, the largest share of any geographic region, while 18 percent went to Asia, and 9 percent went to Central/South America.</a:t>
            </a:r>
          </a:p>
          <a:p>
            <a:pPr lvl="0"/>
            <a:r>
              <a:rPr lang="en-US" sz="1200" kern="1200" dirty="0" smtClean="0">
                <a:solidFill>
                  <a:schemeClr val="tx1"/>
                </a:solidFill>
                <a:latin typeface="+mn-lt"/>
                <a:ea typeface="+mn-ea"/>
                <a:cs typeface="+mn-cs"/>
              </a:rPr>
              <a:t>Purpose of grants: The largest proportion of foundation grant dollars support water sector policy and administration (20 percent), followed by basic drinking water supply (17 percent), WASH research (14 percent), and basic sanitation (14 percent).</a:t>
            </a:r>
          </a:p>
          <a:p>
            <a:r>
              <a:rPr lang="en-US" sz="1200" kern="1200" dirty="0" smtClean="0">
                <a:solidFill>
                  <a:schemeClr val="tx1"/>
                </a:solidFill>
                <a:latin typeface="+mn-lt"/>
                <a:ea typeface="+mn-ea"/>
                <a:cs typeface="+mn-cs"/>
              </a:rPr>
              <a:t>More than 780 million people do not have reliable access to clean water, and a staggering 2.5 billion do not have adequate sanitation. This report looks at the role of foundation funding in addressing this global crisis, complementing the Foundation Center's </a:t>
            </a:r>
            <a:r>
              <a:rPr lang="en-US" sz="1200" b="1" u="sng" kern="1200" dirty="0" smtClean="0">
                <a:solidFill>
                  <a:schemeClr val="tx1"/>
                </a:solidFill>
                <a:latin typeface="+mn-lt"/>
                <a:ea typeface="+mn-ea"/>
                <a:cs typeface="+mn-cs"/>
                <a:hlinkClick r:id="rId3"/>
              </a:rPr>
              <a:t>WASHfunders.org</a:t>
            </a:r>
            <a:r>
              <a:rPr lang="en-US" sz="1200" kern="1200" dirty="0" smtClean="0">
                <a:solidFill>
                  <a:schemeClr val="tx1"/>
                </a:solidFill>
                <a:latin typeface="+mn-lt"/>
                <a:ea typeface="+mn-ea"/>
                <a:cs typeface="+mn-cs"/>
              </a:rPr>
              <a:t> custom web portal. As a hub for funders, practitioners, and policymakers working around the world, the portal provides free access to a broad set of knowledge resources, including a mapping tool with detailed grants information, case studies of WASH project funding around the world, and a searchable archive of reports. The Foundation Center's custom web portals empower donors to be more strategic, using data-driven decision making and peer-to-peer insights to strengthen their philanthropy.</a:t>
            </a:r>
          </a:p>
          <a:p>
            <a:r>
              <a:rPr lang="en-US" sz="1200" b="1" i="1" u="sng" kern="1200" dirty="0" smtClean="0">
                <a:solidFill>
                  <a:schemeClr val="tx1"/>
                </a:solidFill>
                <a:latin typeface="+mn-lt"/>
                <a:ea typeface="+mn-ea"/>
                <a:cs typeface="+mn-cs"/>
                <a:hlinkClick r:id="rId4"/>
              </a:rPr>
              <a:t>Foundation Funding for Water, Sanitation, and Hygiene</a:t>
            </a:r>
            <a:r>
              <a:rPr lang="en-US" sz="1200" kern="1200" dirty="0" smtClean="0">
                <a:solidFill>
                  <a:schemeClr val="tx1"/>
                </a:solidFill>
                <a:latin typeface="+mn-lt"/>
                <a:ea typeface="+mn-ea"/>
                <a:cs typeface="+mn-cs"/>
              </a:rPr>
              <a:t> can be downloaded at no charge from the Foundation Center's web site.</a:t>
            </a:r>
          </a:p>
          <a:p>
            <a:endParaRPr lang="en-US" baseline="0" dirty="0" smtClean="0"/>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21D0F64-F718-4E61-B628-234072A9C2E0}"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F78D90-EB52-4AA1-BAFB-EA3706B7A1A4}" type="slidenum">
              <a:rPr lang="en-US" smtClean="0">
                <a:solidFill>
                  <a:srgbClr val="000000"/>
                </a:solidFill>
              </a:rPr>
              <a:pPr fontAlgn="base">
                <a:spcBef>
                  <a:spcPct val="0"/>
                </a:spcBef>
                <a:spcAft>
                  <a:spcPct val="0"/>
                </a:spcAft>
                <a:defRPr/>
              </a:pPr>
              <a:t>17</a:t>
            </a:fld>
            <a:endParaRPr lang="en-US"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Who</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paid for the MDGs? Foreign aid budgets and debt</a:t>
            </a:r>
            <a:r>
              <a:rPr lang="en-US" sz="1200" b="0" kern="1200" baseline="0" dirty="0" smtClean="0">
                <a:solidFill>
                  <a:schemeClr val="tx1"/>
                </a:solidFill>
                <a:latin typeface="+mn-lt"/>
                <a:ea typeface="+mn-ea"/>
                <a:cs typeface="+mn-cs"/>
              </a:rPr>
              <a:t> relief where (largely) used to tackle the MDGs, but these tactics will not be used to support the ambitious SDGs.  Many estimate that trillions (not billions) will be needed to support the SGDs.  The SDG 6- sustainable management of water and sanitation for all’ will cost $27bn a year or $290bn if infrastructure is included. That said much external financing is available now than when the MDG’s started.  </a:t>
            </a:r>
          </a:p>
          <a:p>
            <a:pPr marL="0" marR="0" indent="0" algn="l" defTabSz="914400" rtl="0" eaLnBrk="1" fontAlgn="base"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challenge facing developed countries (now) is ensuring the aid is used to build the cap city of governments to deliver sustainable services for all. </a:t>
            </a: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road to finalized the SDG’s has included a number of high level meetings, most notably in Addis Ethiopia, where this question of funding was tackled.  The decision was that developing countries will be expected to meet the lion share through their own public finances and resources, with foreign governments and international agencies set to take a back seat. </a:t>
            </a:r>
          </a:p>
          <a:p>
            <a:pPr fontAlgn="base"/>
            <a:endParaRPr lang="en-US" sz="1200" b="0" i="0" kern="1200" dirty="0" smtClean="0">
              <a:solidFill>
                <a:schemeClr val="tx1"/>
              </a:solidFill>
              <a:latin typeface="+mn-lt"/>
              <a:ea typeface="+mn-ea"/>
              <a:cs typeface="+mn-cs"/>
            </a:endParaRPr>
          </a:p>
          <a:p>
            <a:pPr fontAlgn="base"/>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Sustainable development</a:t>
            </a:r>
            <a:r>
              <a:rPr lang="en-US" sz="1200" b="0" i="0" kern="1200" baseline="0" dirty="0" smtClean="0">
                <a:solidFill>
                  <a:schemeClr val="tx1"/>
                </a:solidFill>
                <a:latin typeface="+mn-lt"/>
                <a:ea typeface="+mn-ea"/>
                <a:cs typeface="+mn-cs"/>
              </a:rPr>
              <a:t> goals are far more ambitious then the MDGs which some felt fell short of tackling the real root of poverty.  Some MDG’s were exceeded and others fell short, but all expired in September of this year.</a:t>
            </a:r>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Substantial progress has been made regarding the MDGs. The world has already realized the first MDG of halving the extreme poverty rate by 2015. However, the achievements have been uneven. The MDGs are set to expire in 2015 and the discussion of a post-2015 agenda continues.</a:t>
            </a:r>
          </a:p>
          <a:p>
            <a:pPr fontAlgn="base"/>
            <a:endParaRPr lang="en-US" sz="1200" b="0" i="0" kern="1200" dirty="0" smtClean="0">
              <a:solidFill>
                <a:schemeClr val="tx1"/>
              </a:solidFill>
              <a:latin typeface="+mn-lt"/>
              <a:ea typeface="+mn-ea"/>
              <a:cs typeface="+mn-cs"/>
            </a:endParaRPr>
          </a:p>
          <a:p>
            <a:pPr fontAlgn="base"/>
            <a:r>
              <a:rPr lang="en-US" dirty="0" smtClean="0"/>
              <a:t/>
            </a:r>
            <a:br>
              <a:rPr lang="en-US" dirty="0" smtClean="0"/>
            </a:br>
            <a:r>
              <a:rPr lang="en-US" sz="1200" b="0" i="0" kern="1200" dirty="0" smtClean="0">
                <a:solidFill>
                  <a:schemeClr val="tx1"/>
                </a:solidFill>
                <a:latin typeface="+mn-lt"/>
                <a:ea typeface="+mn-ea"/>
                <a:cs typeface="+mn-cs"/>
              </a:rPr>
              <a:t>The focus is now on building a sustainable world where environmental sustainability, social inclusion, and economic development are equally valued. </a:t>
            </a:r>
            <a:r>
              <a:rPr lang="en-US" sz="1200" b="0" i="0" u="none" strike="noStrike" kern="1200" dirty="0" smtClean="0">
                <a:solidFill>
                  <a:schemeClr val="tx1"/>
                </a:solidFill>
                <a:latin typeface="+mn-lt"/>
                <a:ea typeface="+mn-ea"/>
                <a:cs typeface="+mn-cs"/>
                <a:hlinkClick r:id="rId3"/>
              </a:rPr>
              <a:t>The SDG Fund</a:t>
            </a:r>
            <a:r>
              <a:rPr lang="en-US" sz="1200" b="0" i="0" kern="1200" dirty="0" smtClean="0">
                <a:solidFill>
                  <a:schemeClr val="tx1"/>
                </a:solidFill>
                <a:latin typeface="+mn-lt"/>
                <a:ea typeface="+mn-ea"/>
                <a:cs typeface="+mn-cs"/>
              </a:rPr>
              <a:t>, building on the experience and lessons learned from the MDG Achievement Fund, is the first mechanism specifically created to achieve the SDGs.</a:t>
            </a:r>
          </a:p>
          <a:p>
            <a:r>
              <a:rPr lang="en-US" dirty="0" smtClean="0"/>
              <a:t> </a:t>
            </a:r>
          </a:p>
          <a:p>
            <a:r>
              <a:rPr lang="en-US" dirty="0" smtClean="0"/>
              <a:t>Traditional aid- </a:t>
            </a:r>
            <a:r>
              <a:rPr lang="en-US" baseline="0" dirty="0" smtClean="0"/>
              <a:t> for middle income countries such as Ghana may see significant reductions, but the SDGs are committed to leaving no behind, so time will tell how what aid is available for countries with that status but fail to raise funds in other areas.  </a:t>
            </a:r>
            <a:r>
              <a:rPr lang="en-US" baseline="0" dirty="0" err="1" smtClean="0"/>
              <a:t>WaterAid</a:t>
            </a:r>
            <a:r>
              <a:rPr lang="en-US" baseline="0" dirty="0" smtClean="0"/>
              <a:t> has produced a report outlining countries (45) in need of aid to ensure goal 6 is meet.  Ghana is on that list.</a:t>
            </a:r>
            <a:endParaRPr lang="en-US" dirty="0" smtClean="0"/>
          </a:p>
          <a:p>
            <a:r>
              <a:rPr lang="en-US" dirty="0" smtClean="0"/>
              <a:t>Philanthropy – bridge the gaps between UN and government, private sector</a:t>
            </a:r>
            <a:r>
              <a:rPr lang="en-US" baseline="0" dirty="0" smtClean="0"/>
              <a:t> bodies.  They provide more of an inclusive approach.  Will bring finances and skills, knowledge, data all of which support effective outcomes</a:t>
            </a:r>
          </a:p>
          <a:p>
            <a:r>
              <a:rPr lang="en-US" sz="1200" kern="1200" dirty="0" smtClean="0">
                <a:solidFill>
                  <a:schemeClr val="tx1"/>
                </a:solidFill>
                <a:latin typeface="+mn-lt"/>
                <a:ea typeface="+mn-ea"/>
                <a:cs typeface="+mn-cs"/>
              </a:rPr>
              <a:t>Philanthropic organizations should play a direct role in implementing the </a:t>
            </a:r>
            <a:r>
              <a:rPr lang="en-US" sz="1200" u="sng" kern="1200" dirty="0" smtClean="0">
                <a:solidFill>
                  <a:schemeClr val="tx1"/>
                </a:solidFill>
                <a:latin typeface="+mn-lt"/>
                <a:ea typeface="+mn-ea"/>
                <a:cs typeface="+mn-cs"/>
                <a:hlinkClick r:id="rId4"/>
              </a:rPr>
              <a:t>United Nations</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5"/>
              </a:rPr>
              <a:t>Sustainable Development Goals</a:t>
            </a:r>
            <a:r>
              <a:rPr lang="en-US" sz="1200" kern="1200" dirty="0" smtClean="0">
                <a:solidFill>
                  <a:schemeClr val="tx1"/>
                </a:solidFill>
                <a:latin typeface="+mn-lt"/>
                <a:ea typeface="+mn-ea"/>
                <a:cs typeface="+mn-cs"/>
              </a:rPr>
              <a:t> by collaborating with UN agencies, civil society organizations, governments, and businesses, a report from the </a:t>
            </a:r>
            <a:r>
              <a:rPr lang="en-US" sz="1200" u="sng" kern="1200" dirty="0" smtClean="0">
                <a:solidFill>
                  <a:schemeClr val="tx1"/>
                </a:solidFill>
                <a:latin typeface="+mn-lt"/>
                <a:ea typeface="+mn-ea"/>
                <a:cs typeface="+mn-cs"/>
                <a:hlinkClick r:id="rId6"/>
              </a:rPr>
              <a:t>SDG Philanthropy Platform</a:t>
            </a:r>
            <a:r>
              <a:rPr lang="en-US" sz="1200" kern="1200" dirty="0" smtClean="0">
                <a:solidFill>
                  <a:schemeClr val="tx1"/>
                </a:solidFill>
                <a:latin typeface="+mn-lt"/>
                <a:ea typeface="+mn-ea"/>
                <a:cs typeface="+mn-cs"/>
              </a:rPr>
              <a:t> urges. The report, </a:t>
            </a:r>
            <a:r>
              <a:rPr lang="en-US" sz="1200" i="1" u="sng" kern="1200" dirty="0" smtClean="0">
                <a:solidFill>
                  <a:schemeClr val="tx1"/>
                </a:solidFill>
                <a:latin typeface="+mn-lt"/>
                <a:ea typeface="+mn-ea"/>
                <a:cs typeface="+mn-cs"/>
                <a:hlinkClick r:id="rId7"/>
              </a:rPr>
              <a:t>Engaging Philanthropy in the Post-2015 Development Agenda: Lessons Learned and Ways Forward</a:t>
            </a:r>
            <a:r>
              <a:rPr lang="en-US" sz="1200" kern="1200" dirty="0" smtClean="0">
                <a:solidFill>
                  <a:schemeClr val="tx1"/>
                </a:solidFill>
                <a:latin typeface="+mn-lt"/>
                <a:ea typeface="+mn-ea"/>
                <a:cs typeface="+mn-cs"/>
              </a:rPr>
              <a:t> (44 pages, PDF), notes that while philanthropy is an increasingly important player in development efforts, individual funders have tended to work independently of government- and UN-led frameworks such as the Millennium Development Goals, even as they made significant investments in areas including global health, education, access to clean water, and child survival. By aligning their work with the SDGs and coordinating with other stakeholders, the report argues, foundations can help shape the development process, increase the efficiency of their own efforts, and measure performance against global indicators. Funded in part by the </a:t>
            </a:r>
            <a:r>
              <a:rPr lang="en-US" sz="1200" u="sng" kern="1200" dirty="0" smtClean="0">
                <a:solidFill>
                  <a:schemeClr val="tx1"/>
                </a:solidFill>
                <a:latin typeface="+mn-lt"/>
                <a:ea typeface="+mn-ea"/>
                <a:cs typeface="+mn-cs"/>
                <a:hlinkClick r:id="rId8"/>
              </a:rPr>
              <a:t>Ford</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9"/>
              </a:rPr>
              <a:t>Conrad N. Hilton</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hlinkClick r:id="rId10"/>
              </a:rPr>
              <a:t>MasterCard</a:t>
            </a:r>
            <a:r>
              <a:rPr lang="en-US" sz="1200" kern="1200" dirty="0" smtClean="0">
                <a:solidFill>
                  <a:schemeClr val="tx1"/>
                </a:solidFill>
                <a:latin typeface="+mn-lt"/>
                <a:ea typeface="+mn-ea"/>
                <a:cs typeface="+mn-cs"/>
              </a:rPr>
              <a:t> foundations, the report also highlights the accomplishments of the SDG Philanthropy Platform — a partnership of the </a:t>
            </a:r>
            <a:r>
              <a:rPr lang="en-US" sz="1200" u="sng" kern="1200" dirty="0" smtClean="0">
                <a:solidFill>
                  <a:schemeClr val="tx1"/>
                </a:solidFill>
                <a:latin typeface="+mn-lt"/>
                <a:ea typeface="+mn-ea"/>
                <a:cs typeface="+mn-cs"/>
                <a:hlinkClick r:id="rId11"/>
              </a:rPr>
              <a:t>United Nations Development </a:t>
            </a:r>
            <a:r>
              <a:rPr lang="en-US" sz="1200" u="sng" kern="1200" dirty="0" err="1" smtClean="0">
                <a:solidFill>
                  <a:schemeClr val="tx1"/>
                </a:solidFill>
                <a:latin typeface="+mn-lt"/>
                <a:ea typeface="+mn-ea"/>
                <a:cs typeface="+mn-cs"/>
                <a:hlinkClick r:id="rId11"/>
              </a:rPr>
              <a:t>Programme</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12"/>
              </a:rPr>
              <a:t>Foundation Center</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hlinkClick r:id="rId13"/>
              </a:rPr>
              <a:t>Rockefeller Philanthropy Advisors</a:t>
            </a:r>
            <a:r>
              <a:rPr lang="en-US" sz="1200" kern="1200" dirty="0" smtClean="0">
                <a:solidFill>
                  <a:schemeClr val="tx1"/>
                </a:solidFill>
                <a:latin typeface="+mn-lt"/>
                <a:ea typeface="+mn-ea"/>
                <a:cs typeface="+mn-cs"/>
              </a:rPr>
              <a:t> — since 2014, including building a knowledge base to promote philanthropy's role in planning, monitoring, evaluating, and implementing the SDGs.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"Governments alone cannot address the critical challenges of sustainable development, nor can we expect philanthropy to achieve its maximum potential operating in isolation," said UNDP administrator Helen Clark. "The SDG Platform for Philanthropy will create the linkages necessary to achieve the SDGs, and, ultimately, a more just and equitable society."</a:t>
            </a:r>
          </a:p>
          <a:p>
            <a:endParaRPr lang="en-US" baseline="0" dirty="0" smtClean="0"/>
          </a:p>
          <a:p>
            <a:endParaRPr lang="en-US" baseline="0" dirty="0" smtClean="0"/>
          </a:p>
          <a:p>
            <a:r>
              <a:rPr lang="en-US" baseline="0" dirty="0" smtClean="0"/>
              <a:t>Private sector – PPP’s and market based approaches are becoming an increasing in Ghana and contributed massively to the latter years of the MDGs in Ghana.  Moving forward method will become more increasingly used as a means of mobilizing private flows of money to address development needs.  This area require careful evaluation to ensure the services are affordable for the poor.  The environment also needs to be strengthen  in order to support more PPP’s, so loan facilities need to be made available for business to access the funding needed to entre agreements.  </a:t>
            </a:r>
          </a:p>
          <a:p>
            <a:r>
              <a:rPr lang="en-US" baseline="0" dirty="0" smtClean="0"/>
              <a:t>Foundations – offer flexible funding not tied to foreign policies, they often take a longer term approach and they to support multiple countries which fosters positive cross-national learning an innovations. One two INGO’s were in the top 10 list of recipients (IRC/World Vision), the majority were educational institutes   </a:t>
            </a:r>
          </a:p>
          <a:p>
            <a:r>
              <a:rPr lang="en-US" baseline="0" dirty="0" smtClean="0"/>
              <a:t>Domestic finance – its envisaged that countries will be raising collecting more tax (individuals/company/property) and not using it centrally but rather using it at district/municipal level.   We all know the </a:t>
            </a:r>
            <a:r>
              <a:rPr lang="en-US" baseline="0" dirty="0" err="1" smtClean="0"/>
              <a:t>GoG</a:t>
            </a:r>
            <a:r>
              <a:rPr lang="en-US" baseline="0" dirty="0" smtClean="0"/>
              <a:t> doesn’t collect enough to maintain existing costs, let alone the costs to deliver on the SDGs and sustain those achieved through the MDGs. CSO, civil society also need to ensure accountability, action and transparency to ensure governments use the money appropriately </a:t>
            </a:r>
          </a:p>
          <a:p>
            <a:endParaRPr lang="en-US" baseline="0" dirty="0" smtClean="0"/>
          </a:p>
          <a:p>
            <a:r>
              <a:rPr lang="en-US" baseline="0" dirty="0" smtClean="0"/>
              <a:t>As a sector, not just WASH but NGO/INGO/CSO’s we need to embrace the new channels of funding and work to design and implement appropriate sustainable </a:t>
            </a:r>
            <a:r>
              <a:rPr lang="en-US" baseline="0" dirty="0" err="1" smtClean="0"/>
              <a:t>programmes</a:t>
            </a:r>
            <a:r>
              <a:rPr lang="en-US" baseline="0" dirty="0" smtClean="0"/>
              <a:t>. </a:t>
            </a:r>
            <a:r>
              <a:rPr lang="en-US" baseline="0" dirty="0" err="1" smtClean="0"/>
              <a:t>Wateraid</a:t>
            </a:r>
            <a:r>
              <a:rPr lang="en-US" baseline="0" dirty="0" smtClean="0"/>
              <a:t> globally is going through a shift since the launch of our strategy and on the ground here in Ghana we are working developing our new strategy which outlines a new of key shifts in the way we will work with you, our donors and key stakeholders. </a:t>
            </a:r>
          </a:p>
          <a:p>
            <a:endParaRPr lang="en-US" baseline="0" dirty="0" smtClean="0"/>
          </a:p>
          <a:p>
            <a:endParaRPr lang="en-US" baseline="0" dirty="0" smtClean="0"/>
          </a:p>
          <a:p>
            <a:endParaRPr lang="en-US" baseline="0" dirty="0" smtClean="0"/>
          </a:p>
          <a:p>
            <a:endParaRPr lang="en-US" baseline="0" dirty="0" smtClean="0"/>
          </a:p>
          <a:p>
            <a:r>
              <a:rPr lang="en-US" baseline="0" dirty="0" smtClean="0"/>
              <a:t>What does this mean for Ghana, our sector and </a:t>
            </a:r>
            <a:r>
              <a:rPr lang="en-US" baseline="0" dirty="0" err="1" smtClean="0"/>
              <a:t>WaterAid</a:t>
            </a:r>
            <a:r>
              <a:rPr lang="en-US" baseline="0" dirty="0" smtClean="0"/>
              <a:t> Ghana???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means we will need to change the</a:t>
            </a:r>
            <a:r>
              <a:rPr lang="en-US" baseline="0" dirty="0" smtClean="0"/>
              <a:t> way we do things.  The traditional forms of aid are drying up and those set to replace them are looking at innovative ways to address issues which are sustainable.  </a:t>
            </a:r>
            <a:r>
              <a:rPr lang="en-US" baseline="0" dirty="0" err="1" smtClean="0"/>
              <a:t>Programmes</a:t>
            </a:r>
            <a:r>
              <a:rPr lang="en-US" baseline="0" dirty="0" smtClean="0"/>
              <a:t> need to be less about numbers and more about long term impact, capacity and institutional building. </a:t>
            </a:r>
            <a:endParaRPr lang="en-US" dirty="0" smtClean="0"/>
          </a:p>
          <a:p>
            <a:endParaRPr lang="en-US" dirty="0"/>
          </a:p>
        </p:txBody>
      </p:sp>
      <p:sp>
        <p:nvSpPr>
          <p:cNvPr id="4" name="Slide Number Placeholder 3"/>
          <p:cNvSpPr>
            <a:spLocks noGrp="1"/>
          </p:cNvSpPr>
          <p:nvPr>
            <p:ph type="sldNum" sz="quarter" idx="10"/>
          </p:nvPr>
        </p:nvSpPr>
        <p:spPr/>
        <p:txBody>
          <a:bodyPr/>
          <a:lstStyle/>
          <a:p>
            <a:fld id="{621D0F64-F718-4E61-B628-234072A9C2E0}"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know from reports that the commitments and the actual from the MDGs were not honored across the board, the increase of loans also planned a key part in the success of the MDGs.  However, under the banner of theses sources foundations and philanthropists contributed significant amounts to support Ghana’s quest in achieving MDG7</a:t>
            </a:r>
            <a:endParaRPr lang="en-US" dirty="0" smtClean="0"/>
          </a:p>
          <a:p>
            <a:endParaRPr lang="en-US" dirty="0" smtClean="0"/>
          </a:p>
          <a:p>
            <a:r>
              <a:rPr lang="en-US" baseline="0" dirty="0" smtClean="0"/>
              <a:t> The giving of foundations has increased and Ghana remained a higher priority country for foundations who gave the most globally.  WASH also remains key to Foundations as over 21% of MDG7 was funded by foundations.  This offers vast contradictions to that of ODA funding which reduced commitments to WASH and with Ghana now a middle income country may insist on </a:t>
            </a:r>
            <a:r>
              <a:rPr lang="en-US" baseline="0" dirty="0" err="1" smtClean="0"/>
              <a:t>GoG</a:t>
            </a:r>
            <a:r>
              <a:rPr lang="en-US" baseline="0" dirty="0" smtClean="0"/>
              <a:t> using taxes revenue and other sources to fund this vital area. </a:t>
            </a:r>
          </a:p>
          <a:p>
            <a:r>
              <a:rPr lang="en-US" baseline="0" dirty="0" smtClean="0"/>
              <a:t>Foundations filled the gaps were commitments and pledges fell short.  The growing interest of foundations and philanthropy in development is growing and will play a bigger role in this new era of SDG’s.</a:t>
            </a:r>
          </a:p>
          <a:p>
            <a:r>
              <a:rPr lang="en-US" dirty="0" smtClean="0"/>
              <a:t>Goal 7 received</a:t>
            </a:r>
            <a:r>
              <a:rPr lang="en-US" baseline="0" dirty="0" smtClean="0"/>
              <a:t> the most funding </a:t>
            </a:r>
            <a:r>
              <a:rPr lang="en-US" dirty="0" smtClean="0"/>
              <a:t>by Foundations 2000-2012, a massive 47%,</a:t>
            </a:r>
            <a:r>
              <a:rPr lang="en-US" baseline="0" dirty="0" smtClean="0"/>
              <a:t> 20% of funding was targeted at goal 7, 31% on goal 1 and 0% on goal 3 – questions what are the goals of OECD funds if not to tackle these issues. </a:t>
            </a:r>
            <a:endParaRPr lang="en-US" dirty="0" smtClean="0"/>
          </a:p>
          <a:p>
            <a:endParaRPr lang="en-US" dirty="0"/>
          </a:p>
        </p:txBody>
      </p:sp>
      <p:sp>
        <p:nvSpPr>
          <p:cNvPr id="4" name="Slide Number Placeholder 3"/>
          <p:cNvSpPr>
            <a:spLocks noGrp="1"/>
          </p:cNvSpPr>
          <p:nvPr>
            <p:ph type="sldNum" sz="quarter" idx="10"/>
          </p:nvPr>
        </p:nvSpPr>
        <p:spPr/>
        <p:txBody>
          <a:bodyPr/>
          <a:lstStyle/>
          <a:p>
            <a:fld id="{621D0F64-F718-4E61-B628-234072A9C2E0}"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know from reports that the commitments and the actual from the MDGs were not honored across the board, the increase of loans also planned a key part in the success of the MDGs.  However, under the banner of theses sources foundations and philanthropists contributed significant amounts to support Ghana’s quest in achieving MDG7</a:t>
            </a:r>
            <a:endParaRPr lang="en-US" dirty="0" smtClean="0"/>
          </a:p>
          <a:p>
            <a:endParaRPr lang="en-US" dirty="0" smtClean="0"/>
          </a:p>
          <a:p>
            <a:r>
              <a:rPr lang="en-US" baseline="0" dirty="0" smtClean="0"/>
              <a:t> The giving of foundations has increased and Ghana remained a higher priority country for foundations who gave the most globally.  WASH also remains key to Foundations as over 21% of MDG7 was funded by foundations.  This offers vast contradictions to that of ODA funding which reduced commitments to WASH and with Ghana now a middle income country may insist on </a:t>
            </a:r>
            <a:r>
              <a:rPr lang="en-US" baseline="0" dirty="0" err="1" smtClean="0"/>
              <a:t>GoG</a:t>
            </a:r>
            <a:r>
              <a:rPr lang="en-US" baseline="0" dirty="0" smtClean="0"/>
              <a:t> using taxes revenue and other sources to fund this vital area. </a:t>
            </a:r>
          </a:p>
          <a:p>
            <a:r>
              <a:rPr lang="en-US" baseline="0" dirty="0" smtClean="0"/>
              <a:t>Foundations filled the gaps were commitments and pledges fell short.  The growing interest of foundations and philanthropy in development is growing and will play a bigger role in this new era of SDG’s.</a:t>
            </a:r>
          </a:p>
          <a:p>
            <a:r>
              <a:rPr lang="en-US" dirty="0" smtClean="0"/>
              <a:t>Goal 7 received</a:t>
            </a:r>
            <a:r>
              <a:rPr lang="en-US" baseline="0" dirty="0" smtClean="0"/>
              <a:t> the most funding </a:t>
            </a:r>
            <a:r>
              <a:rPr lang="en-US" dirty="0" smtClean="0"/>
              <a:t>by Foundations 2000-2012, a massive 47%,</a:t>
            </a:r>
            <a:r>
              <a:rPr lang="en-US" baseline="0" dirty="0" smtClean="0"/>
              <a:t> 20% of funding was targeted at goal 7, 31% on goal 1 and 0% on goal 3 – questions what are the goals of OECD funds if not to tackle these issues. </a:t>
            </a:r>
            <a:endParaRPr lang="en-US" dirty="0" smtClean="0"/>
          </a:p>
          <a:p>
            <a:endParaRPr lang="en-US" dirty="0"/>
          </a:p>
        </p:txBody>
      </p:sp>
      <p:sp>
        <p:nvSpPr>
          <p:cNvPr id="4" name="Slide Number Placeholder 3"/>
          <p:cNvSpPr>
            <a:spLocks noGrp="1"/>
          </p:cNvSpPr>
          <p:nvPr>
            <p:ph type="sldNum" sz="quarter" idx="10"/>
          </p:nvPr>
        </p:nvSpPr>
        <p:spPr/>
        <p:txBody>
          <a:bodyPr/>
          <a:lstStyle/>
          <a:p>
            <a:fld id="{621D0F64-F718-4E61-B628-234072A9C2E0}" type="slidenum">
              <a:rPr lang="en-US" smtClean="0"/>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Who</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paid for the MDGs? Foreign aid budgets and debt</a:t>
            </a:r>
            <a:r>
              <a:rPr lang="en-US" sz="1200" b="0" kern="1200" baseline="0" dirty="0" smtClean="0">
                <a:solidFill>
                  <a:schemeClr val="tx1"/>
                </a:solidFill>
                <a:latin typeface="+mn-lt"/>
                <a:ea typeface="+mn-ea"/>
                <a:cs typeface="+mn-cs"/>
              </a:rPr>
              <a:t> relief where (largely) used to tackle the MDGs, but these tactics will not be used to support the ambitious SDGs.  Many estimate that trillions (not billions) will be needed to support the SGDs.  The SDG 6- sustainable management of water and sanitation for all’ will cost $27bn a year or $290bn if infrastructure is included. That said much external financing is available now than when the MDG’s started.  </a:t>
            </a:r>
          </a:p>
          <a:p>
            <a:pPr marL="0" marR="0" indent="0" algn="l" defTabSz="914400" rtl="0" eaLnBrk="1" fontAlgn="base"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challenge facing developed countries (now) is ensuring the aid is used to build the cap city of governments to deliver sustainable services for all. </a:t>
            </a: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road to finalized the SDG’s has included a number of high level meetings, most notably in Addis Ethiopia, where this question of funding was tackled.  The decision was that developing countries will be expected to meet the lion share through their own public finances and resources, with foreign governments and international agencies set to take a back seat. </a:t>
            </a:r>
          </a:p>
          <a:p>
            <a:pPr fontAlgn="base"/>
            <a:endParaRPr lang="en-US" sz="1200" b="0" i="0" kern="1200" dirty="0" smtClean="0">
              <a:solidFill>
                <a:schemeClr val="tx1"/>
              </a:solidFill>
              <a:latin typeface="+mn-lt"/>
              <a:ea typeface="+mn-ea"/>
              <a:cs typeface="+mn-cs"/>
            </a:endParaRPr>
          </a:p>
          <a:p>
            <a:pPr fontAlgn="base"/>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Sustainable development</a:t>
            </a:r>
            <a:r>
              <a:rPr lang="en-US" sz="1200" b="0" i="0" kern="1200" baseline="0" dirty="0" smtClean="0">
                <a:solidFill>
                  <a:schemeClr val="tx1"/>
                </a:solidFill>
                <a:latin typeface="+mn-lt"/>
                <a:ea typeface="+mn-ea"/>
                <a:cs typeface="+mn-cs"/>
              </a:rPr>
              <a:t> goals are far more ambitious then the MDGs which some felt fell short of tackling the real root of poverty.  Some MDG’s were exceeded and others fell short, but all expired in September of this year.</a:t>
            </a:r>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Substantial progress has been made regarding the MDGs. The world has already realized the first MDG of halving the extreme poverty rate by 2015. However, the achievements have been uneven. The MDGs are set to expire in 2015 and the discussion of a post-2015 agenda continues.</a:t>
            </a:r>
          </a:p>
          <a:p>
            <a:pPr fontAlgn="base"/>
            <a:endParaRPr lang="en-US" sz="1200" b="0" i="0" kern="1200" dirty="0" smtClean="0">
              <a:solidFill>
                <a:schemeClr val="tx1"/>
              </a:solidFill>
              <a:latin typeface="+mn-lt"/>
              <a:ea typeface="+mn-ea"/>
              <a:cs typeface="+mn-cs"/>
            </a:endParaRPr>
          </a:p>
          <a:p>
            <a:pPr fontAlgn="base"/>
            <a:r>
              <a:rPr lang="en-US" dirty="0" smtClean="0"/>
              <a:t/>
            </a:r>
            <a:br>
              <a:rPr lang="en-US" dirty="0" smtClean="0"/>
            </a:br>
            <a:r>
              <a:rPr lang="en-US" sz="1200" b="0" i="0" kern="1200" dirty="0" smtClean="0">
                <a:solidFill>
                  <a:schemeClr val="tx1"/>
                </a:solidFill>
                <a:latin typeface="+mn-lt"/>
                <a:ea typeface="+mn-ea"/>
                <a:cs typeface="+mn-cs"/>
              </a:rPr>
              <a:t>The focus is now on building a sustainable world where environmental sustainability, social inclusion, and economic development are equally valued. </a:t>
            </a:r>
            <a:r>
              <a:rPr lang="en-US" sz="1200" b="0" i="0" u="none" strike="noStrike" kern="1200" dirty="0" smtClean="0">
                <a:solidFill>
                  <a:schemeClr val="tx1"/>
                </a:solidFill>
                <a:latin typeface="+mn-lt"/>
                <a:ea typeface="+mn-ea"/>
                <a:cs typeface="+mn-cs"/>
                <a:hlinkClick r:id="rId3"/>
              </a:rPr>
              <a:t>The SDG Fund</a:t>
            </a:r>
            <a:r>
              <a:rPr lang="en-US" sz="1200" b="0" i="0" kern="1200" dirty="0" smtClean="0">
                <a:solidFill>
                  <a:schemeClr val="tx1"/>
                </a:solidFill>
                <a:latin typeface="+mn-lt"/>
                <a:ea typeface="+mn-ea"/>
                <a:cs typeface="+mn-cs"/>
              </a:rPr>
              <a:t>, building on the experience and lessons learned from the MDG Achievement Fund, is the first mechanism specifically created to achieve the SDGs.</a:t>
            </a:r>
          </a:p>
          <a:p>
            <a:r>
              <a:rPr lang="en-US" dirty="0" smtClean="0"/>
              <a:t> </a:t>
            </a:r>
          </a:p>
          <a:p>
            <a:r>
              <a:rPr lang="en-US" dirty="0" smtClean="0"/>
              <a:t>Traditional aid- </a:t>
            </a:r>
            <a:r>
              <a:rPr lang="en-US" baseline="0" dirty="0" smtClean="0"/>
              <a:t> for middle income countries such as Ghana may see significant reductions, but the SDGs are committed to leaving no behind, so time will tell how what aid is available for countries with that status but fail to raise funds in other areas.  </a:t>
            </a:r>
            <a:r>
              <a:rPr lang="en-US" baseline="0" dirty="0" err="1" smtClean="0"/>
              <a:t>WaterAid</a:t>
            </a:r>
            <a:r>
              <a:rPr lang="en-US" baseline="0" dirty="0" smtClean="0"/>
              <a:t> has produced a report outlining countries (45) in need of aid to ensure goal 6 is meet.  Ghana is on that list.</a:t>
            </a:r>
            <a:endParaRPr lang="en-US" dirty="0" smtClean="0"/>
          </a:p>
          <a:p>
            <a:r>
              <a:rPr lang="en-US" dirty="0" smtClean="0"/>
              <a:t>Philanthropy – bridge the gaps between UN and government, private sector</a:t>
            </a:r>
            <a:r>
              <a:rPr lang="en-US" baseline="0" dirty="0" smtClean="0"/>
              <a:t> bodies.  They provide more of an inclusive approach.  Will bring finances and skills, knowledge, data all of which support effective outcomes</a:t>
            </a:r>
          </a:p>
          <a:p>
            <a:r>
              <a:rPr lang="en-US" sz="1200" kern="1200" dirty="0" smtClean="0">
                <a:solidFill>
                  <a:schemeClr val="tx1"/>
                </a:solidFill>
                <a:latin typeface="+mn-lt"/>
                <a:ea typeface="+mn-ea"/>
                <a:cs typeface="+mn-cs"/>
              </a:rPr>
              <a:t>Philanthropic organizations should play a direct role in implementing the </a:t>
            </a:r>
            <a:r>
              <a:rPr lang="en-US" sz="1200" u="sng" kern="1200" dirty="0" smtClean="0">
                <a:solidFill>
                  <a:schemeClr val="tx1"/>
                </a:solidFill>
                <a:latin typeface="+mn-lt"/>
                <a:ea typeface="+mn-ea"/>
                <a:cs typeface="+mn-cs"/>
                <a:hlinkClick r:id="rId4"/>
              </a:rPr>
              <a:t>United Nations</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5"/>
              </a:rPr>
              <a:t>Sustainable Development Goals</a:t>
            </a:r>
            <a:r>
              <a:rPr lang="en-US" sz="1200" kern="1200" dirty="0" smtClean="0">
                <a:solidFill>
                  <a:schemeClr val="tx1"/>
                </a:solidFill>
                <a:latin typeface="+mn-lt"/>
                <a:ea typeface="+mn-ea"/>
                <a:cs typeface="+mn-cs"/>
              </a:rPr>
              <a:t> by collaborating with UN agencies, civil society organizations, governments, and businesses, a report from the </a:t>
            </a:r>
            <a:r>
              <a:rPr lang="en-US" sz="1200" u="sng" kern="1200" dirty="0" smtClean="0">
                <a:solidFill>
                  <a:schemeClr val="tx1"/>
                </a:solidFill>
                <a:latin typeface="+mn-lt"/>
                <a:ea typeface="+mn-ea"/>
                <a:cs typeface="+mn-cs"/>
                <a:hlinkClick r:id="rId6"/>
              </a:rPr>
              <a:t>SDG Philanthropy Platform</a:t>
            </a:r>
            <a:r>
              <a:rPr lang="en-US" sz="1200" kern="1200" dirty="0" smtClean="0">
                <a:solidFill>
                  <a:schemeClr val="tx1"/>
                </a:solidFill>
                <a:latin typeface="+mn-lt"/>
                <a:ea typeface="+mn-ea"/>
                <a:cs typeface="+mn-cs"/>
              </a:rPr>
              <a:t> urges. The report, </a:t>
            </a:r>
            <a:r>
              <a:rPr lang="en-US" sz="1200" i="1" u="sng" kern="1200" dirty="0" smtClean="0">
                <a:solidFill>
                  <a:schemeClr val="tx1"/>
                </a:solidFill>
                <a:latin typeface="+mn-lt"/>
                <a:ea typeface="+mn-ea"/>
                <a:cs typeface="+mn-cs"/>
                <a:hlinkClick r:id="rId7"/>
              </a:rPr>
              <a:t>Engaging Philanthropy in the Post-2015 Development Agenda: Lessons Learned and Ways Forward</a:t>
            </a:r>
            <a:r>
              <a:rPr lang="en-US" sz="1200" kern="1200" dirty="0" smtClean="0">
                <a:solidFill>
                  <a:schemeClr val="tx1"/>
                </a:solidFill>
                <a:latin typeface="+mn-lt"/>
                <a:ea typeface="+mn-ea"/>
                <a:cs typeface="+mn-cs"/>
              </a:rPr>
              <a:t> (44 pages, PDF), notes that while philanthropy is an increasingly important player in development efforts, individual funders have tended to work independently of government- and UN-led frameworks such as the Millennium Development Goals, even as they made significant investments in areas including global health, education, access to clean water, and child survival. By aligning their work with the SDGs and coordinating with other stakeholders, the report argues, foundations can help shape the development process, increase the efficiency of their own efforts, and measure performance against global indicators. Funded in part by the </a:t>
            </a:r>
            <a:r>
              <a:rPr lang="en-US" sz="1200" u="sng" kern="1200" dirty="0" smtClean="0">
                <a:solidFill>
                  <a:schemeClr val="tx1"/>
                </a:solidFill>
                <a:latin typeface="+mn-lt"/>
                <a:ea typeface="+mn-ea"/>
                <a:cs typeface="+mn-cs"/>
                <a:hlinkClick r:id="rId8"/>
              </a:rPr>
              <a:t>Ford</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9"/>
              </a:rPr>
              <a:t>Conrad N. Hilton</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hlinkClick r:id="rId10"/>
              </a:rPr>
              <a:t>MasterCard</a:t>
            </a:r>
            <a:r>
              <a:rPr lang="en-US" sz="1200" kern="1200" dirty="0" smtClean="0">
                <a:solidFill>
                  <a:schemeClr val="tx1"/>
                </a:solidFill>
                <a:latin typeface="+mn-lt"/>
                <a:ea typeface="+mn-ea"/>
                <a:cs typeface="+mn-cs"/>
              </a:rPr>
              <a:t> foundations, the report also highlights the accomplishments of the SDG Philanthropy Platform — a partnership of the </a:t>
            </a:r>
            <a:r>
              <a:rPr lang="en-US" sz="1200" u="sng" kern="1200" dirty="0" smtClean="0">
                <a:solidFill>
                  <a:schemeClr val="tx1"/>
                </a:solidFill>
                <a:latin typeface="+mn-lt"/>
                <a:ea typeface="+mn-ea"/>
                <a:cs typeface="+mn-cs"/>
                <a:hlinkClick r:id="rId11"/>
              </a:rPr>
              <a:t>United Nations Development </a:t>
            </a:r>
            <a:r>
              <a:rPr lang="en-US" sz="1200" u="sng" kern="1200" dirty="0" err="1" smtClean="0">
                <a:solidFill>
                  <a:schemeClr val="tx1"/>
                </a:solidFill>
                <a:latin typeface="+mn-lt"/>
                <a:ea typeface="+mn-ea"/>
                <a:cs typeface="+mn-cs"/>
                <a:hlinkClick r:id="rId11"/>
              </a:rPr>
              <a:t>Programme</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12"/>
              </a:rPr>
              <a:t>Foundation Center</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hlinkClick r:id="rId13"/>
              </a:rPr>
              <a:t>Rockefeller Philanthropy Advisors</a:t>
            </a:r>
            <a:r>
              <a:rPr lang="en-US" sz="1200" kern="1200" dirty="0" smtClean="0">
                <a:solidFill>
                  <a:schemeClr val="tx1"/>
                </a:solidFill>
                <a:latin typeface="+mn-lt"/>
                <a:ea typeface="+mn-ea"/>
                <a:cs typeface="+mn-cs"/>
              </a:rPr>
              <a:t> — since 2014, including building a knowledge base to promote philanthropy's role in planning, monitoring, evaluating, and implementing the SDGs.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"Governments alone cannot address the critical challenges of sustainable development, nor can we expect philanthropy to achieve its maximum potential operating in isolation," said UNDP administrator Helen Clark. "The SDG Platform for Philanthropy will create the linkages necessary to achieve the SDGs, and, ultimately, a more just and equitable society."</a:t>
            </a:r>
          </a:p>
          <a:p>
            <a:endParaRPr lang="en-US" baseline="0" dirty="0" smtClean="0"/>
          </a:p>
          <a:p>
            <a:endParaRPr lang="en-US" baseline="0" dirty="0" smtClean="0"/>
          </a:p>
          <a:p>
            <a:r>
              <a:rPr lang="en-US" baseline="0" dirty="0" smtClean="0"/>
              <a:t>Private sector – PPP’s and market based approaches are becoming an increasing in Ghana and contributed massively to the latter years of the MDGs in Ghana.  Moving forward method will become more increasingly used as a means of mobilizing private flows of money to address development needs.  This area require careful evaluation to ensure the services are affordable for the poor.  The environment also needs to be strengthen  in order to support more PPP’s, so loan facilities need to be made available for business to access the funding needed to entre agreements.  </a:t>
            </a:r>
          </a:p>
          <a:p>
            <a:r>
              <a:rPr lang="en-US" baseline="0" dirty="0" smtClean="0"/>
              <a:t>Foundations – offer flexible funding not tied to foreign policies, they often take a longer term approach and they to support multiple countries which fosters positive cross-national learning an innovations. One two INGO’s were in the top 10 list of recipients (IRC/World Vision), the majority were educational institutes   </a:t>
            </a:r>
          </a:p>
          <a:p>
            <a:r>
              <a:rPr lang="en-US" baseline="0" dirty="0" smtClean="0"/>
              <a:t>Domestic finance – its envisaged that countries will be raising collecting more tax (individuals/company/property) and not using it centrally but rather using it at district/municipal level.   We all know the </a:t>
            </a:r>
            <a:r>
              <a:rPr lang="en-US" baseline="0" dirty="0" err="1" smtClean="0"/>
              <a:t>GoG</a:t>
            </a:r>
            <a:r>
              <a:rPr lang="en-US" baseline="0" dirty="0" smtClean="0"/>
              <a:t> doesn’t collect enough to maintain existing costs, let alone the costs to deliver on the SDGs and sustain those achieved through the MDGs. CSO, civil society also need to ensure accountability, action and transparency to ensure governments use the money appropriately </a:t>
            </a:r>
          </a:p>
          <a:p>
            <a:endParaRPr lang="en-US" baseline="0" dirty="0" smtClean="0"/>
          </a:p>
          <a:p>
            <a:r>
              <a:rPr lang="en-US" baseline="0" dirty="0" smtClean="0"/>
              <a:t>As a sector, not just WASH but NGO/INGO/CSO’s we need to embrace the new channels of funding and work to design and implement appropriate sustainable </a:t>
            </a:r>
            <a:r>
              <a:rPr lang="en-US" baseline="0" dirty="0" err="1" smtClean="0"/>
              <a:t>programmes</a:t>
            </a:r>
            <a:r>
              <a:rPr lang="en-US" baseline="0" dirty="0" smtClean="0"/>
              <a:t>. </a:t>
            </a:r>
            <a:r>
              <a:rPr lang="en-US" baseline="0" dirty="0" err="1" smtClean="0"/>
              <a:t>Wateraid</a:t>
            </a:r>
            <a:r>
              <a:rPr lang="en-US" baseline="0" dirty="0" smtClean="0"/>
              <a:t> globally is going through a shift since the launch of our strategy and on the ground here in Ghana we are working developing our new strategy which outlines a new of key shifts in the way we will work with you, our donors and key stakeholders. </a:t>
            </a:r>
          </a:p>
          <a:p>
            <a:endParaRPr lang="en-US" baseline="0" dirty="0" smtClean="0"/>
          </a:p>
          <a:p>
            <a:endParaRPr lang="en-US" baseline="0" dirty="0" smtClean="0"/>
          </a:p>
          <a:p>
            <a:endParaRPr lang="en-US" baseline="0" dirty="0" smtClean="0"/>
          </a:p>
          <a:p>
            <a:endParaRPr lang="en-US" baseline="0" dirty="0" smtClean="0"/>
          </a:p>
          <a:p>
            <a:r>
              <a:rPr lang="en-US" baseline="0" dirty="0" smtClean="0"/>
              <a:t>What does this mean for Ghana, our sector and </a:t>
            </a:r>
            <a:r>
              <a:rPr lang="en-US" baseline="0" dirty="0" err="1" smtClean="0"/>
              <a:t>WaterAid</a:t>
            </a:r>
            <a:r>
              <a:rPr lang="en-US" baseline="0" dirty="0" smtClean="0"/>
              <a:t> Ghana???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means we will need to change the</a:t>
            </a:r>
            <a:r>
              <a:rPr lang="en-US" baseline="0" dirty="0" smtClean="0"/>
              <a:t> way we do things.  The traditional forms of aid are drying up and those set to replace them are looking at innovative ways to address issues which are sustainable.  </a:t>
            </a:r>
            <a:r>
              <a:rPr lang="en-US" baseline="0" dirty="0" err="1" smtClean="0"/>
              <a:t>Programmes</a:t>
            </a:r>
            <a:r>
              <a:rPr lang="en-US" baseline="0" dirty="0" smtClean="0"/>
              <a:t> need to be less about numbers and more about long term impact, capacity and institutional building. </a:t>
            </a:r>
            <a:endParaRPr lang="en-US" dirty="0" smtClean="0"/>
          </a:p>
          <a:p>
            <a:endParaRPr lang="en-US" dirty="0"/>
          </a:p>
        </p:txBody>
      </p:sp>
      <p:sp>
        <p:nvSpPr>
          <p:cNvPr id="4" name="Slide Number Placeholder 3"/>
          <p:cNvSpPr>
            <a:spLocks noGrp="1"/>
          </p:cNvSpPr>
          <p:nvPr>
            <p:ph type="sldNum" sz="quarter" idx="10"/>
          </p:nvPr>
        </p:nvSpPr>
        <p:spPr/>
        <p:txBody>
          <a:bodyPr/>
          <a:lstStyle/>
          <a:p>
            <a:fld id="{621D0F64-F718-4E61-B628-234072A9C2E0}" type="slidenum">
              <a:rPr lang="en-US" smtClean="0"/>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Who</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paid for the MDGs? Foreign aid budgets and debt</a:t>
            </a:r>
            <a:r>
              <a:rPr lang="en-US" sz="1200" b="0" kern="1200" baseline="0" dirty="0" smtClean="0">
                <a:solidFill>
                  <a:schemeClr val="tx1"/>
                </a:solidFill>
                <a:latin typeface="+mn-lt"/>
                <a:ea typeface="+mn-ea"/>
                <a:cs typeface="+mn-cs"/>
              </a:rPr>
              <a:t> relief where (largely) used to tackle the MDGs, but these tactics will not be used to support the ambitious SDGs.  Many estimate that trillions (not billions) will be needed to support the SGDs.  The SDG 6- sustainable management of water and sanitation for all’ will cost $27bn a year or $290bn if infrastructure is included. That said much external financing is available now than when the MDG’s started.  </a:t>
            </a:r>
          </a:p>
          <a:p>
            <a:pPr marL="0" marR="0" indent="0" algn="l" defTabSz="914400" rtl="0" eaLnBrk="1" fontAlgn="base"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challenge facing developed countries (now) is ensuring the aid is used to build the cap city of governments to deliver sustainable services for all. </a:t>
            </a: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road to finalized the SDG’s has included a number of high level meetings, most notably in Addis Ethiopia, where this question of funding was tackled.  The decision was that developing countries will be expected to meet the lion share through their own public finances and resources, with foreign governments and international agencies set to take a back seat. </a:t>
            </a:r>
          </a:p>
          <a:p>
            <a:pPr fontAlgn="base"/>
            <a:endParaRPr lang="en-US" sz="1200" b="0" i="0" kern="1200" dirty="0" smtClean="0">
              <a:solidFill>
                <a:schemeClr val="tx1"/>
              </a:solidFill>
              <a:latin typeface="+mn-lt"/>
              <a:ea typeface="+mn-ea"/>
              <a:cs typeface="+mn-cs"/>
            </a:endParaRPr>
          </a:p>
          <a:p>
            <a:pPr fontAlgn="base"/>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Sustainable development</a:t>
            </a:r>
            <a:r>
              <a:rPr lang="en-US" sz="1200" b="0" i="0" kern="1200" baseline="0" dirty="0" smtClean="0">
                <a:solidFill>
                  <a:schemeClr val="tx1"/>
                </a:solidFill>
                <a:latin typeface="+mn-lt"/>
                <a:ea typeface="+mn-ea"/>
                <a:cs typeface="+mn-cs"/>
              </a:rPr>
              <a:t> goals are far more ambitious then the MDGs which some felt fell short of tackling the real root of poverty.  Some MDG’s were exceeded and others fell short, but all expired in September of this year.</a:t>
            </a:r>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Substantial progress has been made regarding the MDGs. The world has already realized the first MDG of halving the extreme poverty rate by 2015. However, the achievements have been uneven. The MDGs are set to expire in 2015 and the discussion of a post-2015 agenda continues.</a:t>
            </a:r>
          </a:p>
          <a:p>
            <a:pPr fontAlgn="base"/>
            <a:endParaRPr lang="en-US" sz="1200" b="0" i="0" kern="1200" dirty="0" smtClean="0">
              <a:solidFill>
                <a:schemeClr val="tx1"/>
              </a:solidFill>
              <a:latin typeface="+mn-lt"/>
              <a:ea typeface="+mn-ea"/>
              <a:cs typeface="+mn-cs"/>
            </a:endParaRPr>
          </a:p>
          <a:p>
            <a:pPr fontAlgn="base"/>
            <a:r>
              <a:rPr lang="en-US" dirty="0" smtClean="0"/>
              <a:t/>
            </a:r>
            <a:br>
              <a:rPr lang="en-US" dirty="0" smtClean="0"/>
            </a:br>
            <a:r>
              <a:rPr lang="en-US" sz="1200" b="0" i="0" kern="1200" dirty="0" smtClean="0">
                <a:solidFill>
                  <a:schemeClr val="tx1"/>
                </a:solidFill>
                <a:latin typeface="+mn-lt"/>
                <a:ea typeface="+mn-ea"/>
                <a:cs typeface="+mn-cs"/>
              </a:rPr>
              <a:t>The focus is now on building a sustainable world where environmental sustainability, social inclusion, and economic development are equally valued. </a:t>
            </a:r>
            <a:r>
              <a:rPr lang="en-US" sz="1200" b="0" i="0" u="none" strike="noStrike" kern="1200" dirty="0" smtClean="0">
                <a:solidFill>
                  <a:schemeClr val="tx1"/>
                </a:solidFill>
                <a:latin typeface="+mn-lt"/>
                <a:ea typeface="+mn-ea"/>
                <a:cs typeface="+mn-cs"/>
                <a:hlinkClick r:id="rId3"/>
              </a:rPr>
              <a:t>The SDG Fund</a:t>
            </a:r>
            <a:r>
              <a:rPr lang="en-US" sz="1200" b="0" i="0" kern="1200" dirty="0" smtClean="0">
                <a:solidFill>
                  <a:schemeClr val="tx1"/>
                </a:solidFill>
                <a:latin typeface="+mn-lt"/>
                <a:ea typeface="+mn-ea"/>
                <a:cs typeface="+mn-cs"/>
              </a:rPr>
              <a:t>, building on the experience and lessons learned from the MDG Achievement Fund, is the first mechanism specifically created to achieve the SDGs.</a:t>
            </a:r>
          </a:p>
          <a:p>
            <a:r>
              <a:rPr lang="en-US" dirty="0" smtClean="0"/>
              <a:t> </a:t>
            </a:r>
          </a:p>
          <a:p>
            <a:r>
              <a:rPr lang="en-US" dirty="0" smtClean="0"/>
              <a:t>Traditional aid- </a:t>
            </a:r>
            <a:r>
              <a:rPr lang="en-US" baseline="0" dirty="0" smtClean="0"/>
              <a:t> for middle income countries such as Ghana may see significant reductions, but the SDGs are committed to leaving no behind, so time will tell how what aid is available for countries with that status but fail to raise funds in other areas.  </a:t>
            </a:r>
            <a:r>
              <a:rPr lang="en-US" baseline="0" dirty="0" err="1" smtClean="0"/>
              <a:t>WaterAid</a:t>
            </a:r>
            <a:r>
              <a:rPr lang="en-US" baseline="0" dirty="0" smtClean="0"/>
              <a:t> has produced a report outlining countries (45) in need of aid to ensure goal 6 is meet.  Ghana is on that list.</a:t>
            </a:r>
            <a:endParaRPr lang="en-US" dirty="0" smtClean="0"/>
          </a:p>
          <a:p>
            <a:r>
              <a:rPr lang="en-US" dirty="0" smtClean="0"/>
              <a:t>Philanthropy – bridge the gaps between UN and government, private sector</a:t>
            </a:r>
            <a:r>
              <a:rPr lang="en-US" baseline="0" dirty="0" smtClean="0"/>
              <a:t> bodies.  They provide more of an inclusive approach.  Will bring finances and skills, knowledge, data all of which support effective outcomes</a:t>
            </a:r>
          </a:p>
          <a:p>
            <a:r>
              <a:rPr lang="en-US" sz="1200" kern="1200" dirty="0" smtClean="0">
                <a:solidFill>
                  <a:schemeClr val="tx1"/>
                </a:solidFill>
                <a:latin typeface="+mn-lt"/>
                <a:ea typeface="+mn-ea"/>
                <a:cs typeface="+mn-cs"/>
              </a:rPr>
              <a:t>Philanthropic organizations should play a direct role in implementing the </a:t>
            </a:r>
            <a:r>
              <a:rPr lang="en-US" sz="1200" u="sng" kern="1200" dirty="0" smtClean="0">
                <a:solidFill>
                  <a:schemeClr val="tx1"/>
                </a:solidFill>
                <a:latin typeface="+mn-lt"/>
                <a:ea typeface="+mn-ea"/>
                <a:cs typeface="+mn-cs"/>
                <a:hlinkClick r:id="rId4"/>
              </a:rPr>
              <a:t>United Nations</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5"/>
              </a:rPr>
              <a:t>Sustainable Development Goals</a:t>
            </a:r>
            <a:r>
              <a:rPr lang="en-US" sz="1200" kern="1200" dirty="0" smtClean="0">
                <a:solidFill>
                  <a:schemeClr val="tx1"/>
                </a:solidFill>
                <a:latin typeface="+mn-lt"/>
                <a:ea typeface="+mn-ea"/>
                <a:cs typeface="+mn-cs"/>
              </a:rPr>
              <a:t> by collaborating with UN agencies, civil society organizations, governments, and businesses, a report from the </a:t>
            </a:r>
            <a:r>
              <a:rPr lang="en-US" sz="1200" u="sng" kern="1200" dirty="0" smtClean="0">
                <a:solidFill>
                  <a:schemeClr val="tx1"/>
                </a:solidFill>
                <a:latin typeface="+mn-lt"/>
                <a:ea typeface="+mn-ea"/>
                <a:cs typeface="+mn-cs"/>
                <a:hlinkClick r:id="rId6"/>
              </a:rPr>
              <a:t>SDG Philanthropy Platform</a:t>
            </a:r>
            <a:r>
              <a:rPr lang="en-US" sz="1200" kern="1200" dirty="0" smtClean="0">
                <a:solidFill>
                  <a:schemeClr val="tx1"/>
                </a:solidFill>
                <a:latin typeface="+mn-lt"/>
                <a:ea typeface="+mn-ea"/>
                <a:cs typeface="+mn-cs"/>
              </a:rPr>
              <a:t> urges. The report, </a:t>
            </a:r>
            <a:r>
              <a:rPr lang="en-US" sz="1200" i="1" u="sng" kern="1200" dirty="0" smtClean="0">
                <a:solidFill>
                  <a:schemeClr val="tx1"/>
                </a:solidFill>
                <a:latin typeface="+mn-lt"/>
                <a:ea typeface="+mn-ea"/>
                <a:cs typeface="+mn-cs"/>
                <a:hlinkClick r:id="rId7"/>
              </a:rPr>
              <a:t>Engaging Philanthropy in the Post-2015 Development Agenda: Lessons Learned and Ways Forward</a:t>
            </a:r>
            <a:r>
              <a:rPr lang="en-US" sz="1200" kern="1200" dirty="0" smtClean="0">
                <a:solidFill>
                  <a:schemeClr val="tx1"/>
                </a:solidFill>
                <a:latin typeface="+mn-lt"/>
                <a:ea typeface="+mn-ea"/>
                <a:cs typeface="+mn-cs"/>
              </a:rPr>
              <a:t> (44 pages, PDF), notes that while philanthropy is an increasingly important player in development efforts, individual funders have tended to work independently of government- and UN-led frameworks such as the Millennium Development Goals, even as they made significant investments in areas including global health, education, access to clean water, and child survival. By aligning their work with the SDGs and coordinating with other stakeholders, the report argues, foundations can help shape the development process, increase the efficiency of their own efforts, and measure performance against global indicators. Funded in part by the </a:t>
            </a:r>
            <a:r>
              <a:rPr lang="en-US" sz="1200" u="sng" kern="1200" dirty="0" smtClean="0">
                <a:solidFill>
                  <a:schemeClr val="tx1"/>
                </a:solidFill>
                <a:latin typeface="+mn-lt"/>
                <a:ea typeface="+mn-ea"/>
                <a:cs typeface="+mn-cs"/>
                <a:hlinkClick r:id="rId8"/>
              </a:rPr>
              <a:t>Ford</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9"/>
              </a:rPr>
              <a:t>Conrad N. Hilton</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hlinkClick r:id="rId10"/>
              </a:rPr>
              <a:t>MasterCard</a:t>
            </a:r>
            <a:r>
              <a:rPr lang="en-US" sz="1200" kern="1200" dirty="0" smtClean="0">
                <a:solidFill>
                  <a:schemeClr val="tx1"/>
                </a:solidFill>
                <a:latin typeface="+mn-lt"/>
                <a:ea typeface="+mn-ea"/>
                <a:cs typeface="+mn-cs"/>
              </a:rPr>
              <a:t> foundations, the report also highlights the accomplishments of the SDG Philanthropy Platform — a partnership of the </a:t>
            </a:r>
            <a:r>
              <a:rPr lang="en-US" sz="1200" u="sng" kern="1200" dirty="0" smtClean="0">
                <a:solidFill>
                  <a:schemeClr val="tx1"/>
                </a:solidFill>
                <a:latin typeface="+mn-lt"/>
                <a:ea typeface="+mn-ea"/>
                <a:cs typeface="+mn-cs"/>
                <a:hlinkClick r:id="rId11"/>
              </a:rPr>
              <a:t>United Nations Development </a:t>
            </a:r>
            <a:r>
              <a:rPr lang="en-US" sz="1200" u="sng" kern="1200" dirty="0" err="1" smtClean="0">
                <a:solidFill>
                  <a:schemeClr val="tx1"/>
                </a:solidFill>
                <a:latin typeface="+mn-lt"/>
                <a:ea typeface="+mn-ea"/>
                <a:cs typeface="+mn-cs"/>
                <a:hlinkClick r:id="rId11"/>
              </a:rPr>
              <a:t>Programme</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12"/>
              </a:rPr>
              <a:t>Foundation Center</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hlinkClick r:id="rId13"/>
              </a:rPr>
              <a:t>Rockefeller Philanthropy Advisors</a:t>
            </a:r>
            <a:r>
              <a:rPr lang="en-US" sz="1200" kern="1200" dirty="0" smtClean="0">
                <a:solidFill>
                  <a:schemeClr val="tx1"/>
                </a:solidFill>
                <a:latin typeface="+mn-lt"/>
                <a:ea typeface="+mn-ea"/>
                <a:cs typeface="+mn-cs"/>
              </a:rPr>
              <a:t> — since 2014, including building a knowledge base to promote philanthropy's role in planning, monitoring, evaluating, and implementing the SDGs.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"Governments alone cannot address the critical challenges of sustainable development, nor can we expect philanthropy to achieve its maximum potential operating in isolation," said UNDP administrator Helen Clark. "The SDG Platform for Philanthropy will create the linkages necessary to achieve the SDGs, and, ultimately, a more just and equitable society."</a:t>
            </a:r>
          </a:p>
          <a:p>
            <a:endParaRPr lang="en-US" baseline="0" dirty="0" smtClean="0"/>
          </a:p>
          <a:p>
            <a:endParaRPr lang="en-US" baseline="0" dirty="0" smtClean="0"/>
          </a:p>
          <a:p>
            <a:r>
              <a:rPr lang="en-US" baseline="0" dirty="0" smtClean="0"/>
              <a:t>Private sector – PPP’s and market based approaches are becoming an increasing in Ghana and contributed massively to the latter years of the MDGs in Ghana.  Moving forward method will become more increasingly used as a means of mobilizing private flows of money to address development needs.  This area require careful evaluation to ensure the services are affordable for the poor.  The environment also needs to be strengthen  in order to support more PPP’s, so loan facilities need to be made available for business to access the funding needed to entre agreements.  </a:t>
            </a:r>
          </a:p>
          <a:p>
            <a:r>
              <a:rPr lang="en-US" baseline="0" dirty="0" smtClean="0"/>
              <a:t>Foundations – offer flexible funding not tied to foreign policies, they often take a longer term approach and they to support multiple countries which fosters positive cross-national learning an innovations. One two INGO’s were in the top 10 list of recipients (IRC/World Vision), the majority were educational institutes   </a:t>
            </a:r>
          </a:p>
          <a:p>
            <a:r>
              <a:rPr lang="en-US" baseline="0" dirty="0" smtClean="0"/>
              <a:t>Domestic finance – its envisaged that countries will be raising collecting more tax (individuals/company/property) and not using it centrally but rather using it at district/municipal level.   We all know the </a:t>
            </a:r>
            <a:r>
              <a:rPr lang="en-US" baseline="0" dirty="0" err="1" smtClean="0"/>
              <a:t>GoG</a:t>
            </a:r>
            <a:r>
              <a:rPr lang="en-US" baseline="0" dirty="0" smtClean="0"/>
              <a:t> doesn’t collect enough to maintain existing costs, let alone the costs to deliver on the SDGs and sustain those achieved through the MDGs. CSO, civil society also need to ensure accountability, action and transparency to ensure governments use the money appropriately </a:t>
            </a:r>
          </a:p>
          <a:p>
            <a:endParaRPr lang="en-US" baseline="0" dirty="0" smtClean="0"/>
          </a:p>
          <a:p>
            <a:r>
              <a:rPr lang="en-US" baseline="0" dirty="0" smtClean="0"/>
              <a:t>As a sector, not just WASH but NGO/INGO/CSO’s we need to embrace the new channels of funding and work to design and implement appropriate sustainable </a:t>
            </a:r>
            <a:r>
              <a:rPr lang="en-US" baseline="0" dirty="0" err="1" smtClean="0"/>
              <a:t>programmes</a:t>
            </a:r>
            <a:r>
              <a:rPr lang="en-US" baseline="0" dirty="0" smtClean="0"/>
              <a:t>. </a:t>
            </a:r>
            <a:r>
              <a:rPr lang="en-US" baseline="0" dirty="0" err="1" smtClean="0"/>
              <a:t>Wateraid</a:t>
            </a:r>
            <a:r>
              <a:rPr lang="en-US" baseline="0" dirty="0" smtClean="0"/>
              <a:t> globally is going through a shift since the launch of our strategy and on the ground here in Ghana we are working developing our new strategy which outlines a new of key shifts in the way we will work with you, our donors and key stakeholders. </a:t>
            </a:r>
          </a:p>
          <a:p>
            <a:endParaRPr lang="en-US" baseline="0" dirty="0" smtClean="0"/>
          </a:p>
          <a:p>
            <a:endParaRPr lang="en-US" baseline="0" dirty="0" smtClean="0"/>
          </a:p>
          <a:p>
            <a:endParaRPr lang="en-US" baseline="0" dirty="0" smtClean="0"/>
          </a:p>
          <a:p>
            <a:endParaRPr lang="en-US" baseline="0" dirty="0" smtClean="0"/>
          </a:p>
          <a:p>
            <a:r>
              <a:rPr lang="en-US" baseline="0" dirty="0" smtClean="0"/>
              <a:t>What does this mean for Ghana, our sector and </a:t>
            </a:r>
            <a:r>
              <a:rPr lang="en-US" baseline="0" dirty="0" err="1" smtClean="0"/>
              <a:t>WaterAid</a:t>
            </a:r>
            <a:r>
              <a:rPr lang="en-US" baseline="0" dirty="0" smtClean="0"/>
              <a:t> Ghana???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means we will need to change the</a:t>
            </a:r>
            <a:r>
              <a:rPr lang="en-US" baseline="0" dirty="0" smtClean="0"/>
              <a:t> way we do things.  The traditional forms of aid are drying up and those set to replace them are looking at innovative ways to address issues which are sustainable.  </a:t>
            </a:r>
            <a:r>
              <a:rPr lang="en-US" baseline="0" dirty="0" err="1" smtClean="0"/>
              <a:t>Programmes</a:t>
            </a:r>
            <a:r>
              <a:rPr lang="en-US" baseline="0" dirty="0" smtClean="0"/>
              <a:t> need to be less about numbers and more about long term impact, capacity and institutional building. </a:t>
            </a:r>
            <a:endParaRPr lang="en-US" dirty="0" smtClean="0"/>
          </a:p>
          <a:p>
            <a:endParaRPr lang="en-US" dirty="0"/>
          </a:p>
        </p:txBody>
      </p:sp>
      <p:sp>
        <p:nvSpPr>
          <p:cNvPr id="4" name="Slide Number Placeholder 3"/>
          <p:cNvSpPr>
            <a:spLocks noGrp="1"/>
          </p:cNvSpPr>
          <p:nvPr>
            <p:ph type="sldNum" sz="quarter" idx="10"/>
          </p:nvPr>
        </p:nvSpPr>
        <p:spPr/>
        <p:txBody>
          <a:bodyPr/>
          <a:lstStyle/>
          <a:p>
            <a:fld id="{621D0F64-F718-4E61-B628-234072A9C2E0}" type="slidenum">
              <a:rPr lang="en-US" smtClean="0"/>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Who</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paid for the MDGs? Foreign aid budgets and debt</a:t>
            </a:r>
            <a:r>
              <a:rPr lang="en-US" sz="1200" b="0" kern="1200" baseline="0" dirty="0" smtClean="0">
                <a:solidFill>
                  <a:schemeClr val="tx1"/>
                </a:solidFill>
                <a:latin typeface="+mn-lt"/>
                <a:ea typeface="+mn-ea"/>
                <a:cs typeface="+mn-cs"/>
              </a:rPr>
              <a:t> relief where (largely) used to tackle the MDGs, but these tactics will not be used to support the ambitious SDGs.  Many estimate that trillions (not billions) will be needed to support the SGDs.  The SDG 6- sustainable management of water and sanitation for all’ will cost $27bn a year or $290bn if infrastructure is included. That said much external financing is available now than when the MDG’s started.  </a:t>
            </a:r>
          </a:p>
          <a:p>
            <a:pPr marL="0" marR="0" indent="0" algn="l" defTabSz="914400" rtl="0" eaLnBrk="1" fontAlgn="base"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challenge facing developed countries (now) is ensuring the aid is used to build the cap city of governments to deliver sustainable services for all. </a:t>
            </a: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road to finalized the SDG’s has included a number of high level meetings, most notably in Addis Ethiopia, where this question of funding was tackled.  The decision was that developing countries will be expected to meet the lion share through their own public finances and resources, with foreign governments and international agencies set to take a back seat. </a:t>
            </a:r>
          </a:p>
          <a:p>
            <a:pPr fontAlgn="base"/>
            <a:endParaRPr lang="en-US" sz="1200" b="0" i="0" kern="1200" dirty="0" smtClean="0">
              <a:solidFill>
                <a:schemeClr val="tx1"/>
              </a:solidFill>
              <a:latin typeface="+mn-lt"/>
              <a:ea typeface="+mn-ea"/>
              <a:cs typeface="+mn-cs"/>
            </a:endParaRPr>
          </a:p>
          <a:p>
            <a:pPr fontAlgn="base"/>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Sustainable development</a:t>
            </a:r>
            <a:r>
              <a:rPr lang="en-US" sz="1200" b="0" i="0" kern="1200" baseline="0" dirty="0" smtClean="0">
                <a:solidFill>
                  <a:schemeClr val="tx1"/>
                </a:solidFill>
                <a:latin typeface="+mn-lt"/>
                <a:ea typeface="+mn-ea"/>
                <a:cs typeface="+mn-cs"/>
              </a:rPr>
              <a:t> goals are far more ambitious then the MDGs which some felt fell short of tackling the real root of poverty.  Some MDG’s were exceeded and others fell short, but all expired in September of this year.</a:t>
            </a:r>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Substantial progress has been made regarding the MDGs. The world has already realized the first MDG of halving the extreme poverty rate by 2015. However, the achievements have been uneven. The MDGs are set to expire in 2015 and the discussion of a post-2015 agenda continues.</a:t>
            </a:r>
          </a:p>
          <a:p>
            <a:pPr fontAlgn="base"/>
            <a:endParaRPr lang="en-US" sz="1200" b="0" i="0" kern="1200" dirty="0" smtClean="0">
              <a:solidFill>
                <a:schemeClr val="tx1"/>
              </a:solidFill>
              <a:latin typeface="+mn-lt"/>
              <a:ea typeface="+mn-ea"/>
              <a:cs typeface="+mn-cs"/>
            </a:endParaRPr>
          </a:p>
          <a:p>
            <a:pPr fontAlgn="base"/>
            <a:r>
              <a:rPr lang="en-US" dirty="0" smtClean="0"/>
              <a:t/>
            </a:r>
            <a:br>
              <a:rPr lang="en-US" dirty="0" smtClean="0"/>
            </a:br>
            <a:r>
              <a:rPr lang="en-US" sz="1200" b="0" i="0" kern="1200" dirty="0" smtClean="0">
                <a:solidFill>
                  <a:schemeClr val="tx1"/>
                </a:solidFill>
                <a:latin typeface="+mn-lt"/>
                <a:ea typeface="+mn-ea"/>
                <a:cs typeface="+mn-cs"/>
              </a:rPr>
              <a:t>The focus is now on building a sustainable world where environmental sustainability, social inclusion, and economic development are equally valued. </a:t>
            </a:r>
            <a:r>
              <a:rPr lang="en-US" sz="1200" b="0" i="0" u="none" strike="noStrike" kern="1200" dirty="0" smtClean="0">
                <a:solidFill>
                  <a:schemeClr val="tx1"/>
                </a:solidFill>
                <a:latin typeface="+mn-lt"/>
                <a:ea typeface="+mn-ea"/>
                <a:cs typeface="+mn-cs"/>
                <a:hlinkClick r:id="rId3"/>
              </a:rPr>
              <a:t>The SDG Fund</a:t>
            </a:r>
            <a:r>
              <a:rPr lang="en-US" sz="1200" b="0" i="0" kern="1200" dirty="0" smtClean="0">
                <a:solidFill>
                  <a:schemeClr val="tx1"/>
                </a:solidFill>
                <a:latin typeface="+mn-lt"/>
                <a:ea typeface="+mn-ea"/>
                <a:cs typeface="+mn-cs"/>
              </a:rPr>
              <a:t>, building on the experience and lessons learned from the MDG Achievement Fund, is the first mechanism specifically created to achieve the SDGs.</a:t>
            </a:r>
          </a:p>
          <a:p>
            <a:r>
              <a:rPr lang="en-US" dirty="0" smtClean="0"/>
              <a:t> </a:t>
            </a:r>
          </a:p>
          <a:p>
            <a:r>
              <a:rPr lang="en-US" dirty="0" smtClean="0"/>
              <a:t>Traditional aid- </a:t>
            </a:r>
            <a:r>
              <a:rPr lang="en-US" baseline="0" dirty="0" smtClean="0"/>
              <a:t> for middle income countries such as Ghana may see significant reductions, but the SDGs are committed to leaving no behind, so time will tell how what aid is available for countries with that status but fail to raise funds in other areas.  </a:t>
            </a:r>
            <a:r>
              <a:rPr lang="en-US" baseline="0" dirty="0" err="1" smtClean="0"/>
              <a:t>WaterAid</a:t>
            </a:r>
            <a:r>
              <a:rPr lang="en-US" baseline="0" dirty="0" smtClean="0"/>
              <a:t> has produced a report outlining countries (45) in need of aid to ensure goal 6 is meet.  Ghana is on that list.</a:t>
            </a:r>
            <a:endParaRPr lang="en-US" dirty="0" smtClean="0"/>
          </a:p>
          <a:p>
            <a:r>
              <a:rPr lang="en-US" dirty="0" smtClean="0"/>
              <a:t>Philanthropy – bridge the gaps between UN and government, private sector</a:t>
            </a:r>
            <a:r>
              <a:rPr lang="en-US" baseline="0" dirty="0" smtClean="0"/>
              <a:t> bodies.  They provide more of an inclusive approach.  Will bring finances and skills, knowledge, data all of which support effective outcomes</a:t>
            </a:r>
          </a:p>
          <a:p>
            <a:r>
              <a:rPr lang="en-US" sz="1200" kern="1200" dirty="0" smtClean="0">
                <a:solidFill>
                  <a:schemeClr val="tx1"/>
                </a:solidFill>
                <a:latin typeface="+mn-lt"/>
                <a:ea typeface="+mn-ea"/>
                <a:cs typeface="+mn-cs"/>
              </a:rPr>
              <a:t>Philanthropic organizations should play a direct role in implementing the </a:t>
            </a:r>
            <a:r>
              <a:rPr lang="en-US" sz="1200" u="sng" kern="1200" dirty="0" smtClean="0">
                <a:solidFill>
                  <a:schemeClr val="tx1"/>
                </a:solidFill>
                <a:latin typeface="+mn-lt"/>
                <a:ea typeface="+mn-ea"/>
                <a:cs typeface="+mn-cs"/>
                <a:hlinkClick r:id="rId4"/>
              </a:rPr>
              <a:t>United Nations</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5"/>
              </a:rPr>
              <a:t>Sustainable Development Goals</a:t>
            </a:r>
            <a:r>
              <a:rPr lang="en-US" sz="1200" kern="1200" dirty="0" smtClean="0">
                <a:solidFill>
                  <a:schemeClr val="tx1"/>
                </a:solidFill>
                <a:latin typeface="+mn-lt"/>
                <a:ea typeface="+mn-ea"/>
                <a:cs typeface="+mn-cs"/>
              </a:rPr>
              <a:t> by collaborating with UN agencies, civil society organizations, governments, and businesses, a report from the </a:t>
            </a:r>
            <a:r>
              <a:rPr lang="en-US" sz="1200" u="sng" kern="1200" dirty="0" smtClean="0">
                <a:solidFill>
                  <a:schemeClr val="tx1"/>
                </a:solidFill>
                <a:latin typeface="+mn-lt"/>
                <a:ea typeface="+mn-ea"/>
                <a:cs typeface="+mn-cs"/>
                <a:hlinkClick r:id="rId6"/>
              </a:rPr>
              <a:t>SDG Philanthropy Platform</a:t>
            </a:r>
            <a:r>
              <a:rPr lang="en-US" sz="1200" kern="1200" dirty="0" smtClean="0">
                <a:solidFill>
                  <a:schemeClr val="tx1"/>
                </a:solidFill>
                <a:latin typeface="+mn-lt"/>
                <a:ea typeface="+mn-ea"/>
                <a:cs typeface="+mn-cs"/>
              </a:rPr>
              <a:t> urges. The report, </a:t>
            </a:r>
            <a:r>
              <a:rPr lang="en-US" sz="1200" i="1" u="sng" kern="1200" dirty="0" smtClean="0">
                <a:solidFill>
                  <a:schemeClr val="tx1"/>
                </a:solidFill>
                <a:latin typeface="+mn-lt"/>
                <a:ea typeface="+mn-ea"/>
                <a:cs typeface="+mn-cs"/>
                <a:hlinkClick r:id="rId7"/>
              </a:rPr>
              <a:t>Engaging Philanthropy in the Post-2015 Development Agenda: Lessons Learned and Ways Forward</a:t>
            </a:r>
            <a:r>
              <a:rPr lang="en-US" sz="1200" kern="1200" dirty="0" smtClean="0">
                <a:solidFill>
                  <a:schemeClr val="tx1"/>
                </a:solidFill>
                <a:latin typeface="+mn-lt"/>
                <a:ea typeface="+mn-ea"/>
                <a:cs typeface="+mn-cs"/>
              </a:rPr>
              <a:t> (44 pages, PDF), notes that while philanthropy is an increasingly important player in development efforts, individual funders have tended to work independently of government- and UN-led frameworks such as the Millennium Development Goals, even as they made significant investments in areas including global health, education, access to clean water, and child survival. By aligning their work with the SDGs and coordinating with other stakeholders, the report argues, foundations can help shape the development process, increase the efficiency of their own efforts, and measure performance against global indicators. Funded in part by the </a:t>
            </a:r>
            <a:r>
              <a:rPr lang="en-US" sz="1200" u="sng" kern="1200" dirty="0" smtClean="0">
                <a:solidFill>
                  <a:schemeClr val="tx1"/>
                </a:solidFill>
                <a:latin typeface="+mn-lt"/>
                <a:ea typeface="+mn-ea"/>
                <a:cs typeface="+mn-cs"/>
                <a:hlinkClick r:id="rId8"/>
              </a:rPr>
              <a:t>Ford</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9"/>
              </a:rPr>
              <a:t>Conrad N. Hilton</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hlinkClick r:id="rId10"/>
              </a:rPr>
              <a:t>MasterCard</a:t>
            </a:r>
            <a:r>
              <a:rPr lang="en-US" sz="1200" kern="1200" dirty="0" smtClean="0">
                <a:solidFill>
                  <a:schemeClr val="tx1"/>
                </a:solidFill>
                <a:latin typeface="+mn-lt"/>
                <a:ea typeface="+mn-ea"/>
                <a:cs typeface="+mn-cs"/>
              </a:rPr>
              <a:t> foundations, the report also highlights the accomplishments of the SDG Philanthropy Platform — a partnership of the </a:t>
            </a:r>
            <a:r>
              <a:rPr lang="en-US" sz="1200" u="sng" kern="1200" dirty="0" smtClean="0">
                <a:solidFill>
                  <a:schemeClr val="tx1"/>
                </a:solidFill>
                <a:latin typeface="+mn-lt"/>
                <a:ea typeface="+mn-ea"/>
                <a:cs typeface="+mn-cs"/>
                <a:hlinkClick r:id="rId11"/>
              </a:rPr>
              <a:t>United Nations Development </a:t>
            </a:r>
            <a:r>
              <a:rPr lang="en-US" sz="1200" u="sng" kern="1200" dirty="0" err="1" smtClean="0">
                <a:solidFill>
                  <a:schemeClr val="tx1"/>
                </a:solidFill>
                <a:latin typeface="+mn-lt"/>
                <a:ea typeface="+mn-ea"/>
                <a:cs typeface="+mn-cs"/>
                <a:hlinkClick r:id="rId11"/>
              </a:rPr>
              <a:t>Programme</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12"/>
              </a:rPr>
              <a:t>Foundation Center</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hlinkClick r:id="rId13"/>
              </a:rPr>
              <a:t>Rockefeller Philanthropy Advisors</a:t>
            </a:r>
            <a:r>
              <a:rPr lang="en-US" sz="1200" kern="1200" dirty="0" smtClean="0">
                <a:solidFill>
                  <a:schemeClr val="tx1"/>
                </a:solidFill>
                <a:latin typeface="+mn-lt"/>
                <a:ea typeface="+mn-ea"/>
                <a:cs typeface="+mn-cs"/>
              </a:rPr>
              <a:t> — since 2014, including building a knowledge base to promote philanthropy's role in planning, monitoring, evaluating, and implementing the SDGs.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"Governments alone cannot address the critical challenges of sustainable development, nor can we expect philanthropy to achieve its maximum potential operating in isolation," said UNDP administrator Helen Clark. "The SDG Platform for Philanthropy will create the linkages necessary to achieve the SDGs, and, ultimately, a more just and equitable society."</a:t>
            </a:r>
          </a:p>
          <a:p>
            <a:endParaRPr lang="en-US" baseline="0" dirty="0" smtClean="0"/>
          </a:p>
          <a:p>
            <a:endParaRPr lang="en-US" baseline="0" dirty="0" smtClean="0"/>
          </a:p>
          <a:p>
            <a:r>
              <a:rPr lang="en-US" baseline="0" dirty="0" smtClean="0"/>
              <a:t>Private sector – PPP’s and market based approaches are becoming an increasing in Ghana and contributed massively to the latter years of the MDGs in Ghana.  Moving forward method will become more increasingly used as a means of mobilizing private flows of money to address development needs.  This area require careful evaluation to ensure the services are affordable for the poor.  The environment also needs to be strengthen  in order to support more PPP’s, so loan facilities need to be made available for business to access the funding needed to entre agreements.  </a:t>
            </a:r>
          </a:p>
          <a:p>
            <a:r>
              <a:rPr lang="en-US" baseline="0" dirty="0" smtClean="0"/>
              <a:t>Foundations – offer flexible funding not tied to foreign policies, they often take a longer term approach and they to support multiple countries which fosters positive cross-national learning an innovations. One two INGO’s were in the top 10 list of recipients (IRC/World Vision), the majority were educational institutes   </a:t>
            </a:r>
          </a:p>
          <a:p>
            <a:r>
              <a:rPr lang="en-US" baseline="0" dirty="0" smtClean="0"/>
              <a:t>Domestic finance – its envisaged that countries will be raising collecting more tax (individuals/company/property) and not using it centrally but rather using it at district/municipal level.   We all know the </a:t>
            </a:r>
            <a:r>
              <a:rPr lang="en-US" baseline="0" dirty="0" err="1" smtClean="0"/>
              <a:t>GoG</a:t>
            </a:r>
            <a:r>
              <a:rPr lang="en-US" baseline="0" dirty="0" smtClean="0"/>
              <a:t> doesn’t collect enough to maintain existing costs, let alone the costs to deliver on the SDGs and sustain those achieved through the MDGs. CSO, civil society also need to ensure accountability, action and transparency to ensure governments use the money appropriately </a:t>
            </a:r>
          </a:p>
          <a:p>
            <a:endParaRPr lang="en-US" baseline="0" dirty="0" smtClean="0"/>
          </a:p>
          <a:p>
            <a:r>
              <a:rPr lang="en-US" baseline="0" dirty="0" smtClean="0"/>
              <a:t>As a sector, not just WASH but NGO/INGO/CSO’s we need to embrace the new channels of funding and work to design and implement appropriate sustainable </a:t>
            </a:r>
            <a:r>
              <a:rPr lang="en-US" baseline="0" dirty="0" err="1" smtClean="0"/>
              <a:t>programmes</a:t>
            </a:r>
            <a:r>
              <a:rPr lang="en-US" baseline="0" dirty="0" smtClean="0"/>
              <a:t>. </a:t>
            </a:r>
            <a:r>
              <a:rPr lang="en-US" baseline="0" dirty="0" err="1" smtClean="0"/>
              <a:t>Wateraid</a:t>
            </a:r>
            <a:r>
              <a:rPr lang="en-US" baseline="0" dirty="0" smtClean="0"/>
              <a:t> globally is going through a shift since the launch of our strategy and on the ground here in Ghana we are working developing our new strategy which outlines a new of key shifts in the way we will work with you, our donors and key stakeholders. </a:t>
            </a:r>
          </a:p>
          <a:p>
            <a:endParaRPr lang="en-US" baseline="0" dirty="0" smtClean="0"/>
          </a:p>
          <a:p>
            <a:endParaRPr lang="en-US" baseline="0" dirty="0" smtClean="0"/>
          </a:p>
          <a:p>
            <a:endParaRPr lang="en-US" baseline="0" dirty="0" smtClean="0"/>
          </a:p>
          <a:p>
            <a:endParaRPr lang="en-US" baseline="0" dirty="0" smtClean="0"/>
          </a:p>
          <a:p>
            <a:r>
              <a:rPr lang="en-US" baseline="0" dirty="0" smtClean="0"/>
              <a:t>What does this mean for Ghana, our sector and </a:t>
            </a:r>
            <a:r>
              <a:rPr lang="en-US" baseline="0" dirty="0" err="1" smtClean="0"/>
              <a:t>WaterAid</a:t>
            </a:r>
            <a:r>
              <a:rPr lang="en-US" baseline="0" dirty="0" smtClean="0"/>
              <a:t> Ghana???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means we will need to change the</a:t>
            </a:r>
            <a:r>
              <a:rPr lang="en-US" baseline="0" dirty="0" smtClean="0"/>
              <a:t> way we do things.  The traditional forms of aid are drying up and those set to replace them are looking at innovative ways to address issues which are sustainable.  </a:t>
            </a:r>
            <a:r>
              <a:rPr lang="en-US" baseline="0" dirty="0" err="1" smtClean="0"/>
              <a:t>Programmes</a:t>
            </a:r>
            <a:r>
              <a:rPr lang="en-US" baseline="0" dirty="0" smtClean="0"/>
              <a:t> need to be less about numbers and more about long term impact, capacity and institutional building. </a:t>
            </a:r>
            <a:endParaRPr lang="en-US" dirty="0" smtClean="0"/>
          </a:p>
          <a:p>
            <a:endParaRPr lang="en-US" dirty="0"/>
          </a:p>
        </p:txBody>
      </p:sp>
      <p:sp>
        <p:nvSpPr>
          <p:cNvPr id="4" name="Slide Number Placeholder 3"/>
          <p:cNvSpPr>
            <a:spLocks noGrp="1"/>
          </p:cNvSpPr>
          <p:nvPr>
            <p:ph type="sldNum" sz="quarter" idx="10"/>
          </p:nvPr>
        </p:nvSpPr>
        <p:spPr/>
        <p:txBody>
          <a:bodyPr/>
          <a:lstStyle/>
          <a:p>
            <a:fld id="{621D0F64-F718-4E61-B628-234072A9C2E0}" type="slidenum">
              <a:rPr lang="en-US" smtClean="0"/>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Who</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paid for the MDGs? Foreign aid budgets and debt</a:t>
            </a:r>
            <a:r>
              <a:rPr lang="en-US" sz="1200" b="0" kern="1200" baseline="0" dirty="0" smtClean="0">
                <a:solidFill>
                  <a:schemeClr val="tx1"/>
                </a:solidFill>
                <a:latin typeface="+mn-lt"/>
                <a:ea typeface="+mn-ea"/>
                <a:cs typeface="+mn-cs"/>
              </a:rPr>
              <a:t> relief where (largely) used to tackle the MDGs, but these tactics will not be used to support the ambitious SDGs.  Many estimate that trillions (not billions) will be needed to support the SGDs.  The SDG 6- sustainable management of water and sanitation for all’ will cost $27bn a year or $290bn if infrastructure is included. That said much external financing is available now than when the MDG’s started.  </a:t>
            </a:r>
          </a:p>
          <a:p>
            <a:pPr marL="0" marR="0" indent="0" algn="l" defTabSz="914400" rtl="0" eaLnBrk="1" fontAlgn="base"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challenge facing developed countries (now) is ensuring the aid is used to build the cap city of governments to deliver sustainable services for all. </a:t>
            </a: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road to finalized the SDG’s has included a number of high level meetings, most notably in Addis Ethiopia, where this question of funding was tackled.  The decision was that developing countries will be expected to meet the lion share through their own public finances and resources, with foreign governments and international agencies set to take a back seat. </a:t>
            </a:r>
          </a:p>
          <a:p>
            <a:pPr fontAlgn="base"/>
            <a:endParaRPr lang="en-US" sz="1200" b="0" i="0" kern="1200" dirty="0" smtClean="0">
              <a:solidFill>
                <a:schemeClr val="tx1"/>
              </a:solidFill>
              <a:latin typeface="+mn-lt"/>
              <a:ea typeface="+mn-ea"/>
              <a:cs typeface="+mn-cs"/>
            </a:endParaRPr>
          </a:p>
          <a:p>
            <a:pPr fontAlgn="base"/>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Sustainable development</a:t>
            </a:r>
            <a:r>
              <a:rPr lang="en-US" sz="1200" b="0" i="0" kern="1200" baseline="0" dirty="0" smtClean="0">
                <a:solidFill>
                  <a:schemeClr val="tx1"/>
                </a:solidFill>
                <a:latin typeface="+mn-lt"/>
                <a:ea typeface="+mn-ea"/>
                <a:cs typeface="+mn-cs"/>
              </a:rPr>
              <a:t> goals are far more ambitious then the MDGs which some felt fell short of tackling the real root of poverty.  Some MDG’s were exceeded and others fell short, but all expired in September of this year.</a:t>
            </a:r>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Substantial progress has been made regarding the MDGs. The world has already realized the first MDG of halving the extreme poverty rate by 2015. However, the achievements have been uneven. The MDGs are set to expire in 2015 and the discussion of a post-2015 agenda continues.</a:t>
            </a:r>
          </a:p>
          <a:p>
            <a:pPr fontAlgn="base"/>
            <a:endParaRPr lang="en-US" sz="1200" b="0" i="0" kern="1200" dirty="0" smtClean="0">
              <a:solidFill>
                <a:schemeClr val="tx1"/>
              </a:solidFill>
              <a:latin typeface="+mn-lt"/>
              <a:ea typeface="+mn-ea"/>
              <a:cs typeface="+mn-cs"/>
            </a:endParaRPr>
          </a:p>
          <a:p>
            <a:pPr fontAlgn="base"/>
            <a:r>
              <a:rPr lang="en-US" dirty="0" smtClean="0"/>
              <a:t/>
            </a:r>
            <a:br>
              <a:rPr lang="en-US" dirty="0" smtClean="0"/>
            </a:br>
            <a:r>
              <a:rPr lang="en-US" sz="1200" b="0" i="0" kern="1200" dirty="0" smtClean="0">
                <a:solidFill>
                  <a:schemeClr val="tx1"/>
                </a:solidFill>
                <a:latin typeface="+mn-lt"/>
                <a:ea typeface="+mn-ea"/>
                <a:cs typeface="+mn-cs"/>
              </a:rPr>
              <a:t>The focus is now on building a sustainable world where environmental sustainability, social inclusion, and economic development are equally valued. </a:t>
            </a:r>
            <a:r>
              <a:rPr lang="en-US" sz="1200" b="0" i="0" u="none" strike="noStrike" kern="1200" dirty="0" smtClean="0">
                <a:solidFill>
                  <a:schemeClr val="tx1"/>
                </a:solidFill>
                <a:latin typeface="+mn-lt"/>
                <a:ea typeface="+mn-ea"/>
                <a:cs typeface="+mn-cs"/>
                <a:hlinkClick r:id="rId3"/>
              </a:rPr>
              <a:t>The SDG Fund</a:t>
            </a:r>
            <a:r>
              <a:rPr lang="en-US" sz="1200" b="0" i="0" kern="1200" dirty="0" smtClean="0">
                <a:solidFill>
                  <a:schemeClr val="tx1"/>
                </a:solidFill>
                <a:latin typeface="+mn-lt"/>
                <a:ea typeface="+mn-ea"/>
                <a:cs typeface="+mn-cs"/>
              </a:rPr>
              <a:t>, building on the experience and lessons learned from the MDG Achievement Fund, is the first mechanism specifically created to achieve the SDGs.</a:t>
            </a:r>
          </a:p>
          <a:p>
            <a:r>
              <a:rPr lang="en-US" dirty="0" smtClean="0"/>
              <a:t> </a:t>
            </a:r>
          </a:p>
          <a:p>
            <a:r>
              <a:rPr lang="en-US" dirty="0" smtClean="0"/>
              <a:t>Traditional aid- </a:t>
            </a:r>
            <a:r>
              <a:rPr lang="en-US" baseline="0" dirty="0" smtClean="0"/>
              <a:t> for middle income countries such as Ghana may see significant reductions, but the SDGs are committed to leaving no behind, so time will tell how what aid is available for countries with that status but fail to raise funds in other areas.  </a:t>
            </a:r>
            <a:r>
              <a:rPr lang="en-US" baseline="0" dirty="0" err="1" smtClean="0"/>
              <a:t>WaterAid</a:t>
            </a:r>
            <a:r>
              <a:rPr lang="en-US" baseline="0" dirty="0" smtClean="0"/>
              <a:t> has produced a report outlining countries (45) in need of aid to ensure goal 6 is meet.  Ghana is on that list.</a:t>
            </a:r>
            <a:endParaRPr lang="en-US" dirty="0" smtClean="0"/>
          </a:p>
          <a:p>
            <a:r>
              <a:rPr lang="en-US" dirty="0" smtClean="0"/>
              <a:t>Philanthropy – bridge the gaps between UN and government, private sector</a:t>
            </a:r>
            <a:r>
              <a:rPr lang="en-US" baseline="0" dirty="0" smtClean="0"/>
              <a:t> bodies.  They provide more of an inclusive approach.  Will bring finances and skills, knowledge, data all of which support effective outcomes</a:t>
            </a:r>
          </a:p>
          <a:p>
            <a:r>
              <a:rPr lang="en-US" sz="1200" kern="1200" dirty="0" smtClean="0">
                <a:solidFill>
                  <a:schemeClr val="tx1"/>
                </a:solidFill>
                <a:latin typeface="+mn-lt"/>
                <a:ea typeface="+mn-ea"/>
                <a:cs typeface="+mn-cs"/>
              </a:rPr>
              <a:t>Philanthropic organizations should play a direct role in implementing the </a:t>
            </a:r>
            <a:r>
              <a:rPr lang="en-US" sz="1200" u="sng" kern="1200" dirty="0" smtClean="0">
                <a:solidFill>
                  <a:schemeClr val="tx1"/>
                </a:solidFill>
                <a:latin typeface="+mn-lt"/>
                <a:ea typeface="+mn-ea"/>
                <a:cs typeface="+mn-cs"/>
                <a:hlinkClick r:id="rId4"/>
              </a:rPr>
              <a:t>United Nations</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5"/>
              </a:rPr>
              <a:t>Sustainable Development Goals</a:t>
            </a:r>
            <a:r>
              <a:rPr lang="en-US" sz="1200" kern="1200" dirty="0" smtClean="0">
                <a:solidFill>
                  <a:schemeClr val="tx1"/>
                </a:solidFill>
                <a:latin typeface="+mn-lt"/>
                <a:ea typeface="+mn-ea"/>
                <a:cs typeface="+mn-cs"/>
              </a:rPr>
              <a:t> by collaborating with UN agencies, civil society organizations, governments, and businesses, a report from the </a:t>
            </a:r>
            <a:r>
              <a:rPr lang="en-US" sz="1200" u="sng" kern="1200" dirty="0" smtClean="0">
                <a:solidFill>
                  <a:schemeClr val="tx1"/>
                </a:solidFill>
                <a:latin typeface="+mn-lt"/>
                <a:ea typeface="+mn-ea"/>
                <a:cs typeface="+mn-cs"/>
                <a:hlinkClick r:id="rId6"/>
              </a:rPr>
              <a:t>SDG Philanthropy Platform</a:t>
            </a:r>
            <a:r>
              <a:rPr lang="en-US" sz="1200" kern="1200" dirty="0" smtClean="0">
                <a:solidFill>
                  <a:schemeClr val="tx1"/>
                </a:solidFill>
                <a:latin typeface="+mn-lt"/>
                <a:ea typeface="+mn-ea"/>
                <a:cs typeface="+mn-cs"/>
              </a:rPr>
              <a:t> urges. The report, </a:t>
            </a:r>
            <a:r>
              <a:rPr lang="en-US" sz="1200" i="1" u="sng" kern="1200" dirty="0" smtClean="0">
                <a:solidFill>
                  <a:schemeClr val="tx1"/>
                </a:solidFill>
                <a:latin typeface="+mn-lt"/>
                <a:ea typeface="+mn-ea"/>
                <a:cs typeface="+mn-cs"/>
                <a:hlinkClick r:id="rId7"/>
              </a:rPr>
              <a:t>Engaging Philanthropy in the Post-2015 Development Agenda: Lessons Learned and Ways Forward</a:t>
            </a:r>
            <a:r>
              <a:rPr lang="en-US" sz="1200" kern="1200" dirty="0" smtClean="0">
                <a:solidFill>
                  <a:schemeClr val="tx1"/>
                </a:solidFill>
                <a:latin typeface="+mn-lt"/>
                <a:ea typeface="+mn-ea"/>
                <a:cs typeface="+mn-cs"/>
              </a:rPr>
              <a:t> (44 pages, PDF), notes that while philanthropy is an increasingly important player in development efforts, individual funders have tended to work independently of government- and UN-led frameworks such as the Millennium Development Goals, even as they made significant investments in areas including global health, education, access to clean water, and child survival. By aligning their work with the SDGs and coordinating with other stakeholders, the report argues, foundations can help shape the development process, increase the efficiency of their own efforts, and measure performance against global indicators. Funded in part by the </a:t>
            </a:r>
            <a:r>
              <a:rPr lang="en-US" sz="1200" u="sng" kern="1200" dirty="0" smtClean="0">
                <a:solidFill>
                  <a:schemeClr val="tx1"/>
                </a:solidFill>
                <a:latin typeface="+mn-lt"/>
                <a:ea typeface="+mn-ea"/>
                <a:cs typeface="+mn-cs"/>
                <a:hlinkClick r:id="rId8"/>
              </a:rPr>
              <a:t>Ford</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9"/>
              </a:rPr>
              <a:t>Conrad N. Hilton</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hlinkClick r:id="rId10"/>
              </a:rPr>
              <a:t>MasterCard</a:t>
            </a:r>
            <a:r>
              <a:rPr lang="en-US" sz="1200" kern="1200" dirty="0" smtClean="0">
                <a:solidFill>
                  <a:schemeClr val="tx1"/>
                </a:solidFill>
                <a:latin typeface="+mn-lt"/>
                <a:ea typeface="+mn-ea"/>
                <a:cs typeface="+mn-cs"/>
              </a:rPr>
              <a:t> foundations, the report also highlights the accomplishments of the SDG Philanthropy Platform — a partnership of the </a:t>
            </a:r>
            <a:r>
              <a:rPr lang="en-US" sz="1200" u="sng" kern="1200" dirty="0" smtClean="0">
                <a:solidFill>
                  <a:schemeClr val="tx1"/>
                </a:solidFill>
                <a:latin typeface="+mn-lt"/>
                <a:ea typeface="+mn-ea"/>
                <a:cs typeface="+mn-cs"/>
                <a:hlinkClick r:id="rId11"/>
              </a:rPr>
              <a:t>United Nations Development </a:t>
            </a:r>
            <a:r>
              <a:rPr lang="en-US" sz="1200" u="sng" kern="1200" dirty="0" err="1" smtClean="0">
                <a:solidFill>
                  <a:schemeClr val="tx1"/>
                </a:solidFill>
                <a:latin typeface="+mn-lt"/>
                <a:ea typeface="+mn-ea"/>
                <a:cs typeface="+mn-cs"/>
                <a:hlinkClick r:id="rId11"/>
              </a:rPr>
              <a:t>Programme</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12"/>
              </a:rPr>
              <a:t>Foundation Center</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hlinkClick r:id="rId13"/>
              </a:rPr>
              <a:t>Rockefeller Philanthropy Advisors</a:t>
            </a:r>
            <a:r>
              <a:rPr lang="en-US" sz="1200" kern="1200" dirty="0" smtClean="0">
                <a:solidFill>
                  <a:schemeClr val="tx1"/>
                </a:solidFill>
                <a:latin typeface="+mn-lt"/>
                <a:ea typeface="+mn-ea"/>
                <a:cs typeface="+mn-cs"/>
              </a:rPr>
              <a:t> — since 2014, including building a knowledge base to promote philanthropy's role in planning, monitoring, evaluating, and implementing the SDGs.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"Governments alone cannot address the critical challenges of sustainable development, nor can we expect philanthropy to achieve its maximum potential operating in isolation," said UNDP administrator Helen Clark. "The SDG Platform for Philanthropy will create the linkages necessary to achieve the SDGs, and, ultimately, a more just and equitable society."</a:t>
            </a:r>
          </a:p>
          <a:p>
            <a:endParaRPr lang="en-US" baseline="0" dirty="0" smtClean="0"/>
          </a:p>
          <a:p>
            <a:endParaRPr lang="en-US" baseline="0" dirty="0" smtClean="0"/>
          </a:p>
          <a:p>
            <a:r>
              <a:rPr lang="en-US" baseline="0" dirty="0" smtClean="0"/>
              <a:t>Private sector – PPP’s and market based approaches are becoming an increasing in Ghana and contributed massively to the latter years of the MDGs in Ghana.  Moving forward method will become more increasingly used as a means of mobilizing private flows of money to address development needs.  This area require careful evaluation to ensure the services are affordable for the poor.  The environment also needs to be strengthen  in order to support more PPP’s, so loan facilities need to be made available for business to access the funding needed to entre agreements.  </a:t>
            </a:r>
          </a:p>
          <a:p>
            <a:r>
              <a:rPr lang="en-US" baseline="0" dirty="0" smtClean="0"/>
              <a:t>Foundations – offer flexible funding not tied to foreign policies, they often take a longer term approach and they to support multiple countries which fosters positive cross-national learning an innovations. One two INGO’s were in the top 10 list of recipients (IRC/World Vision), the majority were educational institutes   </a:t>
            </a:r>
          </a:p>
          <a:p>
            <a:r>
              <a:rPr lang="en-US" baseline="0" dirty="0" smtClean="0"/>
              <a:t>Domestic finance – its envisaged that countries will be raising collecting more tax (individuals/company/property) and not using it centrally but rather using it at district/municipal level.   We all know the </a:t>
            </a:r>
            <a:r>
              <a:rPr lang="en-US" baseline="0" dirty="0" err="1" smtClean="0"/>
              <a:t>GoG</a:t>
            </a:r>
            <a:r>
              <a:rPr lang="en-US" baseline="0" dirty="0" smtClean="0"/>
              <a:t> doesn’t collect enough to maintain existing costs, let alone the costs to deliver on the SDGs and sustain those achieved through the MDGs. CSO, civil society also need to ensure accountability, action and transparency to ensure governments use the money appropriately </a:t>
            </a:r>
          </a:p>
          <a:p>
            <a:endParaRPr lang="en-US" baseline="0" dirty="0" smtClean="0"/>
          </a:p>
          <a:p>
            <a:r>
              <a:rPr lang="en-US" baseline="0" dirty="0" smtClean="0"/>
              <a:t>As a sector, not just WASH but NGO/INGO/CSO’s we need to embrace the new channels of funding and work to design and implement appropriate sustainable </a:t>
            </a:r>
            <a:r>
              <a:rPr lang="en-US" baseline="0" dirty="0" err="1" smtClean="0"/>
              <a:t>programmes</a:t>
            </a:r>
            <a:r>
              <a:rPr lang="en-US" baseline="0" dirty="0" smtClean="0"/>
              <a:t>. </a:t>
            </a:r>
            <a:r>
              <a:rPr lang="en-US" baseline="0" dirty="0" err="1" smtClean="0"/>
              <a:t>Wateraid</a:t>
            </a:r>
            <a:r>
              <a:rPr lang="en-US" baseline="0" dirty="0" smtClean="0"/>
              <a:t> globally is going through a shift since the launch of our strategy and on the ground here in Ghana we are working developing our new strategy which outlines a new of key shifts in the way we will work with you, our donors and key stakeholders. </a:t>
            </a:r>
          </a:p>
          <a:p>
            <a:endParaRPr lang="en-US" baseline="0" dirty="0" smtClean="0"/>
          </a:p>
          <a:p>
            <a:endParaRPr lang="en-US" baseline="0" dirty="0" smtClean="0"/>
          </a:p>
          <a:p>
            <a:endParaRPr lang="en-US" baseline="0" dirty="0" smtClean="0"/>
          </a:p>
          <a:p>
            <a:endParaRPr lang="en-US" baseline="0" dirty="0" smtClean="0"/>
          </a:p>
          <a:p>
            <a:r>
              <a:rPr lang="en-US" baseline="0" dirty="0" smtClean="0"/>
              <a:t>What does this mean for Ghana, our sector and </a:t>
            </a:r>
            <a:r>
              <a:rPr lang="en-US" baseline="0" dirty="0" err="1" smtClean="0"/>
              <a:t>WaterAid</a:t>
            </a:r>
            <a:r>
              <a:rPr lang="en-US" baseline="0" dirty="0" smtClean="0"/>
              <a:t> Ghana???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means we will need to change the</a:t>
            </a:r>
            <a:r>
              <a:rPr lang="en-US" baseline="0" dirty="0" smtClean="0"/>
              <a:t> way we do things.  The traditional forms of aid are drying up and those set to replace them are looking at innovative ways to address issues which are sustainable.  </a:t>
            </a:r>
            <a:r>
              <a:rPr lang="en-US" baseline="0" dirty="0" err="1" smtClean="0"/>
              <a:t>Programmes</a:t>
            </a:r>
            <a:r>
              <a:rPr lang="en-US" baseline="0" dirty="0" smtClean="0"/>
              <a:t> need to be less about numbers and more about long term impact, capacity and institutional building. </a:t>
            </a:r>
            <a:endParaRPr lang="en-US" dirty="0" smtClean="0"/>
          </a:p>
          <a:p>
            <a:endParaRPr lang="en-US" dirty="0"/>
          </a:p>
        </p:txBody>
      </p:sp>
      <p:sp>
        <p:nvSpPr>
          <p:cNvPr id="4" name="Slide Number Placeholder 3"/>
          <p:cNvSpPr>
            <a:spLocks noGrp="1"/>
          </p:cNvSpPr>
          <p:nvPr>
            <p:ph type="sldNum" sz="quarter" idx="10"/>
          </p:nvPr>
        </p:nvSpPr>
        <p:spPr/>
        <p:txBody>
          <a:bodyPr/>
          <a:lstStyle/>
          <a:p>
            <a:fld id="{621D0F64-F718-4E61-B628-234072A9C2E0}"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Dr. Afia S. Zakiya, Country Representative, </a:t>
            </a:r>
            <a:r>
              <a:rPr lang="en-US" sz="1200" kern="1200" dirty="0" err="1" smtClean="0">
                <a:solidFill>
                  <a:schemeClr val="tx1"/>
                </a:solidFill>
                <a:latin typeface="+mn-lt"/>
                <a:ea typeface="+mn-ea"/>
                <a:cs typeface="+mn-cs"/>
              </a:rPr>
              <a:t>WaterAid</a:t>
            </a:r>
            <a:r>
              <a:rPr lang="en-US" sz="1200" kern="1200" dirty="0" smtClean="0">
                <a:solidFill>
                  <a:schemeClr val="tx1"/>
                </a:solidFill>
                <a:latin typeface="+mn-lt"/>
                <a:ea typeface="+mn-ea"/>
                <a:cs typeface="+mn-cs"/>
              </a:rPr>
              <a:t> Ghana</a:t>
            </a:r>
          </a:p>
          <a:p>
            <a:r>
              <a:rPr lang="en-US" sz="1200" kern="1200" dirty="0" smtClean="0">
                <a:solidFill>
                  <a:schemeClr val="tx1"/>
                </a:solidFill>
                <a:latin typeface="+mn-lt"/>
                <a:ea typeface="+mn-ea"/>
                <a:cs typeface="+mn-cs"/>
              </a:rPr>
              <a:t>The key objective is to discuss the SDGs with a focus on feasible strategies and innovative financial arrangement options for Ghana. </a:t>
            </a:r>
          </a:p>
          <a:p>
            <a:r>
              <a:rPr lang="en-US" sz="1200" kern="1200" dirty="0" smtClean="0">
                <a:solidFill>
                  <a:schemeClr val="tx1"/>
                </a:solidFill>
                <a:latin typeface="+mn-lt"/>
                <a:ea typeface="+mn-ea"/>
                <a:cs typeface="+mn-cs"/>
              </a:rPr>
              <a:t>I.    Introduction</a:t>
            </a:r>
          </a:p>
          <a:p>
            <a:r>
              <a:rPr lang="en-US" sz="1200" kern="1200" dirty="0" err="1" smtClean="0">
                <a:solidFill>
                  <a:schemeClr val="tx1"/>
                </a:solidFill>
                <a:latin typeface="+mn-lt"/>
                <a:ea typeface="+mn-ea"/>
                <a:cs typeface="+mn-cs"/>
              </a:rPr>
              <a:t>WaterAid</a:t>
            </a:r>
            <a:r>
              <a:rPr lang="en-US" sz="1200" kern="1200" dirty="0" smtClean="0">
                <a:solidFill>
                  <a:schemeClr val="tx1"/>
                </a:solidFill>
                <a:latin typeface="+mn-lt"/>
                <a:ea typeface="+mn-ea"/>
                <a:cs typeface="+mn-cs"/>
              </a:rPr>
              <a:t> is engaging with post-2015 decision-makers to ensure the new Sustainable Development Goals include ambitious targets for universal access to water, sanitation and hygiene.  We believe it is possible to end extreme poverty by 2030 and ensure sustainable development only by achieving universal access to water, sanitation and hygiene.</a:t>
            </a:r>
          </a:p>
          <a:p>
            <a:r>
              <a:rPr lang="en-US" sz="1200" kern="1200" dirty="0" smtClean="0">
                <a:solidFill>
                  <a:schemeClr val="tx1"/>
                </a:solidFill>
                <a:latin typeface="+mn-lt"/>
                <a:ea typeface="+mn-ea"/>
                <a:cs typeface="+mn-cs"/>
              </a:rPr>
              <a:t>We believe the basic human right to water and sanitation is vital to development in education, health, welfare, economic growth and sustainability. To achieve universal access and address inequalities we must focus on reaching the poorest and most </a:t>
            </a:r>
            <a:r>
              <a:rPr lang="en-US" sz="1200" kern="1200" dirty="0" err="1" smtClean="0">
                <a:solidFill>
                  <a:schemeClr val="tx1"/>
                </a:solidFill>
                <a:latin typeface="+mn-lt"/>
                <a:ea typeface="+mn-ea"/>
                <a:cs typeface="+mn-cs"/>
              </a:rPr>
              <a:t>marginalised</a:t>
            </a:r>
            <a:r>
              <a:rPr lang="en-US" sz="1200" kern="1200" dirty="0" smtClean="0">
                <a:solidFill>
                  <a:schemeClr val="tx1"/>
                </a:solidFill>
                <a:latin typeface="+mn-lt"/>
                <a:ea typeface="+mn-ea"/>
                <a:cs typeface="+mn-cs"/>
              </a:rPr>
              <a:t> people.  Their life and livelihood must be improved.</a:t>
            </a:r>
          </a:p>
          <a:p>
            <a:r>
              <a:rPr lang="en-US" sz="1200" kern="1200" dirty="0" smtClean="0">
                <a:solidFill>
                  <a:schemeClr val="tx1"/>
                </a:solidFill>
                <a:latin typeface="+mn-lt"/>
                <a:ea typeface="+mn-ea"/>
                <a:cs typeface="+mn-cs"/>
              </a:rPr>
              <a:t>Our post-2015 vision is of a development framework that links poverty eradication and sustainable development. This must be supported by accountable governments and </a:t>
            </a:r>
            <a:r>
              <a:rPr lang="en-US" sz="1200" kern="1200" dirty="0" err="1" smtClean="0">
                <a:solidFill>
                  <a:schemeClr val="tx1"/>
                </a:solidFill>
                <a:latin typeface="+mn-lt"/>
                <a:ea typeface="+mn-ea"/>
                <a:cs typeface="+mn-cs"/>
              </a:rPr>
              <a:t>organisations</a:t>
            </a:r>
            <a:r>
              <a:rPr lang="en-US" sz="1200" kern="1200" dirty="0" smtClean="0">
                <a:solidFill>
                  <a:schemeClr val="tx1"/>
                </a:solidFill>
                <a:latin typeface="+mn-lt"/>
                <a:ea typeface="+mn-ea"/>
                <a:cs typeface="+mn-cs"/>
              </a:rPr>
              <a:t> around the world.</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the current evolving development cooperation landscape;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o the interrelationship of all sources of development finance;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o the synergies between financing objectives across the three dimensions of sustainable development;</a:t>
            </a:r>
          </a:p>
          <a:p>
            <a:r>
              <a:rPr lang="en-US" sz="1200" kern="1200" dirty="0" smtClean="0">
                <a:solidFill>
                  <a:schemeClr val="tx1"/>
                </a:solidFill>
                <a:latin typeface="+mn-lt"/>
                <a:ea typeface="+mn-ea"/>
                <a:cs typeface="+mn-cs"/>
              </a:rPr>
              <a:t>II.  Past Experiences, funding the MDGs….Who gave, how they gave</a:t>
            </a:r>
          </a:p>
          <a:p>
            <a:endParaRPr lang="en-US" dirty="0"/>
          </a:p>
        </p:txBody>
      </p:sp>
      <p:sp>
        <p:nvSpPr>
          <p:cNvPr id="4" name="Slide Number Placeholder 3"/>
          <p:cNvSpPr>
            <a:spLocks noGrp="1"/>
          </p:cNvSpPr>
          <p:nvPr>
            <p:ph type="sldNum" sz="quarter" idx="10"/>
          </p:nvPr>
        </p:nvSpPr>
        <p:spPr/>
        <p:txBody>
          <a:bodyPr/>
          <a:lstStyle/>
          <a:p>
            <a:fld id="{621D0F64-F718-4E61-B628-234072A9C2E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Who</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paid for the MDGs? Foreign aid budgets and debt</a:t>
            </a:r>
            <a:r>
              <a:rPr lang="en-US" sz="1200" b="0" kern="1200" baseline="0" dirty="0" smtClean="0">
                <a:solidFill>
                  <a:schemeClr val="tx1"/>
                </a:solidFill>
                <a:latin typeface="+mn-lt"/>
                <a:ea typeface="+mn-ea"/>
                <a:cs typeface="+mn-cs"/>
              </a:rPr>
              <a:t> relief where (largely) used to tackle the MDGs, but these tactics will not be used to support the ambitious SDGs.  Many estimate that trillions (not billions) will be needed to support the SGDs.  The SDG 6- sustainable management of water and sanitation for all’ will cost $27bn a year or $290bn if infrastructure is included. That said much external financing is available now than when the MDG’s started.  </a:t>
            </a:r>
          </a:p>
          <a:p>
            <a:pPr marL="0" marR="0" indent="0" algn="l" defTabSz="914400" rtl="0" eaLnBrk="1" fontAlgn="base"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challenge facing developed countries (now) is ensuring the aid is used to build the cap city of governments to deliver sustainable services for all. </a:t>
            </a: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road to finalized the SDG’s has included a number of high level meetings, most notably in Addis Ethiopia, where this question of funding was tackled.  The decision was that developing countries will be expected to meet the lion share through their own public finances and resources, with foreign governments and international agencies set to take a back seat. </a:t>
            </a:r>
          </a:p>
          <a:p>
            <a:pPr fontAlgn="base"/>
            <a:endParaRPr lang="en-US" sz="1200" b="0" i="0" kern="1200" dirty="0" smtClean="0">
              <a:solidFill>
                <a:schemeClr val="tx1"/>
              </a:solidFill>
              <a:latin typeface="+mn-lt"/>
              <a:ea typeface="+mn-ea"/>
              <a:cs typeface="+mn-cs"/>
            </a:endParaRPr>
          </a:p>
          <a:p>
            <a:pPr fontAlgn="base"/>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Sustainable development</a:t>
            </a:r>
            <a:r>
              <a:rPr lang="en-US" sz="1200" b="0" i="0" kern="1200" baseline="0" dirty="0" smtClean="0">
                <a:solidFill>
                  <a:schemeClr val="tx1"/>
                </a:solidFill>
                <a:latin typeface="+mn-lt"/>
                <a:ea typeface="+mn-ea"/>
                <a:cs typeface="+mn-cs"/>
              </a:rPr>
              <a:t> goals are far more ambitious then the MDGs which some felt fell short of tackling the real root of poverty.  Some MDG’s were exceeded and others fell short, but all expired in September of this year.</a:t>
            </a:r>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Substantial progress has been made regarding the MDGs. The world has already realized the first MDG of halving the extreme poverty rate by 2015. However, the achievements have been uneven. The MDGs are set to expire in 2015 and the discussion of a post-2015 agenda continues.</a:t>
            </a:r>
          </a:p>
          <a:p>
            <a:pPr fontAlgn="base"/>
            <a:endParaRPr lang="en-US" sz="1200" b="0" i="0" kern="1200" dirty="0" smtClean="0">
              <a:solidFill>
                <a:schemeClr val="tx1"/>
              </a:solidFill>
              <a:latin typeface="+mn-lt"/>
              <a:ea typeface="+mn-ea"/>
              <a:cs typeface="+mn-cs"/>
            </a:endParaRPr>
          </a:p>
          <a:p>
            <a:pPr fontAlgn="base"/>
            <a:r>
              <a:rPr lang="en-US" dirty="0" smtClean="0"/>
              <a:t/>
            </a:r>
            <a:br>
              <a:rPr lang="en-US" dirty="0" smtClean="0"/>
            </a:br>
            <a:r>
              <a:rPr lang="en-US" sz="1200" b="0" i="0" kern="1200" dirty="0" smtClean="0">
                <a:solidFill>
                  <a:schemeClr val="tx1"/>
                </a:solidFill>
                <a:latin typeface="+mn-lt"/>
                <a:ea typeface="+mn-ea"/>
                <a:cs typeface="+mn-cs"/>
              </a:rPr>
              <a:t>The focus is now on building a sustainable world where environmental sustainability, social inclusion, and economic development are equally valued. </a:t>
            </a:r>
            <a:r>
              <a:rPr lang="en-US" sz="1200" b="0" i="0" u="none" strike="noStrike" kern="1200" dirty="0" smtClean="0">
                <a:solidFill>
                  <a:schemeClr val="tx1"/>
                </a:solidFill>
                <a:latin typeface="+mn-lt"/>
                <a:ea typeface="+mn-ea"/>
                <a:cs typeface="+mn-cs"/>
                <a:hlinkClick r:id="rId3"/>
              </a:rPr>
              <a:t>The SDG Fund</a:t>
            </a:r>
            <a:r>
              <a:rPr lang="en-US" sz="1200" b="0" i="0" kern="1200" dirty="0" smtClean="0">
                <a:solidFill>
                  <a:schemeClr val="tx1"/>
                </a:solidFill>
                <a:latin typeface="+mn-lt"/>
                <a:ea typeface="+mn-ea"/>
                <a:cs typeface="+mn-cs"/>
              </a:rPr>
              <a:t>, building on the experience and lessons learned from the MDG Achievement Fund, is the first mechanism specifically created to achieve the SDGs.</a:t>
            </a:r>
          </a:p>
          <a:p>
            <a:r>
              <a:rPr lang="en-US" dirty="0" smtClean="0"/>
              <a:t> </a:t>
            </a:r>
          </a:p>
          <a:p>
            <a:r>
              <a:rPr lang="en-US" dirty="0" smtClean="0"/>
              <a:t>Traditional aid- </a:t>
            </a:r>
            <a:r>
              <a:rPr lang="en-US" baseline="0" dirty="0" smtClean="0"/>
              <a:t> for middle income countries such as Ghana may see significant reductions, but the SDGs are committed to leaving no behind, so time will tell how what aid is available for countries with that status but fail to raise funds in other areas.  </a:t>
            </a:r>
            <a:r>
              <a:rPr lang="en-US" baseline="0" dirty="0" err="1" smtClean="0"/>
              <a:t>WaterAid</a:t>
            </a:r>
            <a:r>
              <a:rPr lang="en-US" baseline="0" dirty="0" smtClean="0"/>
              <a:t> has produced a report outlining countries (45) in need of aid to ensure goal 6 is meet.  Ghana is on that list.</a:t>
            </a:r>
            <a:endParaRPr lang="en-US" dirty="0" smtClean="0"/>
          </a:p>
          <a:p>
            <a:r>
              <a:rPr lang="en-US" dirty="0" smtClean="0"/>
              <a:t>Philanthropy – bridge the gaps between UN and government, private sector</a:t>
            </a:r>
            <a:r>
              <a:rPr lang="en-US" baseline="0" dirty="0" smtClean="0"/>
              <a:t> bodies.  They provide more of an inclusive approach.  Will bring finances and skills, knowledge, data all of which support effective outcomes</a:t>
            </a:r>
          </a:p>
          <a:p>
            <a:r>
              <a:rPr lang="en-US" sz="1200" kern="1200" dirty="0" smtClean="0">
                <a:solidFill>
                  <a:schemeClr val="tx1"/>
                </a:solidFill>
                <a:latin typeface="+mn-lt"/>
                <a:ea typeface="+mn-ea"/>
                <a:cs typeface="+mn-cs"/>
              </a:rPr>
              <a:t>Philanthropic organizations should play a direct role in implementing the </a:t>
            </a:r>
            <a:r>
              <a:rPr lang="en-US" sz="1200" u="sng" kern="1200" dirty="0" smtClean="0">
                <a:solidFill>
                  <a:schemeClr val="tx1"/>
                </a:solidFill>
                <a:latin typeface="+mn-lt"/>
                <a:ea typeface="+mn-ea"/>
                <a:cs typeface="+mn-cs"/>
                <a:hlinkClick r:id="rId4"/>
              </a:rPr>
              <a:t>United Nations</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5"/>
              </a:rPr>
              <a:t>Sustainable Development Goals</a:t>
            </a:r>
            <a:r>
              <a:rPr lang="en-US" sz="1200" kern="1200" dirty="0" smtClean="0">
                <a:solidFill>
                  <a:schemeClr val="tx1"/>
                </a:solidFill>
                <a:latin typeface="+mn-lt"/>
                <a:ea typeface="+mn-ea"/>
                <a:cs typeface="+mn-cs"/>
              </a:rPr>
              <a:t> by collaborating with UN agencies, civil society organizations, governments, and businesses, a report from the </a:t>
            </a:r>
            <a:r>
              <a:rPr lang="en-US" sz="1200" u="sng" kern="1200" dirty="0" smtClean="0">
                <a:solidFill>
                  <a:schemeClr val="tx1"/>
                </a:solidFill>
                <a:latin typeface="+mn-lt"/>
                <a:ea typeface="+mn-ea"/>
                <a:cs typeface="+mn-cs"/>
                <a:hlinkClick r:id="rId6"/>
              </a:rPr>
              <a:t>SDG Philanthropy Platform</a:t>
            </a:r>
            <a:r>
              <a:rPr lang="en-US" sz="1200" kern="1200" dirty="0" smtClean="0">
                <a:solidFill>
                  <a:schemeClr val="tx1"/>
                </a:solidFill>
                <a:latin typeface="+mn-lt"/>
                <a:ea typeface="+mn-ea"/>
                <a:cs typeface="+mn-cs"/>
              </a:rPr>
              <a:t> urges. The report, </a:t>
            </a:r>
            <a:r>
              <a:rPr lang="en-US" sz="1200" i="1" u="sng" kern="1200" dirty="0" smtClean="0">
                <a:solidFill>
                  <a:schemeClr val="tx1"/>
                </a:solidFill>
                <a:latin typeface="+mn-lt"/>
                <a:ea typeface="+mn-ea"/>
                <a:cs typeface="+mn-cs"/>
                <a:hlinkClick r:id="rId7"/>
              </a:rPr>
              <a:t>Engaging Philanthropy in the Post-2015 Development Agenda: Lessons Learned and Ways Forward</a:t>
            </a:r>
            <a:r>
              <a:rPr lang="en-US" sz="1200" kern="1200" dirty="0" smtClean="0">
                <a:solidFill>
                  <a:schemeClr val="tx1"/>
                </a:solidFill>
                <a:latin typeface="+mn-lt"/>
                <a:ea typeface="+mn-ea"/>
                <a:cs typeface="+mn-cs"/>
              </a:rPr>
              <a:t> (44 pages, PDF), notes that while philanthropy is an increasingly important player in development efforts, individual funders have tended to work independently of government- and UN-led frameworks such as the Millennium Development Goals, even as they made significant investments in areas including global health, education, access to clean water, and child survival. By aligning their work with the SDGs and coordinating with other stakeholders, the report argues, foundations can help shape the development process, increase the efficiency of their own efforts, and measure performance against global indicators. Funded in part by the </a:t>
            </a:r>
            <a:r>
              <a:rPr lang="en-US" sz="1200" u="sng" kern="1200" dirty="0" smtClean="0">
                <a:solidFill>
                  <a:schemeClr val="tx1"/>
                </a:solidFill>
                <a:latin typeface="+mn-lt"/>
                <a:ea typeface="+mn-ea"/>
                <a:cs typeface="+mn-cs"/>
                <a:hlinkClick r:id="rId8"/>
              </a:rPr>
              <a:t>Ford</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9"/>
              </a:rPr>
              <a:t>Conrad N. Hilton</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hlinkClick r:id="rId10"/>
              </a:rPr>
              <a:t>MasterCard</a:t>
            </a:r>
            <a:r>
              <a:rPr lang="en-US" sz="1200" kern="1200" dirty="0" smtClean="0">
                <a:solidFill>
                  <a:schemeClr val="tx1"/>
                </a:solidFill>
                <a:latin typeface="+mn-lt"/>
                <a:ea typeface="+mn-ea"/>
                <a:cs typeface="+mn-cs"/>
              </a:rPr>
              <a:t> foundations, the report also highlights the accomplishments of the SDG Philanthropy Platform — a partnership of the </a:t>
            </a:r>
            <a:r>
              <a:rPr lang="en-US" sz="1200" u="sng" kern="1200" dirty="0" smtClean="0">
                <a:solidFill>
                  <a:schemeClr val="tx1"/>
                </a:solidFill>
                <a:latin typeface="+mn-lt"/>
                <a:ea typeface="+mn-ea"/>
                <a:cs typeface="+mn-cs"/>
                <a:hlinkClick r:id="rId11"/>
              </a:rPr>
              <a:t>United Nations Development </a:t>
            </a:r>
            <a:r>
              <a:rPr lang="en-US" sz="1200" u="sng" kern="1200" dirty="0" err="1" smtClean="0">
                <a:solidFill>
                  <a:schemeClr val="tx1"/>
                </a:solidFill>
                <a:latin typeface="+mn-lt"/>
                <a:ea typeface="+mn-ea"/>
                <a:cs typeface="+mn-cs"/>
                <a:hlinkClick r:id="rId11"/>
              </a:rPr>
              <a:t>Programme</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12"/>
              </a:rPr>
              <a:t>Foundation Center</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hlinkClick r:id="rId13"/>
              </a:rPr>
              <a:t>Rockefeller Philanthropy Advisors</a:t>
            </a:r>
            <a:r>
              <a:rPr lang="en-US" sz="1200" kern="1200" dirty="0" smtClean="0">
                <a:solidFill>
                  <a:schemeClr val="tx1"/>
                </a:solidFill>
                <a:latin typeface="+mn-lt"/>
                <a:ea typeface="+mn-ea"/>
                <a:cs typeface="+mn-cs"/>
              </a:rPr>
              <a:t> — since 2014, including building a knowledge base to promote philanthropy's role in planning, monitoring, evaluating, and implementing the SDGs.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"Governments alone cannot address the critical challenges of sustainable development, nor can we expect philanthropy to achieve its maximum potential operating in isolation," said UNDP administrator Helen Clark. "The SDG Platform for Philanthropy will create the linkages necessary to achieve the SDGs, and, ultimately, a more just and equitable society."</a:t>
            </a:r>
          </a:p>
          <a:p>
            <a:endParaRPr lang="en-US" baseline="0" dirty="0" smtClean="0"/>
          </a:p>
          <a:p>
            <a:endParaRPr lang="en-US" baseline="0" dirty="0" smtClean="0"/>
          </a:p>
          <a:p>
            <a:r>
              <a:rPr lang="en-US" baseline="0" dirty="0" smtClean="0"/>
              <a:t>Private sector – PPP’s and market based approaches are becoming an increasing in Ghana and contributed massively to the latter years of the MDGs in Ghana.  Moving forward method will become more increasingly used as a means of mobilizing private flows of money to address development needs.  This area require careful evaluation to ensure the services are affordable for the poor.  The environment also needs to be strengthen  in order to support more PPP’s, so loan facilities need to be made available for business to access the funding needed to entre agreements.  </a:t>
            </a:r>
          </a:p>
          <a:p>
            <a:r>
              <a:rPr lang="en-US" baseline="0" dirty="0" smtClean="0"/>
              <a:t>Foundations – offer flexible funding not tied to foreign policies, they often take a longer term approach and they to support multiple countries which fosters positive cross-national learning an innovations. One two INGO’s were in the top 10 list of recipients (IRC/World Vision), the majority were educational institutes   </a:t>
            </a:r>
          </a:p>
          <a:p>
            <a:r>
              <a:rPr lang="en-US" baseline="0" dirty="0" smtClean="0"/>
              <a:t>Domestic finance – its envisaged that countries will be raising collecting more tax (individuals/company/property) and not using it centrally but rather using it at district/municipal level.   We all know the </a:t>
            </a:r>
            <a:r>
              <a:rPr lang="en-US" baseline="0" dirty="0" err="1" smtClean="0"/>
              <a:t>GoG</a:t>
            </a:r>
            <a:r>
              <a:rPr lang="en-US" baseline="0" dirty="0" smtClean="0"/>
              <a:t> doesn’t collect enough to maintain existing costs, let alone the costs to deliver on the SDGs and sustain those achieved through the MDGs. CSO, civil society also need to ensure accountability, action and transparency to ensure governments use the money appropriately </a:t>
            </a:r>
          </a:p>
          <a:p>
            <a:endParaRPr lang="en-US" baseline="0" dirty="0" smtClean="0"/>
          </a:p>
          <a:p>
            <a:r>
              <a:rPr lang="en-US" baseline="0" dirty="0" smtClean="0"/>
              <a:t>As a sector, not just WASH but NGO/INGO/CSO’s we need to embrace the new channels of funding and work to design and implement appropriate sustainable </a:t>
            </a:r>
            <a:r>
              <a:rPr lang="en-US" baseline="0" dirty="0" err="1" smtClean="0"/>
              <a:t>programmes</a:t>
            </a:r>
            <a:r>
              <a:rPr lang="en-US" baseline="0" dirty="0" smtClean="0"/>
              <a:t>. </a:t>
            </a:r>
            <a:r>
              <a:rPr lang="en-US" baseline="0" dirty="0" err="1" smtClean="0"/>
              <a:t>Wateraid</a:t>
            </a:r>
            <a:r>
              <a:rPr lang="en-US" baseline="0" dirty="0" smtClean="0"/>
              <a:t> globally is going through a shift since the launch of our strategy and on the ground here in Ghana we are working developing our new strategy which outlines a new of key shifts in the way we will work with you, our donors and key stakeholders. </a:t>
            </a:r>
          </a:p>
          <a:p>
            <a:endParaRPr lang="en-US" baseline="0" dirty="0" smtClean="0"/>
          </a:p>
          <a:p>
            <a:endParaRPr lang="en-US" baseline="0" dirty="0" smtClean="0"/>
          </a:p>
          <a:p>
            <a:endParaRPr lang="en-US" baseline="0" dirty="0" smtClean="0"/>
          </a:p>
          <a:p>
            <a:endParaRPr lang="en-US" baseline="0" dirty="0" smtClean="0"/>
          </a:p>
          <a:p>
            <a:r>
              <a:rPr lang="en-US" baseline="0" dirty="0" smtClean="0"/>
              <a:t>What does this mean for Ghana, our sector and </a:t>
            </a:r>
            <a:r>
              <a:rPr lang="en-US" baseline="0" dirty="0" err="1" smtClean="0"/>
              <a:t>WaterAid</a:t>
            </a:r>
            <a:r>
              <a:rPr lang="en-US" baseline="0" dirty="0" smtClean="0"/>
              <a:t> Ghana???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means we will need to change the</a:t>
            </a:r>
            <a:r>
              <a:rPr lang="en-US" baseline="0" dirty="0" smtClean="0"/>
              <a:t> way we do things.  The traditional forms of aid are drying up and those set to replace them are looking at innovative ways to address issues which are sustainable.  </a:t>
            </a:r>
            <a:r>
              <a:rPr lang="en-US" baseline="0" dirty="0" err="1" smtClean="0"/>
              <a:t>Programmes</a:t>
            </a:r>
            <a:r>
              <a:rPr lang="en-US" baseline="0" dirty="0" smtClean="0"/>
              <a:t> need to be less about numbers and more about long term impact, capacity and institutional building. </a:t>
            </a:r>
            <a:endParaRPr lang="en-US" dirty="0" smtClean="0"/>
          </a:p>
          <a:p>
            <a:endParaRPr lang="en-US" dirty="0"/>
          </a:p>
        </p:txBody>
      </p:sp>
      <p:sp>
        <p:nvSpPr>
          <p:cNvPr id="4" name="Slide Number Placeholder 3"/>
          <p:cNvSpPr>
            <a:spLocks noGrp="1"/>
          </p:cNvSpPr>
          <p:nvPr>
            <p:ph type="sldNum" sz="quarter" idx="10"/>
          </p:nvPr>
        </p:nvSpPr>
        <p:spPr/>
        <p:txBody>
          <a:bodyPr/>
          <a:lstStyle/>
          <a:p>
            <a:fld id="{621D0F64-F718-4E61-B628-234072A9C2E0}" type="slidenum">
              <a:rPr lang="en-US" smtClean="0"/>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Who</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paid for the MDGs? Foreign aid budgets and debt</a:t>
            </a:r>
            <a:r>
              <a:rPr lang="en-US" sz="1200" b="0" kern="1200" baseline="0" dirty="0" smtClean="0">
                <a:solidFill>
                  <a:schemeClr val="tx1"/>
                </a:solidFill>
                <a:latin typeface="+mn-lt"/>
                <a:ea typeface="+mn-ea"/>
                <a:cs typeface="+mn-cs"/>
              </a:rPr>
              <a:t> relief where (largely) used to tackle the MDGs, but these tactics will not be used to support the ambitious SDGs.  Many estimate that trillions (not billions) will be needed to support the SGDs.  The SDG 6- sustainable management of water and sanitation for all’ will cost $27bn a year or $290bn if infrastructure is included. That said much external financing is available now than when the MDG’s started.  </a:t>
            </a:r>
          </a:p>
          <a:p>
            <a:pPr marL="0" marR="0" indent="0" algn="l" defTabSz="914400" rtl="0" eaLnBrk="1" fontAlgn="base"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challenge facing developed countries (now) is ensuring the aid is used to build the cap city of governments to deliver sustainable services for all. </a:t>
            </a: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road to finalized the SDG’s has included a number of high level meetings, most notably in Addis Ethiopia, where this question of funding was tackled.  The decision was that developing countries will be expected to meet the lion share through their own public finances and resources, with foreign governments and international agencies set to take a back seat. </a:t>
            </a:r>
          </a:p>
          <a:p>
            <a:pPr fontAlgn="base"/>
            <a:endParaRPr lang="en-US" sz="1200" b="0" i="0" kern="1200" dirty="0" smtClean="0">
              <a:solidFill>
                <a:schemeClr val="tx1"/>
              </a:solidFill>
              <a:latin typeface="+mn-lt"/>
              <a:ea typeface="+mn-ea"/>
              <a:cs typeface="+mn-cs"/>
            </a:endParaRPr>
          </a:p>
          <a:p>
            <a:pPr fontAlgn="base"/>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Sustainable development</a:t>
            </a:r>
            <a:r>
              <a:rPr lang="en-US" sz="1200" b="0" i="0" kern="1200" baseline="0" dirty="0" smtClean="0">
                <a:solidFill>
                  <a:schemeClr val="tx1"/>
                </a:solidFill>
                <a:latin typeface="+mn-lt"/>
                <a:ea typeface="+mn-ea"/>
                <a:cs typeface="+mn-cs"/>
              </a:rPr>
              <a:t> goals are far more ambitious then the MDGs which some felt fell short of tackling the real root of poverty.  Some MDG’s were exceeded and others fell short, but all expired in September of this year.</a:t>
            </a:r>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Substantial progress has been made regarding the MDGs. The world has already realized the first MDG of halving the extreme poverty rate by 2015. However, the achievements have been uneven. The MDGs are set to expire in 2015 and the discussion of a post-2015 agenda continues.</a:t>
            </a:r>
          </a:p>
          <a:p>
            <a:pPr fontAlgn="base"/>
            <a:endParaRPr lang="en-US" sz="1200" b="0" i="0" kern="1200" dirty="0" smtClean="0">
              <a:solidFill>
                <a:schemeClr val="tx1"/>
              </a:solidFill>
              <a:latin typeface="+mn-lt"/>
              <a:ea typeface="+mn-ea"/>
              <a:cs typeface="+mn-cs"/>
            </a:endParaRPr>
          </a:p>
          <a:p>
            <a:pPr fontAlgn="base"/>
            <a:r>
              <a:rPr lang="en-US" dirty="0" smtClean="0"/>
              <a:t/>
            </a:r>
            <a:br>
              <a:rPr lang="en-US" dirty="0" smtClean="0"/>
            </a:br>
            <a:r>
              <a:rPr lang="en-US" sz="1200" b="0" i="0" kern="1200" dirty="0" smtClean="0">
                <a:solidFill>
                  <a:schemeClr val="tx1"/>
                </a:solidFill>
                <a:latin typeface="+mn-lt"/>
                <a:ea typeface="+mn-ea"/>
                <a:cs typeface="+mn-cs"/>
              </a:rPr>
              <a:t>The focus is now on building a sustainable world where environmental sustainability, social inclusion, and economic development are equally valued. </a:t>
            </a:r>
            <a:r>
              <a:rPr lang="en-US" sz="1200" b="0" i="0" u="none" strike="noStrike" kern="1200" dirty="0" smtClean="0">
                <a:solidFill>
                  <a:schemeClr val="tx1"/>
                </a:solidFill>
                <a:latin typeface="+mn-lt"/>
                <a:ea typeface="+mn-ea"/>
                <a:cs typeface="+mn-cs"/>
                <a:hlinkClick r:id="rId3"/>
              </a:rPr>
              <a:t>The SDG Fund</a:t>
            </a:r>
            <a:r>
              <a:rPr lang="en-US" sz="1200" b="0" i="0" kern="1200" dirty="0" smtClean="0">
                <a:solidFill>
                  <a:schemeClr val="tx1"/>
                </a:solidFill>
                <a:latin typeface="+mn-lt"/>
                <a:ea typeface="+mn-ea"/>
                <a:cs typeface="+mn-cs"/>
              </a:rPr>
              <a:t>, building on the experience and lessons learned from the MDG Achievement Fund, is the first mechanism specifically created to achieve the SDGs.</a:t>
            </a:r>
          </a:p>
          <a:p>
            <a:r>
              <a:rPr lang="en-US" dirty="0" smtClean="0"/>
              <a:t> </a:t>
            </a:r>
          </a:p>
          <a:p>
            <a:r>
              <a:rPr lang="en-US" dirty="0" smtClean="0"/>
              <a:t>Traditional aid- </a:t>
            </a:r>
            <a:r>
              <a:rPr lang="en-US" baseline="0" dirty="0" smtClean="0"/>
              <a:t> for middle income countries such as Ghana may see significant reductions, but the SDGs are committed to leaving no behind, so time will tell how what aid is available for countries with that status but fail to raise funds in other areas.  </a:t>
            </a:r>
            <a:r>
              <a:rPr lang="en-US" baseline="0" dirty="0" err="1" smtClean="0"/>
              <a:t>WaterAid</a:t>
            </a:r>
            <a:r>
              <a:rPr lang="en-US" baseline="0" dirty="0" smtClean="0"/>
              <a:t> has produced a report outlining countries (45) in need of aid to ensure goal 6 is meet.  Ghana is on that list.</a:t>
            </a:r>
            <a:endParaRPr lang="en-US" dirty="0" smtClean="0"/>
          </a:p>
          <a:p>
            <a:r>
              <a:rPr lang="en-US" dirty="0" smtClean="0"/>
              <a:t>Philanthropy – bridge the gaps between UN and government, private sector</a:t>
            </a:r>
            <a:r>
              <a:rPr lang="en-US" baseline="0" dirty="0" smtClean="0"/>
              <a:t> bodies.  They provide more of an inclusive approach.  Will bring finances and skills, knowledge, data all of which support effective outcomes</a:t>
            </a:r>
          </a:p>
          <a:p>
            <a:r>
              <a:rPr lang="en-US" sz="1200" kern="1200" dirty="0" smtClean="0">
                <a:solidFill>
                  <a:schemeClr val="tx1"/>
                </a:solidFill>
                <a:latin typeface="+mn-lt"/>
                <a:ea typeface="+mn-ea"/>
                <a:cs typeface="+mn-cs"/>
              </a:rPr>
              <a:t>Philanthropic organizations should play a direct role in implementing the </a:t>
            </a:r>
            <a:r>
              <a:rPr lang="en-US" sz="1200" u="sng" kern="1200" dirty="0" smtClean="0">
                <a:solidFill>
                  <a:schemeClr val="tx1"/>
                </a:solidFill>
                <a:latin typeface="+mn-lt"/>
                <a:ea typeface="+mn-ea"/>
                <a:cs typeface="+mn-cs"/>
                <a:hlinkClick r:id="rId4"/>
              </a:rPr>
              <a:t>United Nations</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5"/>
              </a:rPr>
              <a:t>Sustainable Development Goals</a:t>
            </a:r>
            <a:r>
              <a:rPr lang="en-US" sz="1200" kern="1200" dirty="0" smtClean="0">
                <a:solidFill>
                  <a:schemeClr val="tx1"/>
                </a:solidFill>
                <a:latin typeface="+mn-lt"/>
                <a:ea typeface="+mn-ea"/>
                <a:cs typeface="+mn-cs"/>
              </a:rPr>
              <a:t> by collaborating with UN agencies, civil society organizations, governments, and businesses, a report from the </a:t>
            </a:r>
            <a:r>
              <a:rPr lang="en-US" sz="1200" u="sng" kern="1200" dirty="0" smtClean="0">
                <a:solidFill>
                  <a:schemeClr val="tx1"/>
                </a:solidFill>
                <a:latin typeface="+mn-lt"/>
                <a:ea typeface="+mn-ea"/>
                <a:cs typeface="+mn-cs"/>
                <a:hlinkClick r:id="rId6"/>
              </a:rPr>
              <a:t>SDG Philanthropy Platform</a:t>
            </a:r>
            <a:r>
              <a:rPr lang="en-US" sz="1200" kern="1200" dirty="0" smtClean="0">
                <a:solidFill>
                  <a:schemeClr val="tx1"/>
                </a:solidFill>
                <a:latin typeface="+mn-lt"/>
                <a:ea typeface="+mn-ea"/>
                <a:cs typeface="+mn-cs"/>
              </a:rPr>
              <a:t> urges. The report, </a:t>
            </a:r>
            <a:r>
              <a:rPr lang="en-US" sz="1200" i="1" u="sng" kern="1200" dirty="0" smtClean="0">
                <a:solidFill>
                  <a:schemeClr val="tx1"/>
                </a:solidFill>
                <a:latin typeface="+mn-lt"/>
                <a:ea typeface="+mn-ea"/>
                <a:cs typeface="+mn-cs"/>
                <a:hlinkClick r:id="rId7"/>
              </a:rPr>
              <a:t>Engaging Philanthropy in the Post-2015 Development Agenda: Lessons Learned and Ways Forward</a:t>
            </a:r>
            <a:r>
              <a:rPr lang="en-US" sz="1200" kern="1200" dirty="0" smtClean="0">
                <a:solidFill>
                  <a:schemeClr val="tx1"/>
                </a:solidFill>
                <a:latin typeface="+mn-lt"/>
                <a:ea typeface="+mn-ea"/>
                <a:cs typeface="+mn-cs"/>
              </a:rPr>
              <a:t> (44 pages, PDF), notes that while philanthropy is an increasingly important player in development efforts, individual funders have tended to work independently of government- and UN-led frameworks such as the Millennium Development Goals, even as they made significant investments in areas including global health, education, access to clean water, and child survival. By aligning their work with the SDGs and coordinating with other stakeholders, the report argues, foundations can help shape the development process, increase the efficiency of their own efforts, and measure performance against global indicators. Funded in part by the </a:t>
            </a:r>
            <a:r>
              <a:rPr lang="en-US" sz="1200" u="sng" kern="1200" dirty="0" smtClean="0">
                <a:solidFill>
                  <a:schemeClr val="tx1"/>
                </a:solidFill>
                <a:latin typeface="+mn-lt"/>
                <a:ea typeface="+mn-ea"/>
                <a:cs typeface="+mn-cs"/>
                <a:hlinkClick r:id="rId8"/>
              </a:rPr>
              <a:t>Ford</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9"/>
              </a:rPr>
              <a:t>Conrad N. Hilton</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hlinkClick r:id="rId10"/>
              </a:rPr>
              <a:t>MasterCard</a:t>
            </a:r>
            <a:r>
              <a:rPr lang="en-US" sz="1200" kern="1200" dirty="0" smtClean="0">
                <a:solidFill>
                  <a:schemeClr val="tx1"/>
                </a:solidFill>
                <a:latin typeface="+mn-lt"/>
                <a:ea typeface="+mn-ea"/>
                <a:cs typeface="+mn-cs"/>
              </a:rPr>
              <a:t> foundations, the report also highlights the accomplishments of the SDG Philanthropy Platform — a partnership of the </a:t>
            </a:r>
            <a:r>
              <a:rPr lang="en-US" sz="1200" u="sng" kern="1200" dirty="0" smtClean="0">
                <a:solidFill>
                  <a:schemeClr val="tx1"/>
                </a:solidFill>
                <a:latin typeface="+mn-lt"/>
                <a:ea typeface="+mn-ea"/>
                <a:cs typeface="+mn-cs"/>
                <a:hlinkClick r:id="rId11"/>
              </a:rPr>
              <a:t>United Nations Development </a:t>
            </a:r>
            <a:r>
              <a:rPr lang="en-US" sz="1200" u="sng" kern="1200" dirty="0" err="1" smtClean="0">
                <a:solidFill>
                  <a:schemeClr val="tx1"/>
                </a:solidFill>
                <a:latin typeface="+mn-lt"/>
                <a:ea typeface="+mn-ea"/>
                <a:cs typeface="+mn-cs"/>
                <a:hlinkClick r:id="rId11"/>
              </a:rPr>
              <a:t>Programme</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12"/>
              </a:rPr>
              <a:t>Foundation Center</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hlinkClick r:id="rId13"/>
              </a:rPr>
              <a:t>Rockefeller Philanthropy Advisors</a:t>
            </a:r>
            <a:r>
              <a:rPr lang="en-US" sz="1200" kern="1200" dirty="0" smtClean="0">
                <a:solidFill>
                  <a:schemeClr val="tx1"/>
                </a:solidFill>
                <a:latin typeface="+mn-lt"/>
                <a:ea typeface="+mn-ea"/>
                <a:cs typeface="+mn-cs"/>
              </a:rPr>
              <a:t> — since 2014, including building a knowledge base to promote philanthropy's role in planning, monitoring, evaluating, and implementing the SDGs.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"Governments alone cannot address the critical challenges of sustainable development, nor can we expect philanthropy to achieve its maximum potential operating in isolation," said UNDP administrator Helen Clark. "The SDG Platform for Philanthropy will create the linkages necessary to achieve the SDGs, and, ultimately, a more just and equitable society."</a:t>
            </a:r>
          </a:p>
          <a:p>
            <a:endParaRPr lang="en-US" baseline="0" dirty="0" smtClean="0"/>
          </a:p>
          <a:p>
            <a:endParaRPr lang="en-US" baseline="0" dirty="0" smtClean="0"/>
          </a:p>
          <a:p>
            <a:r>
              <a:rPr lang="en-US" baseline="0" dirty="0" smtClean="0"/>
              <a:t>Private sector – PPP’s and market based approaches are becoming an increasing in Ghana and contributed massively to the latter years of the MDGs in Ghana.  Moving forward method will become more increasingly used as a means of mobilizing private flows of money to address development needs.  This area require careful evaluation to ensure the services are affordable for the poor.  The environment also needs to be strengthen  in order to support more PPP’s, so loan facilities need to be made available for business to access the funding needed to entre agreements.  </a:t>
            </a:r>
          </a:p>
          <a:p>
            <a:r>
              <a:rPr lang="en-US" baseline="0" dirty="0" smtClean="0"/>
              <a:t>Foundations – offer flexible funding not tied to foreign policies, they often take a longer term approach and they to support multiple countries which fosters positive cross-national learning an innovations. One two INGO’s were in the top 10 list of recipients (IRC/World Vision), the majority were educational institutes   </a:t>
            </a:r>
          </a:p>
          <a:p>
            <a:r>
              <a:rPr lang="en-US" baseline="0" dirty="0" smtClean="0"/>
              <a:t>Domestic finance – its envisaged that countries will be raising collecting more tax (individuals/company/property) and not using it centrally but rather using it at district/municipal level.   We all know the </a:t>
            </a:r>
            <a:r>
              <a:rPr lang="en-US" baseline="0" dirty="0" err="1" smtClean="0"/>
              <a:t>GoG</a:t>
            </a:r>
            <a:r>
              <a:rPr lang="en-US" baseline="0" dirty="0" smtClean="0"/>
              <a:t> doesn’t collect enough to maintain existing costs, let alone the costs to deliver on the SDGs and sustain those achieved through the MDGs. CSO, civil society also need to ensure accountability, action and transparency to ensure governments use the money appropriately </a:t>
            </a:r>
          </a:p>
          <a:p>
            <a:endParaRPr lang="en-US" baseline="0" dirty="0" smtClean="0"/>
          </a:p>
          <a:p>
            <a:r>
              <a:rPr lang="en-US" baseline="0" dirty="0" smtClean="0"/>
              <a:t>As a sector, not just WASH but NGO/INGO/CSO’s we need to embrace the new channels of funding and work to design and implement appropriate sustainable </a:t>
            </a:r>
            <a:r>
              <a:rPr lang="en-US" baseline="0" dirty="0" err="1" smtClean="0"/>
              <a:t>programmes</a:t>
            </a:r>
            <a:r>
              <a:rPr lang="en-US" baseline="0" dirty="0" smtClean="0"/>
              <a:t>. </a:t>
            </a:r>
            <a:r>
              <a:rPr lang="en-US" baseline="0" dirty="0" err="1" smtClean="0"/>
              <a:t>Wateraid</a:t>
            </a:r>
            <a:r>
              <a:rPr lang="en-US" baseline="0" dirty="0" smtClean="0"/>
              <a:t> globally is going through a shift since the launch of our strategy and on the ground here in Ghana we are working developing our new strategy which outlines a new of key shifts in the way we will work with you, our donors and key stakeholders. </a:t>
            </a:r>
          </a:p>
          <a:p>
            <a:endParaRPr lang="en-US" baseline="0" dirty="0" smtClean="0"/>
          </a:p>
          <a:p>
            <a:endParaRPr lang="en-US" baseline="0" dirty="0" smtClean="0"/>
          </a:p>
          <a:p>
            <a:endParaRPr lang="en-US" baseline="0" dirty="0" smtClean="0"/>
          </a:p>
          <a:p>
            <a:endParaRPr lang="en-US" baseline="0" dirty="0" smtClean="0"/>
          </a:p>
          <a:p>
            <a:r>
              <a:rPr lang="en-US" baseline="0" dirty="0" smtClean="0"/>
              <a:t>What does this mean for Ghana, our sector and </a:t>
            </a:r>
            <a:r>
              <a:rPr lang="en-US" baseline="0" dirty="0" err="1" smtClean="0"/>
              <a:t>WaterAid</a:t>
            </a:r>
            <a:r>
              <a:rPr lang="en-US" baseline="0" dirty="0" smtClean="0"/>
              <a:t> Ghana???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means we will need to change the</a:t>
            </a:r>
            <a:r>
              <a:rPr lang="en-US" baseline="0" dirty="0" smtClean="0"/>
              <a:t> way we do things.  The traditional forms of aid are drying up and those set to replace them are looking at innovative ways to address issues which are sustainable.  </a:t>
            </a:r>
            <a:r>
              <a:rPr lang="en-US" baseline="0" dirty="0" err="1" smtClean="0"/>
              <a:t>Programmes</a:t>
            </a:r>
            <a:r>
              <a:rPr lang="en-US" baseline="0" dirty="0" smtClean="0"/>
              <a:t> need to be less about numbers and more about long term impact, capacity and institutional building. </a:t>
            </a:r>
            <a:endParaRPr lang="en-US" dirty="0" smtClean="0"/>
          </a:p>
          <a:p>
            <a:endParaRPr lang="en-US" dirty="0"/>
          </a:p>
        </p:txBody>
      </p:sp>
      <p:sp>
        <p:nvSpPr>
          <p:cNvPr id="4" name="Slide Number Placeholder 3"/>
          <p:cNvSpPr>
            <a:spLocks noGrp="1"/>
          </p:cNvSpPr>
          <p:nvPr>
            <p:ph type="sldNum" sz="quarter" idx="10"/>
          </p:nvPr>
        </p:nvSpPr>
        <p:spPr/>
        <p:txBody>
          <a:bodyPr/>
          <a:lstStyle/>
          <a:p>
            <a:fld id="{621D0F64-F718-4E61-B628-234072A9C2E0}" type="slidenum">
              <a:rPr lang="en-US" smtClean="0"/>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Who</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paid for the MDGs? Foreign aid budgets and debt</a:t>
            </a:r>
            <a:r>
              <a:rPr lang="en-US" sz="1200" b="0" kern="1200" baseline="0" dirty="0" smtClean="0">
                <a:solidFill>
                  <a:schemeClr val="tx1"/>
                </a:solidFill>
                <a:latin typeface="+mn-lt"/>
                <a:ea typeface="+mn-ea"/>
                <a:cs typeface="+mn-cs"/>
              </a:rPr>
              <a:t> relief where (largely) used to tackle the MDGs, but these tactics will not be used to support the ambitious SDGs.  Many estimate that trillions (not billions) will be needed to support the SGDs.  The SDG 6- sustainable management of water and sanitation for all’ will cost $27bn a year or $290bn if infrastructure is included. That said much external financing is available now than when the MDG’s started.  </a:t>
            </a:r>
          </a:p>
          <a:p>
            <a:pPr marL="0" marR="0" indent="0" algn="l" defTabSz="914400" rtl="0" eaLnBrk="1" fontAlgn="base"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challenge facing developed countries (now) is ensuring the aid is used to build the cap city of governments to deliver sustainable services for all. </a:t>
            </a: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road to finalized the SDG’s has included a number of high level meetings, most notably in Addis Ethiopia, where this question of funding was tackled.  The decision was that developing countries will be expected to meet the lion share through their own public finances and resources, with foreign governments and international agencies set to take a back seat. </a:t>
            </a:r>
          </a:p>
          <a:p>
            <a:pPr fontAlgn="base"/>
            <a:endParaRPr lang="en-US" sz="1200" b="0" i="0" kern="1200" dirty="0" smtClean="0">
              <a:solidFill>
                <a:schemeClr val="tx1"/>
              </a:solidFill>
              <a:latin typeface="+mn-lt"/>
              <a:ea typeface="+mn-ea"/>
              <a:cs typeface="+mn-cs"/>
            </a:endParaRPr>
          </a:p>
          <a:p>
            <a:pPr fontAlgn="base"/>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Sustainable development</a:t>
            </a:r>
            <a:r>
              <a:rPr lang="en-US" sz="1200" b="0" i="0" kern="1200" baseline="0" dirty="0" smtClean="0">
                <a:solidFill>
                  <a:schemeClr val="tx1"/>
                </a:solidFill>
                <a:latin typeface="+mn-lt"/>
                <a:ea typeface="+mn-ea"/>
                <a:cs typeface="+mn-cs"/>
              </a:rPr>
              <a:t> goals are far more ambitious then the MDGs which some felt fell short of tackling the real root of poverty.  Some MDG’s were exceeded and others fell short, but all expired in September of this year.</a:t>
            </a:r>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Substantial progress has been made regarding the MDGs. The world has already realized the first MDG of halving the extreme poverty rate by 2015. However, the achievements have been uneven. The MDGs are set to expire in 2015 and the discussion of a post-2015 agenda continues.</a:t>
            </a:r>
          </a:p>
          <a:p>
            <a:pPr fontAlgn="base"/>
            <a:endParaRPr lang="en-US" sz="1200" b="0" i="0" kern="1200" dirty="0" smtClean="0">
              <a:solidFill>
                <a:schemeClr val="tx1"/>
              </a:solidFill>
              <a:latin typeface="+mn-lt"/>
              <a:ea typeface="+mn-ea"/>
              <a:cs typeface="+mn-cs"/>
            </a:endParaRPr>
          </a:p>
          <a:p>
            <a:pPr fontAlgn="base"/>
            <a:r>
              <a:rPr lang="en-US" dirty="0" smtClean="0"/>
              <a:t/>
            </a:r>
            <a:br>
              <a:rPr lang="en-US" dirty="0" smtClean="0"/>
            </a:br>
            <a:r>
              <a:rPr lang="en-US" sz="1200" b="0" i="0" kern="1200" dirty="0" smtClean="0">
                <a:solidFill>
                  <a:schemeClr val="tx1"/>
                </a:solidFill>
                <a:latin typeface="+mn-lt"/>
                <a:ea typeface="+mn-ea"/>
                <a:cs typeface="+mn-cs"/>
              </a:rPr>
              <a:t>The focus is now on building a sustainable world where environmental sustainability, social inclusion, and economic development are equally valued. </a:t>
            </a:r>
            <a:r>
              <a:rPr lang="en-US" sz="1200" b="0" i="0" u="none" strike="noStrike" kern="1200" dirty="0" smtClean="0">
                <a:solidFill>
                  <a:schemeClr val="tx1"/>
                </a:solidFill>
                <a:latin typeface="+mn-lt"/>
                <a:ea typeface="+mn-ea"/>
                <a:cs typeface="+mn-cs"/>
                <a:hlinkClick r:id="rId3"/>
              </a:rPr>
              <a:t>The SDG Fund</a:t>
            </a:r>
            <a:r>
              <a:rPr lang="en-US" sz="1200" b="0" i="0" kern="1200" dirty="0" smtClean="0">
                <a:solidFill>
                  <a:schemeClr val="tx1"/>
                </a:solidFill>
                <a:latin typeface="+mn-lt"/>
                <a:ea typeface="+mn-ea"/>
                <a:cs typeface="+mn-cs"/>
              </a:rPr>
              <a:t>, building on the experience and lessons learned from the MDG Achievement Fund, is the first mechanism specifically created to achieve the SDGs.</a:t>
            </a:r>
          </a:p>
          <a:p>
            <a:r>
              <a:rPr lang="en-US" dirty="0" smtClean="0"/>
              <a:t> </a:t>
            </a:r>
          </a:p>
          <a:p>
            <a:r>
              <a:rPr lang="en-US" dirty="0" smtClean="0"/>
              <a:t>Traditional aid- </a:t>
            </a:r>
            <a:r>
              <a:rPr lang="en-US" baseline="0" dirty="0" smtClean="0"/>
              <a:t> for middle income countries such as Ghana may see significant reductions, but the SDGs are committed to leaving no behind, so time will tell how what aid is available for countries with that status but fail to raise funds in other areas.  </a:t>
            </a:r>
            <a:r>
              <a:rPr lang="en-US" baseline="0" dirty="0" err="1" smtClean="0"/>
              <a:t>WaterAid</a:t>
            </a:r>
            <a:r>
              <a:rPr lang="en-US" baseline="0" dirty="0" smtClean="0"/>
              <a:t> has produced a report outlining countries (45) in need of aid to ensure goal 6 is meet.  Ghana is on that list.</a:t>
            </a:r>
            <a:endParaRPr lang="en-US" dirty="0" smtClean="0"/>
          </a:p>
          <a:p>
            <a:r>
              <a:rPr lang="en-US" dirty="0" smtClean="0"/>
              <a:t>Philanthropy – bridge the gaps between UN and government, private sector</a:t>
            </a:r>
            <a:r>
              <a:rPr lang="en-US" baseline="0" dirty="0" smtClean="0"/>
              <a:t> bodies.  They provide more of an inclusive approach.  Will bring finances and skills, knowledge, data all of which support effective outcomes</a:t>
            </a:r>
          </a:p>
          <a:p>
            <a:r>
              <a:rPr lang="en-US" sz="1200" kern="1200" dirty="0" smtClean="0">
                <a:solidFill>
                  <a:schemeClr val="tx1"/>
                </a:solidFill>
                <a:latin typeface="+mn-lt"/>
                <a:ea typeface="+mn-ea"/>
                <a:cs typeface="+mn-cs"/>
              </a:rPr>
              <a:t>Philanthropic organizations should play a direct role in implementing the </a:t>
            </a:r>
            <a:r>
              <a:rPr lang="en-US" sz="1200" u="sng" kern="1200" dirty="0" smtClean="0">
                <a:solidFill>
                  <a:schemeClr val="tx1"/>
                </a:solidFill>
                <a:latin typeface="+mn-lt"/>
                <a:ea typeface="+mn-ea"/>
                <a:cs typeface="+mn-cs"/>
                <a:hlinkClick r:id="rId4"/>
              </a:rPr>
              <a:t>United Nations</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5"/>
              </a:rPr>
              <a:t>Sustainable Development Goals</a:t>
            </a:r>
            <a:r>
              <a:rPr lang="en-US" sz="1200" kern="1200" dirty="0" smtClean="0">
                <a:solidFill>
                  <a:schemeClr val="tx1"/>
                </a:solidFill>
                <a:latin typeface="+mn-lt"/>
                <a:ea typeface="+mn-ea"/>
                <a:cs typeface="+mn-cs"/>
              </a:rPr>
              <a:t> by collaborating with UN agencies, civil society organizations, governments, and businesses, a report from the </a:t>
            </a:r>
            <a:r>
              <a:rPr lang="en-US" sz="1200" u="sng" kern="1200" dirty="0" smtClean="0">
                <a:solidFill>
                  <a:schemeClr val="tx1"/>
                </a:solidFill>
                <a:latin typeface="+mn-lt"/>
                <a:ea typeface="+mn-ea"/>
                <a:cs typeface="+mn-cs"/>
                <a:hlinkClick r:id="rId6"/>
              </a:rPr>
              <a:t>SDG Philanthropy Platform</a:t>
            </a:r>
            <a:r>
              <a:rPr lang="en-US" sz="1200" kern="1200" dirty="0" smtClean="0">
                <a:solidFill>
                  <a:schemeClr val="tx1"/>
                </a:solidFill>
                <a:latin typeface="+mn-lt"/>
                <a:ea typeface="+mn-ea"/>
                <a:cs typeface="+mn-cs"/>
              </a:rPr>
              <a:t> urges. The report, </a:t>
            </a:r>
            <a:r>
              <a:rPr lang="en-US" sz="1200" i="1" u="sng" kern="1200" dirty="0" smtClean="0">
                <a:solidFill>
                  <a:schemeClr val="tx1"/>
                </a:solidFill>
                <a:latin typeface="+mn-lt"/>
                <a:ea typeface="+mn-ea"/>
                <a:cs typeface="+mn-cs"/>
                <a:hlinkClick r:id="rId7"/>
              </a:rPr>
              <a:t>Engaging Philanthropy in the Post-2015 Development Agenda: Lessons Learned and Ways Forward</a:t>
            </a:r>
            <a:r>
              <a:rPr lang="en-US" sz="1200" kern="1200" dirty="0" smtClean="0">
                <a:solidFill>
                  <a:schemeClr val="tx1"/>
                </a:solidFill>
                <a:latin typeface="+mn-lt"/>
                <a:ea typeface="+mn-ea"/>
                <a:cs typeface="+mn-cs"/>
              </a:rPr>
              <a:t> (44 pages, PDF), notes that while philanthropy is an increasingly important player in development efforts, individual funders have tended to work independently of government- and UN-led frameworks such as the Millennium Development Goals, even as they made significant investments in areas including global health, education, access to clean water, and child survival. By aligning their work with the SDGs and coordinating with other stakeholders, the report argues, foundations can help shape the development process, increase the efficiency of their own efforts, and measure performance against global indicators. Funded in part by the </a:t>
            </a:r>
            <a:r>
              <a:rPr lang="en-US" sz="1200" u="sng" kern="1200" dirty="0" smtClean="0">
                <a:solidFill>
                  <a:schemeClr val="tx1"/>
                </a:solidFill>
                <a:latin typeface="+mn-lt"/>
                <a:ea typeface="+mn-ea"/>
                <a:cs typeface="+mn-cs"/>
                <a:hlinkClick r:id="rId8"/>
              </a:rPr>
              <a:t>Ford</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9"/>
              </a:rPr>
              <a:t>Conrad N. Hilton</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hlinkClick r:id="rId10"/>
              </a:rPr>
              <a:t>MasterCard</a:t>
            </a:r>
            <a:r>
              <a:rPr lang="en-US" sz="1200" kern="1200" dirty="0" smtClean="0">
                <a:solidFill>
                  <a:schemeClr val="tx1"/>
                </a:solidFill>
                <a:latin typeface="+mn-lt"/>
                <a:ea typeface="+mn-ea"/>
                <a:cs typeface="+mn-cs"/>
              </a:rPr>
              <a:t> foundations, the report also highlights the accomplishments of the SDG Philanthropy Platform — a partnership of the </a:t>
            </a:r>
            <a:r>
              <a:rPr lang="en-US" sz="1200" u="sng" kern="1200" dirty="0" smtClean="0">
                <a:solidFill>
                  <a:schemeClr val="tx1"/>
                </a:solidFill>
                <a:latin typeface="+mn-lt"/>
                <a:ea typeface="+mn-ea"/>
                <a:cs typeface="+mn-cs"/>
                <a:hlinkClick r:id="rId11"/>
              </a:rPr>
              <a:t>United Nations Development </a:t>
            </a:r>
            <a:r>
              <a:rPr lang="en-US" sz="1200" u="sng" kern="1200" dirty="0" err="1" smtClean="0">
                <a:solidFill>
                  <a:schemeClr val="tx1"/>
                </a:solidFill>
                <a:latin typeface="+mn-lt"/>
                <a:ea typeface="+mn-ea"/>
                <a:cs typeface="+mn-cs"/>
                <a:hlinkClick r:id="rId11"/>
              </a:rPr>
              <a:t>Programme</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12"/>
              </a:rPr>
              <a:t>Foundation Center</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hlinkClick r:id="rId13"/>
              </a:rPr>
              <a:t>Rockefeller Philanthropy Advisors</a:t>
            </a:r>
            <a:r>
              <a:rPr lang="en-US" sz="1200" kern="1200" dirty="0" smtClean="0">
                <a:solidFill>
                  <a:schemeClr val="tx1"/>
                </a:solidFill>
                <a:latin typeface="+mn-lt"/>
                <a:ea typeface="+mn-ea"/>
                <a:cs typeface="+mn-cs"/>
              </a:rPr>
              <a:t> — since 2014, including building a knowledge base to promote philanthropy's role in planning, monitoring, evaluating, and implementing the SDGs.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"Governments alone cannot address the critical challenges of sustainable development, nor can we expect philanthropy to achieve its maximum potential operating in isolation," said UNDP administrator Helen Clark. "The SDG Platform for Philanthropy will create the linkages necessary to achieve the SDGs, and, ultimately, a more just and equitable society."</a:t>
            </a:r>
          </a:p>
          <a:p>
            <a:endParaRPr lang="en-US" baseline="0" dirty="0" smtClean="0"/>
          </a:p>
          <a:p>
            <a:endParaRPr lang="en-US" baseline="0" dirty="0" smtClean="0"/>
          </a:p>
          <a:p>
            <a:r>
              <a:rPr lang="en-US" baseline="0" dirty="0" smtClean="0"/>
              <a:t>Private sector – PPP’s and market based approaches are becoming an increasing in Ghana and contributed massively to the latter years of the MDGs in Ghana.  Moving forward method will become more increasingly used as a means of mobilizing private flows of money to address development needs.  This area require careful evaluation to ensure the services are affordable for the poor.  The environment also needs to be strengthen  in order to support more PPP’s, so loan facilities need to be made available for business to access the funding needed to entre agreements.  </a:t>
            </a:r>
          </a:p>
          <a:p>
            <a:r>
              <a:rPr lang="en-US" baseline="0" dirty="0" smtClean="0"/>
              <a:t>Foundations – offer flexible funding not tied to foreign policies, they often take a longer term approach and they to support multiple countries which fosters positive cross-national learning an innovations. One two INGO’s were in the top 10 list of recipients (IRC/World Vision), the majority were educational institutes   </a:t>
            </a:r>
          </a:p>
          <a:p>
            <a:r>
              <a:rPr lang="en-US" baseline="0" dirty="0" smtClean="0"/>
              <a:t>Domestic finance – its envisaged that countries will be raising collecting more tax (individuals/company/property) and not using it centrally but rather using it at district/municipal level.   We all know the </a:t>
            </a:r>
            <a:r>
              <a:rPr lang="en-US" baseline="0" dirty="0" err="1" smtClean="0"/>
              <a:t>GoG</a:t>
            </a:r>
            <a:r>
              <a:rPr lang="en-US" baseline="0" dirty="0" smtClean="0"/>
              <a:t> doesn’t collect enough to maintain existing costs, let alone the costs to deliver on the SDGs and sustain those achieved through the MDGs. CSO, civil society also need to ensure accountability, action and transparency to ensure governments use the money appropriately </a:t>
            </a:r>
          </a:p>
          <a:p>
            <a:endParaRPr lang="en-US" baseline="0" dirty="0" smtClean="0"/>
          </a:p>
          <a:p>
            <a:r>
              <a:rPr lang="en-US" baseline="0" dirty="0" smtClean="0"/>
              <a:t>As a sector, not just WASH but NGO/INGO/CSO’s we need to embrace the new channels of funding and work to design and implement appropriate sustainable </a:t>
            </a:r>
            <a:r>
              <a:rPr lang="en-US" baseline="0" dirty="0" err="1" smtClean="0"/>
              <a:t>programmes</a:t>
            </a:r>
            <a:r>
              <a:rPr lang="en-US" baseline="0" dirty="0" smtClean="0"/>
              <a:t>. </a:t>
            </a:r>
            <a:r>
              <a:rPr lang="en-US" baseline="0" dirty="0" err="1" smtClean="0"/>
              <a:t>Wateraid</a:t>
            </a:r>
            <a:r>
              <a:rPr lang="en-US" baseline="0" dirty="0" smtClean="0"/>
              <a:t> globally is going through a shift since the launch of our strategy and on the ground here in Ghana we are working developing our new strategy which outlines a new of key shifts in the way we will work with you, our donors and key stakeholders. </a:t>
            </a:r>
          </a:p>
          <a:p>
            <a:endParaRPr lang="en-US" baseline="0" dirty="0" smtClean="0"/>
          </a:p>
          <a:p>
            <a:endParaRPr lang="en-US" baseline="0" dirty="0" smtClean="0"/>
          </a:p>
          <a:p>
            <a:endParaRPr lang="en-US" baseline="0" dirty="0" smtClean="0"/>
          </a:p>
          <a:p>
            <a:endParaRPr lang="en-US" baseline="0" dirty="0" smtClean="0"/>
          </a:p>
          <a:p>
            <a:r>
              <a:rPr lang="en-US" baseline="0" dirty="0" smtClean="0"/>
              <a:t>What does this mean for Ghana, our sector and </a:t>
            </a:r>
            <a:r>
              <a:rPr lang="en-US" baseline="0" dirty="0" err="1" smtClean="0"/>
              <a:t>WaterAid</a:t>
            </a:r>
            <a:r>
              <a:rPr lang="en-US" baseline="0" dirty="0" smtClean="0"/>
              <a:t> Ghana???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means we will need to change the</a:t>
            </a:r>
            <a:r>
              <a:rPr lang="en-US" baseline="0" dirty="0" smtClean="0"/>
              <a:t> way we do things.  The traditional forms of aid are drying up and those set to replace them are looking at innovative ways to address issues which are sustainable.  </a:t>
            </a:r>
            <a:r>
              <a:rPr lang="en-US" baseline="0" dirty="0" err="1" smtClean="0"/>
              <a:t>Programmes</a:t>
            </a:r>
            <a:r>
              <a:rPr lang="en-US" baseline="0" dirty="0" smtClean="0"/>
              <a:t> need to be less about numbers and more about long term impact, capacity and institutional building. </a:t>
            </a:r>
            <a:endParaRPr lang="en-US" dirty="0" smtClean="0"/>
          </a:p>
          <a:p>
            <a:endParaRPr lang="en-US" dirty="0"/>
          </a:p>
        </p:txBody>
      </p:sp>
      <p:sp>
        <p:nvSpPr>
          <p:cNvPr id="4" name="Slide Number Placeholder 3"/>
          <p:cNvSpPr>
            <a:spLocks noGrp="1"/>
          </p:cNvSpPr>
          <p:nvPr>
            <p:ph type="sldNum" sz="quarter" idx="10"/>
          </p:nvPr>
        </p:nvSpPr>
        <p:spPr/>
        <p:txBody>
          <a:bodyPr/>
          <a:lstStyle/>
          <a:p>
            <a:fld id="{621D0F64-F718-4E61-B628-234072A9C2E0}" type="slidenum">
              <a:rPr lang="en-US" smtClean="0"/>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Who</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paid for the MDGs? Foreign aid budgets and debt</a:t>
            </a:r>
            <a:r>
              <a:rPr lang="en-US" sz="1200" b="0" kern="1200" baseline="0" dirty="0" smtClean="0">
                <a:solidFill>
                  <a:schemeClr val="tx1"/>
                </a:solidFill>
                <a:latin typeface="+mn-lt"/>
                <a:ea typeface="+mn-ea"/>
                <a:cs typeface="+mn-cs"/>
              </a:rPr>
              <a:t> relief where (largely) used to tackle the MDGs, but these tactics will not be used to support the ambitious SDGs.  Many estimate that trillions (not billions) will be needed to support the SGDs.  The SDG 6- sustainable management of water and sanitation for all’ will cost $27bn a year or $290bn if infrastructure is included. That said much external financing is available now than when the MDG’s started.  </a:t>
            </a:r>
          </a:p>
          <a:p>
            <a:pPr marL="0" marR="0" indent="0" algn="l" defTabSz="914400" rtl="0" eaLnBrk="1" fontAlgn="base"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challenge facing developed countries (now) is ensuring the aid is used to build the cap city of governments to deliver sustainable services for all. </a:t>
            </a: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road to finalized the SDG’s has included a number of high level meetings, most notably in Addis Ethiopia, where this question of funding was tackled.  The decision was that developing countries will be expected to meet the lion share through their own public finances and resources, with foreign governments and international agencies set to take a back seat. </a:t>
            </a:r>
          </a:p>
          <a:p>
            <a:pPr fontAlgn="base"/>
            <a:endParaRPr lang="en-US" sz="1200" b="0" i="0" kern="1200" dirty="0" smtClean="0">
              <a:solidFill>
                <a:schemeClr val="tx1"/>
              </a:solidFill>
              <a:latin typeface="+mn-lt"/>
              <a:ea typeface="+mn-ea"/>
              <a:cs typeface="+mn-cs"/>
            </a:endParaRPr>
          </a:p>
          <a:p>
            <a:pPr fontAlgn="base"/>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Sustainable development</a:t>
            </a:r>
            <a:r>
              <a:rPr lang="en-US" sz="1200" b="0" i="0" kern="1200" baseline="0" dirty="0" smtClean="0">
                <a:solidFill>
                  <a:schemeClr val="tx1"/>
                </a:solidFill>
                <a:latin typeface="+mn-lt"/>
                <a:ea typeface="+mn-ea"/>
                <a:cs typeface="+mn-cs"/>
              </a:rPr>
              <a:t> goals are far more ambitious then the MDGs which some felt fell short of tackling the real root of poverty.  Some MDG’s were exceeded and others fell short, but all expired in September of this year.</a:t>
            </a:r>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Substantial progress has been made regarding the MDGs. The world has already realized the first MDG of halving the extreme poverty rate by 2015. However, the achievements have been uneven. The MDGs are set to expire in 2015 and the discussion of a post-2015 agenda continues.</a:t>
            </a:r>
          </a:p>
          <a:p>
            <a:pPr fontAlgn="base"/>
            <a:endParaRPr lang="en-US" sz="1200" b="0" i="0" kern="1200" dirty="0" smtClean="0">
              <a:solidFill>
                <a:schemeClr val="tx1"/>
              </a:solidFill>
              <a:latin typeface="+mn-lt"/>
              <a:ea typeface="+mn-ea"/>
              <a:cs typeface="+mn-cs"/>
            </a:endParaRPr>
          </a:p>
          <a:p>
            <a:pPr fontAlgn="base"/>
            <a:r>
              <a:rPr lang="en-US" dirty="0" smtClean="0"/>
              <a:t/>
            </a:r>
            <a:br>
              <a:rPr lang="en-US" dirty="0" smtClean="0"/>
            </a:br>
            <a:r>
              <a:rPr lang="en-US" sz="1200" b="0" i="0" kern="1200" dirty="0" smtClean="0">
                <a:solidFill>
                  <a:schemeClr val="tx1"/>
                </a:solidFill>
                <a:latin typeface="+mn-lt"/>
                <a:ea typeface="+mn-ea"/>
                <a:cs typeface="+mn-cs"/>
              </a:rPr>
              <a:t>The focus is now on building a sustainable world where environmental sustainability, social inclusion, and economic development are equally valued. </a:t>
            </a:r>
            <a:r>
              <a:rPr lang="en-US" sz="1200" b="0" i="0" u="none" strike="noStrike" kern="1200" dirty="0" smtClean="0">
                <a:solidFill>
                  <a:schemeClr val="tx1"/>
                </a:solidFill>
                <a:latin typeface="+mn-lt"/>
                <a:ea typeface="+mn-ea"/>
                <a:cs typeface="+mn-cs"/>
                <a:hlinkClick r:id="rId3"/>
              </a:rPr>
              <a:t>The SDG Fund</a:t>
            </a:r>
            <a:r>
              <a:rPr lang="en-US" sz="1200" b="0" i="0" kern="1200" dirty="0" smtClean="0">
                <a:solidFill>
                  <a:schemeClr val="tx1"/>
                </a:solidFill>
                <a:latin typeface="+mn-lt"/>
                <a:ea typeface="+mn-ea"/>
                <a:cs typeface="+mn-cs"/>
              </a:rPr>
              <a:t>, building on the experience and lessons learned from the MDG Achievement Fund, is the first mechanism specifically created to achieve the SDGs.</a:t>
            </a:r>
          </a:p>
          <a:p>
            <a:r>
              <a:rPr lang="en-US" dirty="0" smtClean="0"/>
              <a:t> </a:t>
            </a:r>
          </a:p>
          <a:p>
            <a:r>
              <a:rPr lang="en-US" dirty="0" smtClean="0"/>
              <a:t>Traditional aid- </a:t>
            </a:r>
            <a:r>
              <a:rPr lang="en-US" baseline="0" dirty="0" smtClean="0"/>
              <a:t> for middle income countries such as Ghana may see significant reductions, but the SDGs are committed to leaving no behind, so time will tell how what aid is available for countries with that status but fail to raise funds in other areas.  </a:t>
            </a:r>
            <a:r>
              <a:rPr lang="en-US" baseline="0" dirty="0" err="1" smtClean="0"/>
              <a:t>WaterAid</a:t>
            </a:r>
            <a:r>
              <a:rPr lang="en-US" baseline="0" dirty="0" smtClean="0"/>
              <a:t> has produced a report outlining countries (45) in need of aid to ensure goal 6 is meet.  Ghana is on that list.</a:t>
            </a:r>
            <a:endParaRPr lang="en-US" dirty="0" smtClean="0"/>
          </a:p>
          <a:p>
            <a:r>
              <a:rPr lang="en-US" dirty="0" smtClean="0"/>
              <a:t>Philanthropy – bridge the gaps between UN and government, private sector</a:t>
            </a:r>
            <a:r>
              <a:rPr lang="en-US" baseline="0" dirty="0" smtClean="0"/>
              <a:t> bodies.  They provide more of an inclusive approach.  Will bring finances and skills, knowledge, data all of which support effective outcomes</a:t>
            </a:r>
          </a:p>
          <a:p>
            <a:r>
              <a:rPr lang="en-US" sz="1200" kern="1200" dirty="0" smtClean="0">
                <a:solidFill>
                  <a:schemeClr val="tx1"/>
                </a:solidFill>
                <a:latin typeface="+mn-lt"/>
                <a:ea typeface="+mn-ea"/>
                <a:cs typeface="+mn-cs"/>
              </a:rPr>
              <a:t>Philanthropic organizations should play a direct role in implementing the </a:t>
            </a:r>
            <a:r>
              <a:rPr lang="en-US" sz="1200" u="sng" kern="1200" dirty="0" smtClean="0">
                <a:solidFill>
                  <a:schemeClr val="tx1"/>
                </a:solidFill>
                <a:latin typeface="+mn-lt"/>
                <a:ea typeface="+mn-ea"/>
                <a:cs typeface="+mn-cs"/>
                <a:hlinkClick r:id="rId4"/>
              </a:rPr>
              <a:t>United Nations</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5"/>
              </a:rPr>
              <a:t>Sustainable Development Goals</a:t>
            </a:r>
            <a:r>
              <a:rPr lang="en-US" sz="1200" kern="1200" dirty="0" smtClean="0">
                <a:solidFill>
                  <a:schemeClr val="tx1"/>
                </a:solidFill>
                <a:latin typeface="+mn-lt"/>
                <a:ea typeface="+mn-ea"/>
                <a:cs typeface="+mn-cs"/>
              </a:rPr>
              <a:t> by collaborating with UN agencies, civil society organizations, governments, and businesses, a report from the </a:t>
            </a:r>
            <a:r>
              <a:rPr lang="en-US" sz="1200" u="sng" kern="1200" dirty="0" smtClean="0">
                <a:solidFill>
                  <a:schemeClr val="tx1"/>
                </a:solidFill>
                <a:latin typeface="+mn-lt"/>
                <a:ea typeface="+mn-ea"/>
                <a:cs typeface="+mn-cs"/>
                <a:hlinkClick r:id="rId6"/>
              </a:rPr>
              <a:t>SDG Philanthropy Platform</a:t>
            </a:r>
            <a:r>
              <a:rPr lang="en-US" sz="1200" kern="1200" dirty="0" smtClean="0">
                <a:solidFill>
                  <a:schemeClr val="tx1"/>
                </a:solidFill>
                <a:latin typeface="+mn-lt"/>
                <a:ea typeface="+mn-ea"/>
                <a:cs typeface="+mn-cs"/>
              </a:rPr>
              <a:t> urges. The report, </a:t>
            </a:r>
            <a:r>
              <a:rPr lang="en-US" sz="1200" i="1" u="sng" kern="1200" dirty="0" smtClean="0">
                <a:solidFill>
                  <a:schemeClr val="tx1"/>
                </a:solidFill>
                <a:latin typeface="+mn-lt"/>
                <a:ea typeface="+mn-ea"/>
                <a:cs typeface="+mn-cs"/>
                <a:hlinkClick r:id="rId7"/>
              </a:rPr>
              <a:t>Engaging Philanthropy in the Post-2015 Development Agenda: Lessons Learned and Ways Forward</a:t>
            </a:r>
            <a:r>
              <a:rPr lang="en-US" sz="1200" kern="1200" dirty="0" smtClean="0">
                <a:solidFill>
                  <a:schemeClr val="tx1"/>
                </a:solidFill>
                <a:latin typeface="+mn-lt"/>
                <a:ea typeface="+mn-ea"/>
                <a:cs typeface="+mn-cs"/>
              </a:rPr>
              <a:t> (44 pages, PDF), notes that while philanthropy is an increasingly important player in development efforts, individual funders have tended to work independently of government- and UN-led frameworks such as the Millennium Development Goals, even as they made significant investments in areas including global health, education, access to clean water, and child survival. By aligning their work with the SDGs and coordinating with other stakeholders, the report argues, foundations can help shape the development process, increase the efficiency of their own efforts, and measure performance against global indicators. Funded in part by the </a:t>
            </a:r>
            <a:r>
              <a:rPr lang="en-US" sz="1200" u="sng" kern="1200" dirty="0" smtClean="0">
                <a:solidFill>
                  <a:schemeClr val="tx1"/>
                </a:solidFill>
                <a:latin typeface="+mn-lt"/>
                <a:ea typeface="+mn-ea"/>
                <a:cs typeface="+mn-cs"/>
                <a:hlinkClick r:id="rId8"/>
              </a:rPr>
              <a:t>Ford</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9"/>
              </a:rPr>
              <a:t>Conrad N. Hilton</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hlinkClick r:id="rId10"/>
              </a:rPr>
              <a:t>MasterCard</a:t>
            </a:r>
            <a:r>
              <a:rPr lang="en-US" sz="1200" kern="1200" dirty="0" smtClean="0">
                <a:solidFill>
                  <a:schemeClr val="tx1"/>
                </a:solidFill>
                <a:latin typeface="+mn-lt"/>
                <a:ea typeface="+mn-ea"/>
                <a:cs typeface="+mn-cs"/>
              </a:rPr>
              <a:t> foundations, the report also highlights the accomplishments of the SDG Philanthropy Platform — a partnership of the </a:t>
            </a:r>
            <a:r>
              <a:rPr lang="en-US" sz="1200" u="sng" kern="1200" dirty="0" smtClean="0">
                <a:solidFill>
                  <a:schemeClr val="tx1"/>
                </a:solidFill>
                <a:latin typeface="+mn-lt"/>
                <a:ea typeface="+mn-ea"/>
                <a:cs typeface="+mn-cs"/>
                <a:hlinkClick r:id="rId11"/>
              </a:rPr>
              <a:t>United Nations Development </a:t>
            </a:r>
            <a:r>
              <a:rPr lang="en-US" sz="1200" u="sng" kern="1200" dirty="0" err="1" smtClean="0">
                <a:solidFill>
                  <a:schemeClr val="tx1"/>
                </a:solidFill>
                <a:latin typeface="+mn-lt"/>
                <a:ea typeface="+mn-ea"/>
                <a:cs typeface="+mn-cs"/>
                <a:hlinkClick r:id="rId11"/>
              </a:rPr>
              <a:t>Programme</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12"/>
              </a:rPr>
              <a:t>Foundation Center</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hlinkClick r:id="rId13"/>
              </a:rPr>
              <a:t>Rockefeller Philanthropy Advisors</a:t>
            </a:r>
            <a:r>
              <a:rPr lang="en-US" sz="1200" kern="1200" dirty="0" smtClean="0">
                <a:solidFill>
                  <a:schemeClr val="tx1"/>
                </a:solidFill>
                <a:latin typeface="+mn-lt"/>
                <a:ea typeface="+mn-ea"/>
                <a:cs typeface="+mn-cs"/>
              </a:rPr>
              <a:t> — since 2014, including building a knowledge base to promote philanthropy's role in planning, monitoring, evaluating, and implementing the SDGs.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"Governments alone cannot address the critical challenges of sustainable development, nor can we expect philanthropy to achieve its maximum potential operating in isolation," said UNDP administrator Helen Clark. "The SDG Platform for Philanthropy will create the linkages necessary to achieve the SDGs, and, ultimately, a more just and equitable society."</a:t>
            </a:r>
          </a:p>
          <a:p>
            <a:endParaRPr lang="en-US" baseline="0" dirty="0" smtClean="0"/>
          </a:p>
          <a:p>
            <a:endParaRPr lang="en-US" baseline="0" dirty="0" smtClean="0"/>
          </a:p>
          <a:p>
            <a:r>
              <a:rPr lang="en-US" baseline="0" dirty="0" smtClean="0"/>
              <a:t>Private sector – PPP’s and market based approaches are becoming an increasing in Ghana and contributed massively to the latter years of the MDGs in Ghana.  Moving forward method will become more increasingly used as a means of mobilizing private flows of money to address development needs.  This area require careful evaluation to ensure the services are affordable for the poor.  The environment also needs to be strengthen  in order to support more PPP’s, so loan facilities need to be made available for business to access the funding needed to entre agreements.  </a:t>
            </a:r>
          </a:p>
          <a:p>
            <a:r>
              <a:rPr lang="en-US" baseline="0" dirty="0" smtClean="0"/>
              <a:t>Foundations – offer flexible funding not tied to foreign policies, they often take a longer term approach and they to support multiple countries which fosters positive cross-national learning an innovations. One two INGO’s were in the top 10 list of recipients (IRC/World Vision), the majority were educational institutes   </a:t>
            </a:r>
          </a:p>
          <a:p>
            <a:r>
              <a:rPr lang="en-US" baseline="0" dirty="0" smtClean="0"/>
              <a:t>Domestic finance – its envisaged that countries will be raising collecting more tax (individuals/company/property) and not using it centrally but rather using it at district/municipal level.   We all know the </a:t>
            </a:r>
            <a:r>
              <a:rPr lang="en-US" baseline="0" dirty="0" err="1" smtClean="0"/>
              <a:t>GoG</a:t>
            </a:r>
            <a:r>
              <a:rPr lang="en-US" baseline="0" dirty="0" smtClean="0"/>
              <a:t> doesn’t collect enough to maintain existing costs, let alone the costs to deliver on the SDGs and sustain those achieved through the MDGs. CSO, civil society also need to ensure accountability, action and transparency to ensure governments use the money appropriately </a:t>
            </a:r>
          </a:p>
          <a:p>
            <a:endParaRPr lang="en-US" baseline="0" dirty="0" smtClean="0"/>
          </a:p>
          <a:p>
            <a:r>
              <a:rPr lang="en-US" baseline="0" dirty="0" smtClean="0"/>
              <a:t>As a sector, not just WASH but NGO/INGO/CSO’s we need to embrace the new channels of funding and work to design and implement appropriate sustainable </a:t>
            </a:r>
            <a:r>
              <a:rPr lang="en-US" baseline="0" dirty="0" err="1" smtClean="0"/>
              <a:t>programmes</a:t>
            </a:r>
            <a:r>
              <a:rPr lang="en-US" baseline="0" dirty="0" smtClean="0"/>
              <a:t>. </a:t>
            </a:r>
            <a:r>
              <a:rPr lang="en-US" baseline="0" dirty="0" err="1" smtClean="0"/>
              <a:t>Wateraid</a:t>
            </a:r>
            <a:r>
              <a:rPr lang="en-US" baseline="0" dirty="0" smtClean="0"/>
              <a:t> globally is going through a shift since the launch of our strategy and on the ground here in Ghana we are working developing our new strategy which outlines a new of key shifts in the way we will work with you, our donors and key stakeholders. </a:t>
            </a:r>
          </a:p>
          <a:p>
            <a:endParaRPr lang="en-US" baseline="0" dirty="0" smtClean="0"/>
          </a:p>
          <a:p>
            <a:endParaRPr lang="en-US" baseline="0" dirty="0" smtClean="0"/>
          </a:p>
          <a:p>
            <a:endParaRPr lang="en-US" baseline="0" dirty="0" smtClean="0"/>
          </a:p>
          <a:p>
            <a:endParaRPr lang="en-US" baseline="0" dirty="0" smtClean="0"/>
          </a:p>
          <a:p>
            <a:r>
              <a:rPr lang="en-US" baseline="0" dirty="0" smtClean="0"/>
              <a:t>What does this mean for Ghana, our sector and </a:t>
            </a:r>
            <a:r>
              <a:rPr lang="en-US" baseline="0" dirty="0" err="1" smtClean="0"/>
              <a:t>WaterAid</a:t>
            </a:r>
            <a:r>
              <a:rPr lang="en-US" baseline="0" dirty="0" smtClean="0"/>
              <a:t> Ghana???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means we will need to change the</a:t>
            </a:r>
            <a:r>
              <a:rPr lang="en-US" baseline="0" dirty="0" smtClean="0"/>
              <a:t> way we do things.  The traditional forms of aid are drying up and those set to replace them are looking at innovative ways to address issues which are sustainable.  </a:t>
            </a:r>
            <a:r>
              <a:rPr lang="en-US" baseline="0" dirty="0" err="1" smtClean="0"/>
              <a:t>Programmes</a:t>
            </a:r>
            <a:r>
              <a:rPr lang="en-US" baseline="0" dirty="0" smtClean="0"/>
              <a:t> need to be less about numbers and more about long term impact, capacity and institutional building. </a:t>
            </a:r>
            <a:endParaRPr lang="en-US" dirty="0" smtClean="0"/>
          </a:p>
          <a:p>
            <a:endParaRPr lang="en-US" dirty="0"/>
          </a:p>
        </p:txBody>
      </p:sp>
      <p:sp>
        <p:nvSpPr>
          <p:cNvPr id="4" name="Slide Number Placeholder 3"/>
          <p:cNvSpPr>
            <a:spLocks noGrp="1"/>
          </p:cNvSpPr>
          <p:nvPr>
            <p:ph type="sldNum" sz="quarter" idx="10"/>
          </p:nvPr>
        </p:nvSpPr>
        <p:spPr/>
        <p:txBody>
          <a:bodyPr/>
          <a:lstStyle/>
          <a:p>
            <a:fld id="{621D0F64-F718-4E61-B628-234072A9C2E0}" type="slidenum">
              <a:rPr lang="en-US" smtClean="0"/>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Who</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paid for the MDGs? Foreign aid budgets and debt</a:t>
            </a:r>
            <a:r>
              <a:rPr lang="en-US" sz="1200" b="0" kern="1200" baseline="0" dirty="0" smtClean="0">
                <a:solidFill>
                  <a:schemeClr val="tx1"/>
                </a:solidFill>
                <a:latin typeface="+mn-lt"/>
                <a:ea typeface="+mn-ea"/>
                <a:cs typeface="+mn-cs"/>
              </a:rPr>
              <a:t> relief where (largely) used to tackle the MDGs, but these tactics will not be used to support the ambitious SDGs.  Many estimate that trillions (not billions) will be needed to support the SGDs.  The SDG 6- sustainable management of water and sanitation for all’ will cost $27bn a year or $290bn if infrastructure is included. That said much external financing is available now than when the MDG’s started.  </a:t>
            </a:r>
          </a:p>
          <a:p>
            <a:pPr marL="0" marR="0" indent="0" algn="l" defTabSz="914400" rtl="0" eaLnBrk="1" fontAlgn="base"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challenge facing developed countries (now) is ensuring the aid is used to build the cap city of governments to deliver sustainable services for all. </a:t>
            </a: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road to finalized the SDG’s has included a number of high level meetings, most notably in Addis Ethiopia, where this question of funding was tackled.  The decision was that developing countries will be expected to meet the lion share through their own public finances and resources, with foreign governments and international agencies set to take a back seat. </a:t>
            </a:r>
          </a:p>
          <a:p>
            <a:pPr fontAlgn="base"/>
            <a:endParaRPr lang="en-US" sz="1200" b="0" i="0" kern="1200" dirty="0" smtClean="0">
              <a:solidFill>
                <a:schemeClr val="tx1"/>
              </a:solidFill>
              <a:latin typeface="+mn-lt"/>
              <a:ea typeface="+mn-ea"/>
              <a:cs typeface="+mn-cs"/>
            </a:endParaRPr>
          </a:p>
          <a:p>
            <a:pPr fontAlgn="base"/>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Sustainable development</a:t>
            </a:r>
            <a:r>
              <a:rPr lang="en-US" sz="1200" b="0" i="0" kern="1200" baseline="0" dirty="0" smtClean="0">
                <a:solidFill>
                  <a:schemeClr val="tx1"/>
                </a:solidFill>
                <a:latin typeface="+mn-lt"/>
                <a:ea typeface="+mn-ea"/>
                <a:cs typeface="+mn-cs"/>
              </a:rPr>
              <a:t> goals are far more ambitious then the MDGs which some felt fell short of tackling the real root of poverty.  Some MDG’s were exceeded and others fell short, but all expired in September of this year.</a:t>
            </a:r>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Substantial progress has been made regarding the MDGs. The world has already realized the first MDG of halving the extreme poverty rate by 2015. However, the achievements have been uneven. The MDGs are set to expire in 2015 and the discussion of a post-2015 agenda continues.</a:t>
            </a:r>
          </a:p>
          <a:p>
            <a:pPr fontAlgn="base"/>
            <a:endParaRPr lang="en-US" sz="1200" b="0" i="0" kern="1200" dirty="0" smtClean="0">
              <a:solidFill>
                <a:schemeClr val="tx1"/>
              </a:solidFill>
              <a:latin typeface="+mn-lt"/>
              <a:ea typeface="+mn-ea"/>
              <a:cs typeface="+mn-cs"/>
            </a:endParaRPr>
          </a:p>
          <a:p>
            <a:pPr fontAlgn="base"/>
            <a:r>
              <a:rPr lang="en-US" dirty="0" smtClean="0"/>
              <a:t/>
            </a:r>
            <a:br>
              <a:rPr lang="en-US" dirty="0" smtClean="0"/>
            </a:br>
            <a:r>
              <a:rPr lang="en-US" sz="1200" b="0" i="0" kern="1200" dirty="0" smtClean="0">
                <a:solidFill>
                  <a:schemeClr val="tx1"/>
                </a:solidFill>
                <a:latin typeface="+mn-lt"/>
                <a:ea typeface="+mn-ea"/>
                <a:cs typeface="+mn-cs"/>
              </a:rPr>
              <a:t>The focus is now on building a sustainable world where environmental sustainability, social inclusion, and economic development are equally valued. </a:t>
            </a:r>
            <a:r>
              <a:rPr lang="en-US" sz="1200" b="0" i="0" u="none" strike="noStrike" kern="1200" dirty="0" smtClean="0">
                <a:solidFill>
                  <a:schemeClr val="tx1"/>
                </a:solidFill>
                <a:latin typeface="+mn-lt"/>
                <a:ea typeface="+mn-ea"/>
                <a:cs typeface="+mn-cs"/>
                <a:hlinkClick r:id="rId3"/>
              </a:rPr>
              <a:t>The SDG Fund</a:t>
            </a:r>
            <a:r>
              <a:rPr lang="en-US" sz="1200" b="0" i="0" kern="1200" dirty="0" smtClean="0">
                <a:solidFill>
                  <a:schemeClr val="tx1"/>
                </a:solidFill>
                <a:latin typeface="+mn-lt"/>
                <a:ea typeface="+mn-ea"/>
                <a:cs typeface="+mn-cs"/>
              </a:rPr>
              <a:t>, building on the experience and lessons learned from the MDG Achievement Fund, is the first mechanism specifically created to achieve the SDGs.</a:t>
            </a:r>
          </a:p>
          <a:p>
            <a:r>
              <a:rPr lang="en-US" dirty="0" smtClean="0"/>
              <a:t> </a:t>
            </a:r>
          </a:p>
          <a:p>
            <a:r>
              <a:rPr lang="en-US" dirty="0" smtClean="0"/>
              <a:t>Traditional aid- </a:t>
            </a:r>
            <a:r>
              <a:rPr lang="en-US" baseline="0" dirty="0" smtClean="0"/>
              <a:t> for middle income countries such as Ghana may see significant reductions, but the SDGs are committed to leaving no behind, so time will tell how what aid is available for countries with that status but fail to raise funds in other areas.  </a:t>
            </a:r>
            <a:r>
              <a:rPr lang="en-US" baseline="0" dirty="0" err="1" smtClean="0"/>
              <a:t>WaterAid</a:t>
            </a:r>
            <a:r>
              <a:rPr lang="en-US" baseline="0" dirty="0" smtClean="0"/>
              <a:t> has produced a report outlining countries (45) in need of aid to ensure goal 6 is meet.  Ghana is on that list.</a:t>
            </a:r>
            <a:endParaRPr lang="en-US" dirty="0" smtClean="0"/>
          </a:p>
          <a:p>
            <a:r>
              <a:rPr lang="en-US" dirty="0" smtClean="0"/>
              <a:t>Philanthropy – bridge the gaps between UN and government, private sector</a:t>
            </a:r>
            <a:r>
              <a:rPr lang="en-US" baseline="0" dirty="0" smtClean="0"/>
              <a:t> bodies.  They provide more of an inclusive approach.  Will bring finances and skills, knowledge, data all of which support effective outcomes</a:t>
            </a:r>
          </a:p>
          <a:p>
            <a:r>
              <a:rPr lang="en-US" sz="1200" kern="1200" dirty="0" smtClean="0">
                <a:solidFill>
                  <a:schemeClr val="tx1"/>
                </a:solidFill>
                <a:latin typeface="+mn-lt"/>
                <a:ea typeface="+mn-ea"/>
                <a:cs typeface="+mn-cs"/>
              </a:rPr>
              <a:t>Philanthropic organizations should play a direct role in implementing the </a:t>
            </a:r>
            <a:r>
              <a:rPr lang="en-US" sz="1200" u="sng" kern="1200" dirty="0" smtClean="0">
                <a:solidFill>
                  <a:schemeClr val="tx1"/>
                </a:solidFill>
                <a:latin typeface="+mn-lt"/>
                <a:ea typeface="+mn-ea"/>
                <a:cs typeface="+mn-cs"/>
                <a:hlinkClick r:id="rId4"/>
              </a:rPr>
              <a:t>United Nations</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5"/>
              </a:rPr>
              <a:t>Sustainable Development Goals</a:t>
            </a:r>
            <a:r>
              <a:rPr lang="en-US" sz="1200" kern="1200" dirty="0" smtClean="0">
                <a:solidFill>
                  <a:schemeClr val="tx1"/>
                </a:solidFill>
                <a:latin typeface="+mn-lt"/>
                <a:ea typeface="+mn-ea"/>
                <a:cs typeface="+mn-cs"/>
              </a:rPr>
              <a:t> by collaborating with UN agencies, civil society organizations, governments, and businesses, a report from the </a:t>
            </a:r>
            <a:r>
              <a:rPr lang="en-US" sz="1200" u="sng" kern="1200" dirty="0" smtClean="0">
                <a:solidFill>
                  <a:schemeClr val="tx1"/>
                </a:solidFill>
                <a:latin typeface="+mn-lt"/>
                <a:ea typeface="+mn-ea"/>
                <a:cs typeface="+mn-cs"/>
                <a:hlinkClick r:id="rId6"/>
              </a:rPr>
              <a:t>SDG Philanthropy Platform</a:t>
            </a:r>
            <a:r>
              <a:rPr lang="en-US" sz="1200" kern="1200" dirty="0" smtClean="0">
                <a:solidFill>
                  <a:schemeClr val="tx1"/>
                </a:solidFill>
                <a:latin typeface="+mn-lt"/>
                <a:ea typeface="+mn-ea"/>
                <a:cs typeface="+mn-cs"/>
              </a:rPr>
              <a:t> urges. The report, </a:t>
            </a:r>
            <a:r>
              <a:rPr lang="en-US" sz="1200" i="1" u="sng" kern="1200" dirty="0" smtClean="0">
                <a:solidFill>
                  <a:schemeClr val="tx1"/>
                </a:solidFill>
                <a:latin typeface="+mn-lt"/>
                <a:ea typeface="+mn-ea"/>
                <a:cs typeface="+mn-cs"/>
                <a:hlinkClick r:id="rId7"/>
              </a:rPr>
              <a:t>Engaging Philanthropy in the Post-2015 Development Agenda: Lessons Learned and Ways Forward</a:t>
            </a:r>
            <a:r>
              <a:rPr lang="en-US" sz="1200" kern="1200" dirty="0" smtClean="0">
                <a:solidFill>
                  <a:schemeClr val="tx1"/>
                </a:solidFill>
                <a:latin typeface="+mn-lt"/>
                <a:ea typeface="+mn-ea"/>
                <a:cs typeface="+mn-cs"/>
              </a:rPr>
              <a:t> (44 pages, PDF), notes that while philanthropy is an increasingly important player in development efforts, individual funders have tended to work independently of government- and UN-led frameworks such as the Millennium Development Goals, even as they made significant investments in areas including global health, education, access to clean water, and child survival. By aligning their work with the SDGs and coordinating with other stakeholders, the report argues, foundations can help shape the development process, increase the efficiency of their own efforts, and measure performance against global indicators. Funded in part by the </a:t>
            </a:r>
            <a:r>
              <a:rPr lang="en-US" sz="1200" u="sng" kern="1200" dirty="0" smtClean="0">
                <a:solidFill>
                  <a:schemeClr val="tx1"/>
                </a:solidFill>
                <a:latin typeface="+mn-lt"/>
                <a:ea typeface="+mn-ea"/>
                <a:cs typeface="+mn-cs"/>
                <a:hlinkClick r:id="rId8"/>
              </a:rPr>
              <a:t>Ford</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9"/>
              </a:rPr>
              <a:t>Conrad N. Hilton</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hlinkClick r:id="rId10"/>
              </a:rPr>
              <a:t>MasterCard</a:t>
            </a:r>
            <a:r>
              <a:rPr lang="en-US" sz="1200" kern="1200" dirty="0" smtClean="0">
                <a:solidFill>
                  <a:schemeClr val="tx1"/>
                </a:solidFill>
                <a:latin typeface="+mn-lt"/>
                <a:ea typeface="+mn-ea"/>
                <a:cs typeface="+mn-cs"/>
              </a:rPr>
              <a:t> foundations, the report also highlights the accomplishments of the SDG Philanthropy Platform — a partnership of the </a:t>
            </a:r>
            <a:r>
              <a:rPr lang="en-US" sz="1200" u="sng" kern="1200" dirty="0" smtClean="0">
                <a:solidFill>
                  <a:schemeClr val="tx1"/>
                </a:solidFill>
                <a:latin typeface="+mn-lt"/>
                <a:ea typeface="+mn-ea"/>
                <a:cs typeface="+mn-cs"/>
                <a:hlinkClick r:id="rId11"/>
              </a:rPr>
              <a:t>United Nations Development </a:t>
            </a:r>
            <a:r>
              <a:rPr lang="en-US" sz="1200" u="sng" kern="1200" dirty="0" err="1" smtClean="0">
                <a:solidFill>
                  <a:schemeClr val="tx1"/>
                </a:solidFill>
                <a:latin typeface="+mn-lt"/>
                <a:ea typeface="+mn-ea"/>
                <a:cs typeface="+mn-cs"/>
                <a:hlinkClick r:id="rId11"/>
              </a:rPr>
              <a:t>Programme</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12"/>
              </a:rPr>
              <a:t>Foundation Center</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hlinkClick r:id="rId13"/>
              </a:rPr>
              <a:t>Rockefeller Philanthropy Advisors</a:t>
            </a:r>
            <a:r>
              <a:rPr lang="en-US" sz="1200" kern="1200" dirty="0" smtClean="0">
                <a:solidFill>
                  <a:schemeClr val="tx1"/>
                </a:solidFill>
                <a:latin typeface="+mn-lt"/>
                <a:ea typeface="+mn-ea"/>
                <a:cs typeface="+mn-cs"/>
              </a:rPr>
              <a:t> — since 2014, including building a knowledge base to promote philanthropy's role in planning, monitoring, evaluating, and implementing the SDGs.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"Governments alone cannot address the critical challenges of sustainable development, nor can we expect philanthropy to achieve its maximum potential operating in isolation," said UNDP administrator Helen Clark. "The SDG Platform for Philanthropy will create the linkages necessary to achieve the SDGs, and, ultimately, a more just and equitable society."</a:t>
            </a:r>
          </a:p>
          <a:p>
            <a:endParaRPr lang="en-US" baseline="0" dirty="0" smtClean="0"/>
          </a:p>
          <a:p>
            <a:endParaRPr lang="en-US" baseline="0" dirty="0" smtClean="0"/>
          </a:p>
          <a:p>
            <a:r>
              <a:rPr lang="en-US" baseline="0" dirty="0" smtClean="0"/>
              <a:t>Private sector – PPP’s and market based approaches are becoming an increasing in Ghana and contributed massively to the latter years of the MDGs in Ghana.  Moving forward method will become more increasingly used as a means of mobilizing private flows of money to address development needs.  This area require careful evaluation to ensure the services are affordable for the poor.  The environment also needs to be strengthen  in order to support more PPP’s, so loan facilities need to be made available for business to access the funding needed to entre agreements.  </a:t>
            </a:r>
          </a:p>
          <a:p>
            <a:r>
              <a:rPr lang="en-US" baseline="0" dirty="0" smtClean="0"/>
              <a:t>Foundations – offer flexible funding not tied to foreign policies, they often take a longer term approach and they to support multiple countries which fosters positive cross-national learning an innovations. One two INGO’s were in the top 10 list of recipients (IRC/World Vision), the majority were educational institutes   </a:t>
            </a:r>
          </a:p>
          <a:p>
            <a:r>
              <a:rPr lang="en-US" baseline="0" dirty="0" smtClean="0"/>
              <a:t>Domestic finance – its envisaged that countries will be raising collecting more tax (individuals/company/property) and not using it centrally but rather using it at district/municipal level.   We all know the </a:t>
            </a:r>
            <a:r>
              <a:rPr lang="en-US" baseline="0" dirty="0" err="1" smtClean="0"/>
              <a:t>GoG</a:t>
            </a:r>
            <a:r>
              <a:rPr lang="en-US" baseline="0" dirty="0" smtClean="0"/>
              <a:t> doesn’t collect enough to maintain existing costs, let alone the costs to deliver on the SDGs and sustain those achieved through the MDGs. CSO, civil society also need to ensure accountability, action and transparency to ensure governments use the money appropriately </a:t>
            </a:r>
          </a:p>
          <a:p>
            <a:endParaRPr lang="en-US" baseline="0" dirty="0" smtClean="0"/>
          </a:p>
          <a:p>
            <a:r>
              <a:rPr lang="en-US" baseline="0" dirty="0" smtClean="0"/>
              <a:t>As a sector, not just WASH but NGO/INGO/CSO’s we need to embrace the new channels of funding and work to design and implement appropriate sustainable </a:t>
            </a:r>
            <a:r>
              <a:rPr lang="en-US" baseline="0" dirty="0" err="1" smtClean="0"/>
              <a:t>programmes</a:t>
            </a:r>
            <a:r>
              <a:rPr lang="en-US" baseline="0" dirty="0" smtClean="0"/>
              <a:t>. </a:t>
            </a:r>
            <a:r>
              <a:rPr lang="en-US" baseline="0" dirty="0" err="1" smtClean="0"/>
              <a:t>Wateraid</a:t>
            </a:r>
            <a:r>
              <a:rPr lang="en-US" baseline="0" dirty="0" smtClean="0"/>
              <a:t> globally is going through a shift since the launch of our strategy and on the ground here in Ghana we are working developing our new strategy which outlines a new of key shifts in the way we will work with you, our donors and key stakeholders. </a:t>
            </a:r>
          </a:p>
          <a:p>
            <a:endParaRPr lang="en-US" baseline="0" dirty="0" smtClean="0"/>
          </a:p>
          <a:p>
            <a:endParaRPr lang="en-US" baseline="0" dirty="0" smtClean="0"/>
          </a:p>
          <a:p>
            <a:endParaRPr lang="en-US" baseline="0" dirty="0" smtClean="0"/>
          </a:p>
          <a:p>
            <a:endParaRPr lang="en-US" baseline="0" dirty="0" smtClean="0"/>
          </a:p>
          <a:p>
            <a:r>
              <a:rPr lang="en-US" baseline="0" dirty="0" smtClean="0"/>
              <a:t>What does this mean for Ghana, our sector and </a:t>
            </a:r>
            <a:r>
              <a:rPr lang="en-US" baseline="0" dirty="0" err="1" smtClean="0"/>
              <a:t>WaterAid</a:t>
            </a:r>
            <a:r>
              <a:rPr lang="en-US" baseline="0" dirty="0" smtClean="0"/>
              <a:t> Ghana???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means we will need to change the</a:t>
            </a:r>
            <a:r>
              <a:rPr lang="en-US" baseline="0" dirty="0" smtClean="0"/>
              <a:t> way we do things.  The traditional forms of aid are drying up and those set to replace them are looking at innovative ways to address issues which are sustainable.  </a:t>
            </a:r>
            <a:r>
              <a:rPr lang="en-US" baseline="0" dirty="0" err="1" smtClean="0"/>
              <a:t>Programmes</a:t>
            </a:r>
            <a:r>
              <a:rPr lang="en-US" baseline="0" dirty="0" smtClean="0"/>
              <a:t> need to be less about numbers and more about long term impact, capacity and institutional building. </a:t>
            </a:r>
            <a:endParaRPr lang="en-US" dirty="0" smtClean="0"/>
          </a:p>
          <a:p>
            <a:endParaRPr lang="en-US" dirty="0"/>
          </a:p>
        </p:txBody>
      </p:sp>
      <p:sp>
        <p:nvSpPr>
          <p:cNvPr id="4" name="Slide Number Placeholder 3"/>
          <p:cNvSpPr>
            <a:spLocks noGrp="1"/>
          </p:cNvSpPr>
          <p:nvPr>
            <p:ph type="sldNum" sz="quarter" idx="10"/>
          </p:nvPr>
        </p:nvSpPr>
        <p:spPr/>
        <p:txBody>
          <a:bodyPr/>
          <a:lstStyle/>
          <a:p>
            <a:fld id="{621D0F64-F718-4E61-B628-234072A9C2E0}" type="slidenum">
              <a:rPr lang="en-US" smtClean="0"/>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Who</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paid for the MDGs? Foreign aid budgets and debt</a:t>
            </a:r>
            <a:r>
              <a:rPr lang="en-US" sz="1200" b="0" kern="1200" baseline="0" dirty="0" smtClean="0">
                <a:solidFill>
                  <a:schemeClr val="tx1"/>
                </a:solidFill>
                <a:latin typeface="+mn-lt"/>
                <a:ea typeface="+mn-ea"/>
                <a:cs typeface="+mn-cs"/>
              </a:rPr>
              <a:t> relief where (largely) used to tackle the MDGs, but these tactics will not be used to support the ambitious SDGs.  Many estimate that trillions (not billions) will be needed to support the SGDs.  The SDG 6- sustainable management of water and sanitation for all’ will cost $27bn a year or $290bn if infrastructure is included. That said much external financing is available now than when the MDG’s started.  </a:t>
            </a:r>
          </a:p>
          <a:p>
            <a:pPr marL="0" marR="0" indent="0" algn="l" defTabSz="914400" rtl="0" eaLnBrk="1" fontAlgn="base"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challenge facing developed countries (now) is ensuring the aid is used to build the cap city of governments to deliver sustainable services for all. </a:t>
            </a: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road to finalized the SDG’s has included a number of high level meetings, most notably in Addis Ethiopia, where this question of funding was tackled.  The decision was that developing countries will be expected to meet the lion share through their own public finances and resources, with foreign governments and international agencies set to take a back seat. </a:t>
            </a:r>
          </a:p>
          <a:p>
            <a:pPr fontAlgn="base"/>
            <a:endParaRPr lang="en-US" sz="1200" b="0" i="0" kern="1200" dirty="0" smtClean="0">
              <a:solidFill>
                <a:schemeClr val="tx1"/>
              </a:solidFill>
              <a:latin typeface="+mn-lt"/>
              <a:ea typeface="+mn-ea"/>
              <a:cs typeface="+mn-cs"/>
            </a:endParaRPr>
          </a:p>
          <a:p>
            <a:pPr fontAlgn="base"/>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Sustainable development</a:t>
            </a:r>
            <a:r>
              <a:rPr lang="en-US" sz="1200" b="0" i="0" kern="1200" baseline="0" dirty="0" smtClean="0">
                <a:solidFill>
                  <a:schemeClr val="tx1"/>
                </a:solidFill>
                <a:latin typeface="+mn-lt"/>
                <a:ea typeface="+mn-ea"/>
                <a:cs typeface="+mn-cs"/>
              </a:rPr>
              <a:t> goals are far more ambitious then the MDGs which some felt fell short of tackling the real root of poverty.  Some MDG’s were exceeded and others fell short, but all expired in September of this year.</a:t>
            </a:r>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Substantial progress has been made regarding the MDGs. The world has already realized the first MDG of halving the extreme poverty rate by 2015. However, the achievements have been uneven. The MDGs are set to expire in 2015 and the discussion of a post-2015 agenda continues.</a:t>
            </a:r>
          </a:p>
          <a:p>
            <a:pPr fontAlgn="base"/>
            <a:endParaRPr lang="en-US" sz="1200" b="0" i="0" kern="1200" dirty="0" smtClean="0">
              <a:solidFill>
                <a:schemeClr val="tx1"/>
              </a:solidFill>
              <a:latin typeface="+mn-lt"/>
              <a:ea typeface="+mn-ea"/>
              <a:cs typeface="+mn-cs"/>
            </a:endParaRPr>
          </a:p>
          <a:p>
            <a:pPr fontAlgn="base"/>
            <a:r>
              <a:rPr lang="en-US" dirty="0" smtClean="0"/>
              <a:t/>
            </a:r>
            <a:br>
              <a:rPr lang="en-US" dirty="0" smtClean="0"/>
            </a:br>
            <a:r>
              <a:rPr lang="en-US" sz="1200" b="0" i="0" kern="1200" dirty="0" smtClean="0">
                <a:solidFill>
                  <a:schemeClr val="tx1"/>
                </a:solidFill>
                <a:latin typeface="+mn-lt"/>
                <a:ea typeface="+mn-ea"/>
                <a:cs typeface="+mn-cs"/>
              </a:rPr>
              <a:t>The focus is now on building a sustainable world where environmental sustainability, social inclusion, and economic development are equally valued. </a:t>
            </a:r>
            <a:r>
              <a:rPr lang="en-US" sz="1200" b="0" i="0" u="none" strike="noStrike" kern="1200" dirty="0" smtClean="0">
                <a:solidFill>
                  <a:schemeClr val="tx1"/>
                </a:solidFill>
                <a:latin typeface="+mn-lt"/>
                <a:ea typeface="+mn-ea"/>
                <a:cs typeface="+mn-cs"/>
                <a:hlinkClick r:id="rId3"/>
              </a:rPr>
              <a:t>The SDG Fund</a:t>
            </a:r>
            <a:r>
              <a:rPr lang="en-US" sz="1200" b="0" i="0" kern="1200" dirty="0" smtClean="0">
                <a:solidFill>
                  <a:schemeClr val="tx1"/>
                </a:solidFill>
                <a:latin typeface="+mn-lt"/>
                <a:ea typeface="+mn-ea"/>
                <a:cs typeface="+mn-cs"/>
              </a:rPr>
              <a:t>, building on the experience and lessons learned from the MDG Achievement Fund, is the first mechanism specifically created to achieve the SDGs.</a:t>
            </a:r>
          </a:p>
          <a:p>
            <a:r>
              <a:rPr lang="en-US" dirty="0" smtClean="0"/>
              <a:t> </a:t>
            </a:r>
          </a:p>
          <a:p>
            <a:r>
              <a:rPr lang="en-US" dirty="0" smtClean="0"/>
              <a:t>Traditional aid- </a:t>
            </a:r>
            <a:r>
              <a:rPr lang="en-US" baseline="0" dirty="0" smtClean="0"/>
              <a:t> for middle income countries such as Ghana may see significant reductions, but the SDGs are committed to leaving no behind, so time will tell how what aid is available for countries with that status but fail to raise funds in other areas.  </a:t>
            </a:r>
            <a:r>
              <a:rPr lang="en-US" baseline="0" dirty="0" err="1" smtClean="0"/>
              <a:t>WaterAid</a:t>
            </a:r>
            <a:r>
              <a:rPr lang="en-US" baseline="0" dirty="0" smtClean="0"/>
              <a:t> has produced a report outlining countries (45) in need of aid to ensure goal 6 is meet.  Ghana is on that list.</a:t>
            </a:r>
            <a:endParaRPr lang="en-US" dirty="0" smtClean="0"/>
          </a:p>
          <a:p>
            <a:r>
              <a:rPr lang="en-US" dirty="0" smtClean="0"/>
              <a:t>Philanthropy – bridge the gaps between UN and government, private sector</a:t>
            </a:r>
            <a:r>
              <a:rPr lang="en-US" baseline="0" dirty="0" smtClean="0"/>
              <a:t> bodies.  They provide more of an inclusive approach.  Will bring finances and skills, knowledge, data all of which support effective outcomes</a:t>
            </a:r>
          </a:p>
          <a:p>
            <a:r>
              <a:rPr lang="en-US" sz="1200" kern="1200" dirty="0" smtClean="0">
                <a:solidFill>
                  <a:schemeClr val="tx1"/>
                </a:solidFill>
                <a:latin typeface="+mn-lt"/>
                <a:ea typeface="+mn-ea"/>
                <a:cs typeface="+mn-cs"/>
              </a:rPr>
              <a:t>Philanthropic organizations should play a direct role in implementing the </a:t>
            </a:r>
            <a:r>
              <a:rPr lang="en-US" sz="1200" u="sng" kern="1200" dirty="0" smtClean="0">
                <a:solidFill>
                  <a:schemeClr val="tx1"/>
                </a:solidFill>
                <a:latin typeface="+mn-lt"/>
                <a:ea typeface="+mn-ea"/>
                <a:cs typeface="+mn-cs"/>
                <a:hlinkClick r:id="rId4"/>
              </a:rPr>
              <a:t>United Nations</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5"/>
              </a:rPr>
              <a:t>Sustainable Development Goals</a:t>
            </a:r>
            <a:r>
              <a:rPr lang="en-US" sz="1200" kern="1200" dirty="0" smtClean="0">
                <a:solidFill>
                  <a:schemeClr val="tx1"/>
                </a:solidFill>
                <a:latin typeface="+mn-lt"/>
                <a:ea typeface="+mn-ea"/>
                <a:cs typeface="+mn-cs"/>
              </a:rPr>
              <a:t> by collaborating with UN agencies, civil society organizations, governments, and businesses, a report from the </a:t>
            </a:r>
            <a:r>
              <a:rPr lang="en-US" sz="1200" u="sng" kern="1200" dirty="0" smtClean="0">
                <a:solidFill>
                  <a:schemeClr val="tx1"/>
                </a:solidFill>
                <a:latin typeface="+mn-lt"/>
                <a:ea typeface="+mn-ea"/>
                <a:cs typeface="+mn-cs"/>
                <a:hlinkClick r:id="rId6"/>
              </a:rPr>
              <a:t>SDG Philanthropy Platform</a:t>
            </a:r>
            <a:r>
              <a:rPr lang="en-US" sz="1200" kern="1200" dirty="0" smtClean="0">
                <a:solidFill>
                  <a:schemeClr val="tx1"/>
                </a:solidFill>
                <a:latin typeface="+mn-lt"/>
                <a:ea typeface="+mn-ea"/>
                <a:cs typeface="+mn-cs"/>
              </a:rPr>
              <a:t> urges. The report, </a:t>
            </a:r>
            <a:r>
              <a:rPr lang="en-US" sz="1200" i="1" u="sng" kern="1200" dirty="0" smtClean="0">
                <a:solidFill>
                  <a:schemeClr val="tx1"/>
                </a:solidFill>
                <a:latin typeface="+mn-lt"/>
                <a:ea typeface="+mn-ea"/>
                <a:cs typeface="+mn-cs"/>
                <a:hlinkClick r:id="rId7"/>
              </a:rPr>
              <a:t>Engaging Philanthropy in the Post-2015 Development Agenda: Lessons Learned and Ways Forward</a:t>
            </a:r>
            <a:r>
              <a:rPr lang="en-US" sz="1200" kern="1200" dirty="0" smtClean="0">
                <a:solidFill>
                  <a:schemeClr val="tx1"/>
                </a:solidFill>
                <a:latin typeface="+mn-lt"/>
                <a:ea typeface="+mn-ea"/>
                <a:cs typeface="+mn-cs"/>
              </a:rPr>
              <a:t> (44 pages, PDF), notes that while philanthropy is an increasingly important player in development efforts, individual funders have tended to work independently of government- and UN-led frameworks such as the Millennium Development Goals, even as they made significant investments in areas including global health, education, access to clean water, and child survival. By aligning their work with the SDGs and coordinating with other stakeholders, the report argues, foundations can help shape the development process, increase the efficiency of their own efforts, and measure performance against global indicators. Funded in part by the </a:t>
            </a:r>
            <a:r>
              <a:rPr lang="en-US" sz="1200" u="sng" kern="1200" dirty="0" smtClean="0">
                <a:solidFill>
                  <a:schemeClr val="tx1"/>
                </a:solidFill>
                <a:latin typeface="+mn-lt"/>
                <a:ea typeface="+mn-ea"/>
                <a:cs typeface="+mn-cs"/>
                <a:hlinkClick r:id="rId8"/>
              </a:rPr>
              <a:t>Ford</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9"/>
              </a:rPr>
              <a:t>Conrad N. Hilton</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hlinkClick r:id="rId10"/>
              </a:rPr>
              <a:t>MasterCard</a:t>
            </a:r>
            <a:r>
              <a:rPr lang="en-US" sz="1200" kern="1200" dirty="0" smtClean="0">
                <a:solidFill>
                  <a:schemeClr val="tx1"/>
                </a:solidFill>
                <a:latin typeface="+mn-lt"/>
                <a:ea typeface="+mn-ea"/>
                <a:cs typeface="+mn-cs"/>
              </a:rPr>
              <a:t> foundations, the report also highlights the accomplishments of the SDG Philanthropy Platform — a partnership of the </a:t>
            </a:r>
            <a:r>
              <a:rPr lang="en-US" sz="1200" u="sng" kern="1200" dirty="0" smtClean="0">
                <a:solidFill>
                  <a:schemeClr val="tx1"/>
                </a:solidFill>
                <a:latin typeface="+mn-lt"/>
                <a:ea typeface="+mn-ea"/>
                <a:cs typeface="+mn-cs"/>
                <a:hlinkClick r:id="rId11"/>
              </a:rPr>
              <a:t>United Nations Development </a:t>
            </a:r>
            <a:r>
              <a:rPr lang="en-US" sz="1200" u="sng" kern="1200" dirty="0" err="1" smtClean="0">
                <a:solidFill>
                  <a:schemeClr val="tx1"/>
                </a:solidFill>
                <a:latin typeface="+mn-lt"/>
                <a:ea typeface="+mn-ea"/>
                <a:cs typeface="+mn-cs"/>
                <a:hlinkClick r:id="rId11"/>
              </a:rPr>
              <a:t>Programme</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12"/>
              </a:rPr>
              <a:t>Foundation Center</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hlinkClick r:id="rId13"/>
              </a:rPr>
              <a:t>Rockefeller Philanthropy Advisors</a:t>
            </a:r>
            <a:r>
              <a:rPr lang="en-US" sz="1200" kern="1200" dirty="0" smtClean="0">
                <a:solidFill>
                  <a:schemeClr val="tx1"/>
                </a:solidFill>
                <a:latin typeface="+mn-lt"/>
                <a:ea typeface="+mn-ea"/>
                <a:cs typeface="+mn-cs"/>
              </a:rPr>
              <a:t> — since 2014, including building a knowledge base to promote philanthropy's role in planning, monitoring, evaluating, and implementing the SDGs.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"Governments alone cannot address the critical challenges of sustainable development, nor can we expect philanthropy to achieve its maximum potential operating in isolation," said UNDP administrator Helen Clark. "The SDG Platform for Philanthropy will create the linkages necessary to achieve the SDGs, and, ultimately, a more just and equitable society."</a:t>
            </a:r>
          </a:p>
          <a:p>
            <a:endParaRPr lang="en-US" baseline="0" dirty="0" smtClean="0"/>
          </a:p>
          <a:p>
            <a:endParaRPr lang="en-US" baseline="0" dirty="0" smtClean="0"/>
          </a:p>
          <a:p>
            <a:r>
              <a:rPr lang="en-US" baseline="0" dirty="0" smtClean="0"/>
              <a:t>Private sector – PPP’s and market based approaches are becoming an increasing in Ghana and contributed massively to the latter years of the MDGs in Ghana.  Moving forward method will become more increasingly used as a means of mobilizing private flows of money to address development needs.  This area require careful evaluation to ensure the services are affordable for the poor.  The environment also needs to be strengthen  in order to support more PPP’s, so loan facilities need to be made available for business to access the funding needed to entre agreements.  </a:t>
            </a:r>
          </a:p>
          <a:p>
            <a:r>
              <a:rPr lang="en-US" baseline="0" dirty="0" smtClean="0"/>
              <a:t>Foundations – offer flexible funding not tied to foreign policies, they often take a longer term approach and they to support multiple countries which fosters positive cross-national learning an innovations. One two INGO’s were in the top 10 list of recipients (IRC/World Vision), the majority were educational institutes   </a:t>
            </a:r>
          </a:p>
          <a:p>
            <a:r>
              <a:rPr lang="en-US" baseline="0" dirty="0" smtClean="0"/>
              <a:t>Domestic finance – its envisaged that countries will be raising collecting more tax (individuals/company/property) and not using it centrally but rather using it at district/municipal level.   We all know the </a:t>
            </a:r>
            <a:r>
              <a:rPr lang="en-US" baseline="0" dirty="0" err="1" smtClean="0"/>
              <a:t>GoG</a:t>
            </a:r>
            <a:r>
              <a:rPr lang="en-US" baseline="0" dirty="0" smtClean="0"/>
              <a:t> doesn’t collect enough to maintain existing costs, let alone the costs to deliver on the SDGs and sustain those achieved through the MDGs. CSO, civil society also need to ensure accountability, action and transparency to ensure governments use the money appropriately </a:t>
            </a:r>
          </a:p>
          <a:p>
            <a:endParaRPr lang="en-US" baseline="0" dirty="0" smtClean="0"/>
          </a:p>
          <a:p>
            <a:r>
              <a:rPr lang="en-US" baseline="0" dirty="0" smtClean="0"/>
              <a:t>As a sector, not just WASH but NGO/INGO/CSO’s we need to embrace the new channels of funding and work to design and implement appropriate sustainable </a:t>
            </a:r>
            <a:r>
              <a:rPr lang="en-US" baseline="0" dirty="0" err="1" smtClean="0"/>
              <a:t>programmes</a:t>
            </a:r>
            <a:r>
              <a:rPr lang="en-US" baseline="0" dirty="0" smtClean="0"/>
              <a:t>. </a:t>
            </a:r>
            <a:r>
              <a:rPr lang="en-US" baseline="0" dirty="0" err="1" smtClean="0"/>
              <a:t>Wateraid</a:t>
            </a:r>
            <a:r>
              <a:rPr lang="en-US" baseline="0" dirty="0" smtClean="0"/>
              <a:t> globally is going through a shift since the launch of our strategy and on the ground here in Ghana we are working developing our new strategy which outlines a new of key shifts in the way we will work with you, our donors and key stakeholders. </a:t>
            </a:r>
          </a:p>
          <a:p>
            <a:endParaRPr lang="en-US" baseline="0" dirty="0" smtClean="0"/>
          </a:p>
          <a:p>
            <a:endParaRPr lang="en-US" baseline="0" dirty="0" smtClean="0"/>
          </a:p>
          <a:p>
            <a:endParaRPr lang="en-US" baseline="0" dirty="0" smtClean="0"/>
          </a:p>
          <a:p>
            <a:endParaRPr lang="en-US" baseline="0" dirty="0" smtClean="0"/>
          </a:p>
          <a:p>
            <a:r>
              <a:rPr lang="en-US" baseline="0" dirty="0" smtClean="0"/>
              <a:t>What does this mean for Ghana, our sector and </a:t>
            </a:r>
            <a:r>
              <a:rPr lang="en-US" baseline="0" dirty="0" err="1" smtClean="0"/>
              <a:t>WaterAid</a:t>
            </a:r>
            <a:r>
              <a:rPr lang="en-US" baseline="0" dirty="0" smtClean="0"/>
              <a:t> Ghana???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means we will need to change the</a:t>
            </a:r>
            <a:r>
              <a:rPr lang="en-US" baseline="0" dirty="0" smtClean="0"/>
              <a:t> way we do things.  The traditional forms of aid are drying up and those set to replace them are looking at innovative ways to address issues which are sustainable.  </a:t>
            </a:r>
            <a:r>
              <a:rPr lang="en-US" baseline="0" dirty="0" err="1" smtClean="0"/>
              <a:t>Programmes</a:t>
            </a:r>
            <a:r>
              <a:rPr lang="en-US" baseline="0" dirty="0" smtClean="0"/>
              <a:t> need to be less about numbers and more about long term impact, capacity and institutional building. </a:t>
            </a:r>
            <a:endParaRPr lang="en-US" dirty="0" smtClean="0"/>
          </a:p>
          <a:p>
            <a:endParaRPr lang="en-US" dirty="0"/>
          </a:p>
        </p:txBody>
      </p:sp>
      <p:sp>
        <p:nvSpPr>
          <p:cNvPr id="4" name="Slide Number Placeholder 3"/>
          <p:cNvSpPr>
            <a:spLocks noGrp="1"/>
          </p:cNvSpPr>
          <p:nvPr>
            <p:ph type="sldNum" sz="quarter" idx="10"/>
          </p:nvPr>
        </p:nvSpPr>
        <p:spPr/>
        <p:txBody>
          <a:bodyPr/>
          <a:lstStyle/>
          <a:p>
            <a:fld id="{621D0F64-F718-4E61-B628-234072A9C2E0}"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600" b="0" kern="1200" dirty="0" smtClean="0">
                <a:solidFill>
                  <a:schemeClr val="tx1"/>
                </a:solidFill>
                <a:latin typeface="+mn-lt"/>
                <a:ea typeface="+mn-ea"/>
                <a:cs typeface="+mn-cs"/>
              </a:rPr>
              <a:t>We are now in a new</a:t>
            </a:r>
            <a:r>
              <a:rPr lang="en-US" sz="1600" b="0" kern="1200" baseline="0" dirty="0" smtClean="0">
                <a:solidFill>
                  <a:schemeClr val="tx1"/>
                </a:solidFill>
                <a:latin typeface="+mn-lt"/>
                <a:ea typeface="+mn-ea"/>
                <a:cs typeface="+mn-cs"/>
              </a:rPr>
              <a:t> era and the world has committed to 17 steps to achieving sustainable  development and (key) not leaving anyone behind. </a:t>
            </a:r>
            <a:endParaRPr lang="en-US" sz="1600" b="0" kern="1200" dirty="0" smtClean="0">
              <a:solidFill>
                <a:schemeClr val="tx1"/>
              </a:solidFill>
              <a:latin typeface="+mn-lt"/>
              <a:ea typeface="+mn-ea"/>
              <a:cs typeface="+mn-cs"/>
            </a:endParaRPr>
          </a:p>
          <a:p>
            <a:r>
              <a:rPr lang="en-US" sz="1600" b="0" kern="1200" dirty="0" smtClean="0">
                <a:solidFill>
                  <a:schemeClr val="tx1"/>
                </a:solidFill>
                <a:latin typeface="+mn-lt"/>
                <a:ea typeface="+mn-ea"/>
                <a:cs typeface="+mn-cs"/>
              </a:rPr>
              <a:t>Achieving ambitious sustainable development goals, especially those around water and sanitation, will take trillions of dollars. Is it time to change funding models?  The MDG’s were woefully</a:t>
            </a:r>
            <a:r>
              <a:rPr lang="en-US" sz="1600" b="0" kern="1200" baseline="0" dirty="0" smtClean="0">
                <a:solidFill>
                  <a:schemeClr val="tx1"/>
                </a:solidFill>
                <a:latin typeface="+mn-lt"/>
                <a:ea typeface="+mn-ea"/>
                <a:cs typeface="+mn-cs"/>
              </a:rPr>
              <a:t> under funded and needed adjusting 3 times during the period, and still targets were not met. </a:t>
            </a:r>
          </a:p>
          <a:p>
            <a:pPr fontAlgn="base"/>
            <a:r>
              <a:rPr lang="en-US" sz="1600" b="0" kern="1200" baseline="0" dirty="0" smtClean="0">
                <a:solidFill>
                  <a:schemeClr val="tx1"/>
                </a:solidFill>
                <a:latin typeface="+mn-lt"/>
                <a:ea typeface="+mn-ea"/>
                <a:cs typeface="+mn-cs"/>
              </a:rPr>
              <a:t>Traditional aid will soon be a thing of the past, as the developed world are looking at the developing world to fund its own development projects. </a:t>
            </a:r>
            <a:r>
              <a:rPr lang="en-US" sz="1600" b="0" i="0" kern="1200" dirty="0" smtClean="0">
                <a:solidFill>
                  <a:schemeClr val="tx1"/>
                </a:solidFill>
                <a:latin typeface="+mn-lt"/>
                <a:ea typeface="+mn-ea"/>
                <a:cs typeface="+mn-cs"/>
              </a:rPr>
              <a:t>Unsurprisingly, the question of just how </a:t>
            </a:r>
            <a:r>
              <a:rPr lang="en-US" sz="1600" b="0" i="1" kern="1200" dirty="0" smtClean="0">
                <a:solidFill>
                  <a:schemeClr val="tx1"/>
                </a:solidFill>
                <a:latin typeface="+mn-lt"/>
                <a:ea typeface="+mn-ea"/>
                <a:cs typeface="+mn-cs"/>
              </a:rPr>
              <a:t>much</a:t>
            </a:r>
            <a:r>
              <a:rPr lang="en-US" sz="1600" b="0" i="0" kern="1200" dirty="0" smtClean="0">
                <a:solidFill>
                  <a:schemeClr val="tx1"/>
                </a:solidFill>
                <a:latin typeface="+mn-lt"/>
                <a:ea typeface="+mn-ea"/>
                <a:cs typeface="+mn-cs"/>
              </a:rPr>
              <a:t> capital will need to be raised to implement the SDGs (and, subsequently, how much of that need is currently unaccounted for) is a popular one among think tanks and policy pundits. The hope is that this exercise might help to bring new foreign assistance providers to the table or increase the commitments of existing donors. Unfortunately, though, this question neglects to address the other side of the ledger. The missing question: instead of simply raising more capital from already stretched donors, is it possible to provide more value from the funding already committed?</a:t>
            </a:r>
          </a:p>
          <a:p>
            <a:pPr fontAlgn="base"/>
            <a:r>
              <a:rPr lang="en-US" sz="1600" b="0" i="0" kern="1200" dirty="0" smtClean="0">
                <a:solidFill>
                  <a:schemeClr val="tx1"/>
                </a:solidFill>
                <a:latin typeface="+mn-lt"/>
                <a:ea typeface="+mn-ea"/>
                <a:cs typeface="+mn-cs"/>
              </a:rPr>
              <a:t>To be clear, this is not to question whether the agencies responsible for implementing foreign assistance programs are doing the best they can with what they have. Rather, it is to question whether those agencies have what they need in order to effectively carry out their mandates. Along with searching for additional financial resources, it is critical that the SDG process focus on developing and providing financial tools—such as access to banking, credit, and loans—that better equip development actors with power, choice, and flexibility in the way they manage their programs.</a:t>
            </a:r>
          </a:p>
          <a:p>
            <a:r>
              <a:rPr lang="en-US" sz="1200" kern="1200" dirty="0" smtClean="0">
                <a:solidFill>
                  <a:schemeClr val="tx1"/>
                </a:solidFill>
                <a:latin typeface="+mn-lt"/>
                <a:ea typeface="+mn-ea"/>
                <a:cs typeface="+mn-cs"/>
              </a:rPr>
              <a:t>Surprisingly, the SDGs offer little by way of solutions to many of the biggest known drivers of global poverty. For example, the SDGs say nothing about the unfair trade regime of the World Trade </a:t>
            </a:r>
            <a:r>
              <a:rPr lang="en-US" sz="1200" kern="1200" dirty="0" err="1" smtClean="0">
                <a:solidFill>
                  <a:schemeClr val="tx1"/>
                </a:solidFill>
                <a:latin typeface="+mn-lt"/>
                <a:ea typeface="+mn-ea"/>
                <a:cs typeface="+mn-cs"/>
              </a:rPr>
              <a:t>Organisation</a:t>
            </a:r>
            <a:r>
              <a:rPr lang="en-US" sz="1200" kern="1200" dirty="0" smtClean="0">
                <a:solidFill>
                  <a:schemeClr val="tx1"/>
                </a:solidFill>
                <a:latin typeface="+mn-lt"/>
                <a:ea typeface="+mn-ea"/>
                <a:cs typeface="+mn-cs"/>
              </a:rPr>
              <a:t>, or the many bilateral trade and investment agreements that </a:t>
            </a:r>
            <a:r>
              <a:rPr lang="en-US" sz="1200" kern="1200" dirty="0" err="1" smtClean="0">
                <a:solidFill>
                  <a:schemeClr val="tx1"/>
                </a:solidFill>
                <a:latin typeface="+mn-lt"/>
                <a:ea typeface="+mn-ea"/>
                <a:cs typeface="+mn-cs"/>
              </a:rPr>
              <a:t>liberalise</a:t>
            </a:r>
            <a:r>
              <a:rPr lang="en-US" sz="1200" kern="1200" dirty="0" smtClean="0">
                <a:solidFill>
                  <a:schemeClr val="tx1"/>
                </a:solidFill>
                <a:latin typeface="+mn-lt"/>
                <a:ea typeface="+mn-ea"/>
                <a:cs typeface="+mn-cs"/>
              </a:rPr>
              <a:t> global markets at the expense of the poor. In fact, instead of tackling this crucial issue, Goal 17.10 calls for more trade </a:t>
            </a:r>
            <a:r>
              <a:rPr lang="en-US" sz="1200" kern="1200" dirty="0" err="1" smtClean="0">
                <a:solidFill>
                  <a:schemeClr val="tx1"/>
                </a:solidFill>
                <a:latin typeface="+mn-lt"/>
                <a:ea typeface="+mn-ea"/>
                <a:cs typeface="+mn-cs"/>
              </a:rPr>
              <a:t>liberalisation</a:t>
            </a:r>
            <a:r>
              <a:rPr lang="en-US" sz="1200" kern="1200" dirty="0" smtClean="0">
                <a:solidFill>
                  <a:schemeClr val="tx1"/>
                </a:solidFill>
                <a:latin typeface="+mn-lt"/>
                <a:ea typeface="+mn-ea"/>
                <a:cs typeface="+mn-cs"/>
              </a:rPr>
              <a:t> and more power for the WTO.</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Then there’s the question of funding. The United Nations acknowledges that the SDGs will require an annual outlay of some $2.5 trillion. How do they propose to bridge the funding shortfall? </a:t>
            </a:r>
            <a:endParaRPr lang="en-US" sz="1600" b="0" kern="1200" baseline="0" dirty="0" smtClean="0">
              <a:solidFill>
                <a:schemeClr val="tx1"/>
              </a:solidFill>
              <a:latin typeface="+mn-lt"/>
              <a:ea typeface="+mn-ea"/>
              <a:cs typeface="+mn-cs"/>
            </a:endParaRPr>
          </a:p>
          <a:p>
            <a:endParaRPr lang="en-US" sz="1600" b="0" i="0" kern="1200" dirty="0" smtClean="0">
              <a:solidFill>
                <a:schemeClr val="tx1"/>
              </a:solidFill>
              <a:latin typeface="+mn-lt"/>
              <a:ea typeface="+mn-ea"/>
              <a:cs typeface="+mn-cs"/>
            </a:endParaRPr>
          </a:p>
          <a:p>
            <a:pPr fontAlgn="base"/>
            <a:endParaRPr lang="en-US" sz="1600" b="0" i="0" kern="1200" dirty="0" smtClean="0">
              <a:solidFill>
                <a:schemeClr val="tx1"/>
              </a:solidFill>
              <a:latin typeface="+mn-lt"/>
              <a:ea typeface="+mn-ea"/>
              <a:cs typeface="+mn-cs"/>
            </a:endParaRPr>
          </a:p>
          <a:p>
            <a:pPr fontAlgn="base"/>
            <a:endParaRPr lang="en-US" sz="16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21D0F64-F718-4E61-B628-234072A9C2E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Dr. Afia S. Zakiya, Country Representative, </a:t>
            </a:r>
            <a:r>
              <a:rPr lang="en-US" sz="1200" kern="1200" dirty="0" err="1" smtClean="0">
                <a:solidFill>
                  <a:schemeClr val="tx1"/>
                </a:solidFill>
                <a:latin typeface="+mn-lt"/>
                <a:ea typeface="+mn-ea"/>
                <a:cs typeface="+mn-cs"/>
              </a:rPr>
              <a:t>WaterAid</a:t>
            </a:r>
            <a:r>
              <a:rPr lang="en-US" sz="1200" kern="1200" dirty="0" smtClean="0">
                <a:solidFill>
                  <a:schemeClr val="tx1"/>
                </a:solidFill>
                <a:latin typeface="+mn-lt"/>
                <a:ea typeface="+mn-ea"/>
                <a:cs typeface="+mn-cs"/>
              </a:rPr>
              <a:t> Ghana</a:t>
            </a:r>
          </a:p>
          <a:p>
            <a:r>
              <a:rPr lang="en-US" sz="1200" kern="1200" dirty="0" smtClean="0">
                <a:solidFill>
                  <a:schemeClr val="tx1"/>
                </a:solidFill>
                <a:latin typeface="+mn-lt"/>
                <a:ea typeface="+mn-ea"/>
                <a:cs typeface="+mn-cs"/>
              </a:rPr>
              <a:t>The key objective is to discuss the SDGs with a focus on feasible strategies and innovative financial arrangement options for Ghana. </a:t>
            </a:r>
          </a:p>
          <a:p>
            <a:r>
              <a:rPr lang="en-US" sz="1200" kern="1200" dirty="0" smtClean="0">
                <a:solidFill>
                  <a:schemeClr val="tx1"/>
                </a:solidFill>
                <a:latin typeface="+mn-lt"/>
                <a:ea typeface="+mn-ea"/>
                <a:cs typeface="+mn-cs"/>
              </a:rPr>
              <a:t>I.    Introduction</a:t>
            </a:r>
          </a:p>
          <a:p>
            <a:r>
              <a:rPr lang="en-US" sz="1200" kern="1200" dirty="0" err="1" smtClean="0">
                <a:solidFill>
                  <a:schemeClr val="tx1"/>
                </a:solidFill>
                <a:latin typeface="+mn-lt"/>
                <a:ea typeface="+mn-ea"/>
                <a:cs typeface="+mn-cs"/>
              </a:rPr>
              <a:t>WaterAid</a:t>
            </a:r>
            <a:r>
              <a:rPr lang="en-US" sz="1200" kern="1200" dirty="0" smtClean="0">
                <a:solidFill>
                  <a:schemeClr val="tx1"/>
                </a:solidFill>
                <a:latin typeface="+mn-lt"/>
                <a:ea typeface="+mn-ea"/>
                <a:cs typeface="+mn-cs"/>
              </a:rPr>
              <a:t> is engaging with post-2015 decision-makers to ensure the new Sustainable Development Goals include ambitious targets for universal access to water, sanitation and hygiene.  We believe it is possible to end extreme poverty by 2030 and ensure sustainable development only by achieving universal access to water, sanitation and hygiene.</a:t>
            </a:r>
          </a:p>
          <a:p>
            <a:r>
              <a:rPr lang="en-US" sz="1200" kern="1200" dirty="0" smtClean="0">
                <a:solidFill>
                  <a:schemeClr val="tx1"/>
                </a:solidFill>
                <a:latin typeface="+mn-lt"/>
                <a:ea typeface="+mn-ea"/>
                <a:cs typeface="+mn-cs"/>
              </a:rPr>
              <a:t>We believe the basic human right to water and sanitation is vital to development in education, health, welfare, economic growth and sustainability. To achieve universal access and address inequalities we must focus on reaching the poorest and most </a:t>
            </a:r>
            <a:r>
              <a:rPr lang="en-US" sz="1200" kern="1200" dirty="0" err="1" smtClean="0">
                <a:solidFill>
                  <a:schemeClr val="tx1"/>
                </a:solidFill>
                <a:latin typeface="+mn-lt"/>
                <a:ea typeface="+mn-ea"/>
                <a:cs typeface="+mn-cs"/>
              </a:rPr>
              <a:t>marginalised</a:t>
            </a:r>
            <a:r>
              <a:rPr lang="en-US" sz="1200" kern="1200" dirty="0" smtClean="0">
                <a:solidFill>
                  <a:schemeClr val="tx1"/>
                </a:solidFill>
                <a:latin typeface="+mn-lt"/>
                <a:ea typeface="+mn-ea"/>
                <a:cs typeface="+mn-cs"/>
              </a:rPr>
              <a:t> people.  Their life and livelihood must be improved.</a:t>
            </a:r>
          </a:p>
          <a:p>
            <a:r>
              <a:rPr lang="en-US" sz="1200" kern="1200" dirty="0" smtClean="0">
                <a:solidFill>
                  <a:schemeClr val="tx1"/>
                </a:solidFill>
                <a:latin typeface="+mn-lt"/>
                <a:ea typeface="+mn-ea"/>
                <a:cs typeface="+mn-cs"/>
              </a:rPr>
              <a:t>Our post-2015 vision is of a development framework that links poverty eradication and sustainable development. This must be supported by accountable governments and </a:t>
            </a:r>
            <a:r>
              <a:rPr lang="en-US" sz="1200" kern="1200" dirty="0" err="1" smtClean="0">
                <a:solidFill>
                  <a:schemeClr val="tx1"/>
                </a:solidFill>
                <a:latin typeface="+mn-lt"/>
                <a:ea typeface="+mn-ea"/>
                <a:cs typeface="+mn-cs"/>
              </a:rPr>
              <a:t>organisations</a:t>
            </a:r>
            <a:r>
              <a:rPr lang="en-US" sz="1200" kern="1200" dirty="0" smtClean="0">
                <a:solidFill>
                  <a:schemeClr val="tx1"/>
                </a:solidFill>
                <a:latin typeface="+mn-lt"/>
                <a:ea typeface="+mn-ea"/>
                <a:cs typeface="+mn-cs"/>
              </a:rPr>
              <a:t> around the world.</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the current evolving development cooperation landscape;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o the interrelationship of all sources of development finance;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o the synergies between financing objectives across the three dimensions of sustainable development;</a:t>
            </a:r>
          </a:p>
          <a:p>
            <a:r>
              <a:rPr lang="en-US" sz="1200" kern="1200" dirty="0" smtClean="0">
                <a:solidFill>
                  <a:schemeClr val="tx1"/>
                </a:solidFill>
                <a:latin typeface="+mn-lt"/>
                <a:ea typeface="+mn-ea"/>
                <a:cs typeface="+mn-cs"/>
              </a:rPr>
              <a:t>II.  Past Experiences, funding the MDGs….Who gave, how they gave</a:t>
            </a:r>
          </a:p>
          <a:p>
            <a:endParaRPr lang="en-US" dirty="0"/>
          </a:p>
        </p:txBody>
      </p:sp>
      <p:sp>
        <p:nvSpPr>
          <p:cNvPr id="4" name="Slide Number Placeholder 3"/>
          <p:cNvSpPr>
            <a:spLocks noGrp="1"/>
          </p:cNvSpPr>
          <p:nvPr>
            <p:ph type="sldNum" sz="quarter" idx="10"/>
          </p:nvPr>
        </p:nvSpPr>
        <p:spPr/>
        <p:txBody>
          <a:bodyPr/>
          <a:lstStyle/>
          <a:p>
            <a:fld id="{621D0F64-F718-4E61-B628-234072A9C2E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Dr. Afia S. Zakiya, Country Representative, </a:t>
            </a:r>
            <a:r>
              <a:rPr lang="en-US" sz="1200" kern="1200" dirty="0" err="1" smtClean="0">
                <a:solidFill>
                  <a:schemeClr val="tx1"/>
                </a:solidFill>
                <a:latin typeface="+mn-lt"/>
                <a:ea typeface="+mn-ea"/>
                <a:cs typeface="+mn-cs"/>
              </a:rPr>
              <a:t>WaterAid</a:t>
            </a:r>
            <a:r>
              <a:rPr lang="en-US" sz="1200" kern="1200" dirty="0" smtClean="0">
                <a:solidFill>
                  <a:schemeClr val="tx1"/>
                </a:solidFill>
                <a:latin typeface="+mn-lt"/>
                <a:ea typeface="+mn-ea"/>
                <a:cs typeface="+mn-cs"/>
              </a:rPr>
              <a:t> Ghana</a:t>
            </a:r>
          </a:p>
          <a:p>
            <a:r>
              <a:rPr lang="en-US" sz="1200" kern="1200" dirty="0" smtClean="0">
                <a:solidFill>
                  <a:schemeClr val="tx1"/>
                </a:solidFill>
                <a:latin typeface="+mn-lt"/>
                <a:ea typeface="+mn-ea"/>
                <a:cs typeface="+mn-cs"/>
              </a:rPr>
              <a:t>The key objective is to discuss the SDGs with a focus on feasible strategies and innovative financial arrangement options for Ghana. </a:t>
            </a:r>
          </a:p>
          <a:p>
            <a:r>
              <a:rPr lang="en-US" sz="1200" kern="1200" dirty="0" smtClean="0">
                <a:solidFill>
                  <a:schemeClr val="tx1"/>
                </a:solidFill>
                <a:latin typeface="+mn-lt"/>
                <a:ea typeface="+mn-ea"/>
                <a:cs typeface="+mn-cs"/>
              </a:rPr>
              <a:t>I.    Introduction</a:t>
            </a:r>
          </a:p>
          <a:p>
            <a:r>
              <a:rPr lang="en-US" sz="1200" kern="1200" dirty="0" err="1" smtClean="0">
                <a:solidFill>
                  <a:schemeClr val="tx1"/>
                </a:solidFill>
                <a:latin typeface="+mn-lt"/>
                <a:ea typeface="+mn-ea"/>
                <a:cs typeface="+mn-cs"/>
              </a:rPr>
              <a:t>WaterAid</a:t>
            </a:r>
            <a:r>
              <a:rPr lang="en-US" sz="1200" kern="1200" dirty="0" smtClean="0">
                <a:solidFill>
                  <a:schemeClr val="tx1"/>
                </a:solidFill>
                <a:latin typeface="+mn-lt"/>
                <a:ea typeface="+mn-ea"/>
                <a:cs typeface="+mn-cs"/>
              </a:rPr>
              <a:t> is engaging with post-2015 decision-makers to ensure the new Sustainable Development Goals include ambitious targets for universal access to water, sanitation and hygiene.  We believe it is possible to end extreme poverty by 2030 and ensure sustainable development only by achieving universal access to water, sanitation and hygiene.</a:t>
            </a:r>
          </a:p>
          <a:p>
            <a:r>
              <a:rPr lang="en-US" sz="1200" kern="1200" dirty="0" smtClean="0">
                <a:solidFill>
                  <a:schemeClr val="tx1"/>
                </a:solidFill>
                <a:latin typeface="+mn-lt"/>
                <a:ea typeface="+mn-ea"/>
                <a:cs typeface="+mn-cs"/>
              </a:rPr>
              <a:t>We believe the basic human right to water and sanitation is vital to development in education, health, welfare, economic growth and sustainability. To achieve universal access and address inequalities we must focus on reaching the poorest and most </a:t>
            </a:r>
            <a:r>
              <a:rPr lang="en-US" sz="1200" kern="1200" dirty="0" err="1" smtClean="0">
                <a:solidFill>
                  <a:schemeClr val="tx1"/>
                </a:solidFill>
                <a:latin typeface="+mn-lt"/>
                <a:ea typeface="+mn-ea"/>
                <a:cs typeface="+mn-cs"/>
              </a:rPr>
              <a:t>marginalised</a:t>
            </a:r>
            <a:r>
              <a:rPr lang="en-US" sz="1200" kern="1200" dirty="0" smtClean="0">
                <a:solidFill>
                  <a:schemeClr val="tx1"/>
                </a:solidFill>
                <a:latin typeface="+mn-lt"/>
                <a:ea typeface="+mn-ea"/>
                <a:cs typeface="+mn-cs"/>
              </a:rPr>
              <a:t> people.  Their life and livelihood must be improved.</a:t>
            </a:r>
          </a:p>
          <a:p>
            <a:r>
              <a:rPr lang="en-US" sz="1200" kern="1200" dirty="0" smtClean="0">
                <a:solidFill>
                  <a:schemeClr val="tx1"/>
                </a:solidFill>
                <a:latin typeface="+mn-lt"/>
                <a:ea typeface="+mn-ea"/>
                <a:cs typeface="+mn-cs"/>
              </a:rPr>
              <a:t>Our post-2015 vision is of a development framework that links poverty eradication and sustainable development. This must be supported by accountable governments and </a:t>
            </a:r>
            <a:r>
              <a:rPr lang="en-US" sz="1200" kern="1200" dirty="0" err="1" smtClean="0">
                <a:solidFill>
                  <a:schemeClr val="tx1"/>
                </a:solidFill>
                <a:latin typeface="+mn-lt"/>
                <a:ea typeface="+mn-ea"/>
                <a:cs typeface="+mn-cs"/>
              </a:rPr>
              <a:t>organisations</a:t>
            </a:r>
            <a:r>
              <a:rPr lang="en-US" sz="1200" kern="1200" dirty="0" smtClean="0">
                <a:solidFill>
                  <a:schemeClr val="tx1"/>
                </a:solidFill>
                <a:latin typeface="+mn-lt"/>
                <a:ea typeface="+mn-ea"/>
                <a:cs typeface="+mn-cs"/>
              </a:rPr>
              <a:t> around the world.</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the current evolving development cooperation landscape;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o the interrelationship of all sources of development finance;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o the synergies between financing objectives across the three dimensions of sustainable development;</a:t>
            </a:r>
          </a:p>
          <a:p>
            <a:r>
              <a:rPr lang="en-US" sz="1200" kern="1200" dirty="0" smtClean="0">
                <a:solidFill>
                  <a:schemeClr val="tx1"/>
                </a:solidFill>
                <a:latin typeface="+mn-lt"/>
                <a:ea typeface="+mn-ea"/>
                <a:cs typeface="+mn-cs"/>
              </a:rPr>
              <a:t>II.  Past Experiences, funding the MDGs….Who gave, how they gave</a:t>
            </a:r>
          </a:p>
          <a:p>
            <a:endParaRPr lang="en-US" dirty="0"/>
          </a:p>
        </p:txBody>
      </p:sp>
      <p:sp>
        <p:nvSpPr>
          <p:cNvPr id="4" name="Slide Number Placeholder 3"/>
          <p:cNvSpPr>
            <a:spLocks noGrp="1"/>
          </p:cNvSpPr>
          <p:nvPr>
            <p:ph type="sldNum" sz="quarter" idx="10"/>
          </p:nvPr>
        </p:nvSpPr>
        <p:spPr/>
        <p:txBody>
          <a:bodyPr/>
          <a:lstStyle/>
          <a:p>
            <a:fld id="{621D0F64-F718-4E61-B628-234072A9C2E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Dr. Afia S. Zakiya, Country Representative, </a:t>
            </a:r>
            <a:r>
              <a:rPr lang="en-US" sz="1200" kern="1200" dirty="0" err="1" smtClean="0">
                <a:solidFill>
                  <a:schemeClr val="tx1"/>
                </a:solidFill>
                <a:latin typeface="+mn-lt"/>
                <a:ea typeface="+mn-ea"/>
                <a:cs typeface="+mn-cs"/>
              </a:rPr>
              <a:t>WaterAid</a:t>
            </a:r>
            <a:r>
              <a:rPr lang="en-US" sz="1200" kern="1200" dirty="0" smtClean="0">
                <a:solidFill>
                  <a:schemeClr val="tx1"/>
                </a:solidFill>
                <a:latin typeface="+mn-lt"/>
                <a:ea typeface="+mn-ea"/>
                <a:cs typeface="+mn-cs"/>
              </a:rPr>
              <a:t> Ghana</a:t>
            </a:r>
          </a:p>
          <a:p>
            <a:r>
              <a:rPr lang="en-US" sz="1200" kern="1200" dirty="0" smtClean="0">
                <a:solidFill>
                  <a:schemeClr val="tx1"/>
                </a:solidFill>
                <a:latin typeface="+mn-lt"/>
                <a:ea typeface="+mn-ea"/>
                <a:cs typeface="+mn-cs"/>
              </a:rPr>
              <a:t>The key objective is to discuss the SDGs with a focus on feasible strategies and innovative financial arrangement options for Ghana. </a:t>
            </a:r>
          </a:p>
          <a:p>
            <a:r>
              <a:rPr lang="en-US" sz="1200" kern="1200" dirty="0" smtClean="0">
                <a:solidFill>
                  <a:schemeClr val="tx1"/>
                </a:solidFill>
                <a:latin typeface="+mn-lt"/>
                <a:ea typeface="+mn-ea"/>
                <a:cs typeface="+mn-cs"/>
              </a:rPr>
              <a:t>I.    Introduction</a:t>
            </a:r>
          </a:p>
          <a:p>
            <a:r>
              <a:rPr lang="en-US" sz="1200" kern="1200" dirty="0" err="1" smtClean="0">
                <a:solidFill>
                  <a:schemeClr val="tx1"/>
                </a:solidFill>
                <a:latin typeface="+mn-lt"/>
                <a:ea typeface="+mn-ea"/>
                <a:cs typeface="+mn-cs"/>
              </a:rPr>
              <a:t>WaterAid</a:t>
            </a:r>
            <a:r>
              <a:rPr lang="en-US" sz="1200" kern="1200" dirty="0" smtClean="0">
                <a:solidFill>
                  <a:schemeClr val="tx1"/>
                </a:solidFill>
                <a:latin typeface="+mn-lt"/>
                <a:ea typeface="+mn-ea"/>
                <a:cs typeface="+mn-cs"/>
              </a:rPr>
              <a:t> is engaging with post-2015 decision-makers to ensure the new Sustainable Development Goals include ambitious targets for universal access to water, sanitation and hygiene.  We believe it is possible to end extreme poverty by 2030 and ensure sustainable development only by achieving universal access to water, sanitation and hygiene.</a:t>
            </a:r>
          </a:p>
          <a:p>
            <a:r>
              <a:rPr lang="en-US" sz="1200" kern="1200" dirty="0" smtClean="0">
                <a:solidFill>
                  <a:schemeClr val="tx1"/>
                </a:solidFill>
                <a:latin typeface="+mn-lt"/>
                <a:ea typeface="+mn-ea"/>
                <a:cs typeface="+mn-cs"/>
              </a:rPr>
              <a:t>We believe the basic human right to water and sanitation is vital to development in education, health, welfare, economic growth and sustainability. To achieve universal access and address inequalities we must focus on reaching the poorest and most </a:t>
            </a:r>
            <a:r>
              <a:rPr lang="en-US" sz="1200" kern="1200" dirty="0" err="1" smtClean="0">
                <a:solidFill>
                  <a:schemeClr val="tx1"/>
                </a:solidFill>
                <a:latin typeface="+mn-lt"/>
                <a:ea typeface="+mn-ea"/>
                <a:cs typeface="+mn-cs"/>
              </a:rPr>
              <a:t>marginalised</a:t>
            </a:r>
            <a:r>
              <a:rPr lang="en-US" sz="1200" kern="1200" dirty="0" smtClean="0">
                <a:solidFill>
                  <a:schemeClr val="tx1"/>
                </a:solidFill>
                <a:latin typeface="+mn-lt"/>
                <a:ea typeface="+mn-ea"/>
                <a:cs typeface="+mn-cs"/>
              </a:rPr>
              <a:t> people.  Their life and livelihood must be improved.</a:t>
            </a:r>
          </a:p>
          <a:p>
            <a:r>
              <a:rPr lang="en-US" sz="1200" kern="1200" dirty="0" smtClean="0">
                <a:solidFill>
                  <a:schemeClr val="tx1"/>
                </a:solidFill>
                <a:latin typeface="+mn-lt"/>
                <a:ea typeface="+mn-ea"/>
                <a:cs typeface="+mn-cs"/>
              </a:rPr>
              <a:t>Our post-2015 vision is of a development framework that links poverty eradication and sustainable development. This must be supported by accountable governments and </a:t>
            </a:r>
            <a:r>
              <a:rPr lang="en-US" sz="1200" kern="1200" dirty="0" err="1" smtClean="0">
                <a:solidFill>
                  <a:schemeClr val="tx1"/>
                </a:solidFill>
                <a:latin typeface="+mn-lt"/>
                <a:ea typeface="+mn-ea"/>
                <a:cs typeface="+mn-cs"/>
              </a:rPr>
              <a:t>organisations</a:t>
            </a:r>
            <a:r>
              <a:rPr lang="en-US" sz="1200" kern="1200" dirty="0" smtClean="0">
                <a:solidFill>
                  <a:schemeClr val="tx1"/>
                </a:solidFill>
                <a:latin typeface="+mn-lt"/>
                <a:ea typeface="+mn-ea"/>
                <a:cs typeface="+mn-cs"/>
              </a:rPr>
              <a:t> around the world.</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the current evolving development cooperation landscape;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o the interrelationship of all sources of development finance;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o the synergies between financing objectives across the three dimensions of sustainable development;</a:t>
            </a:r>
          </a:p>
          <a:p>
            <a:r>
              <a:rPr lang="en-US" sz="1200" kern="1200" dirty="0" smtClean="0">
                <a:solidFill>
                  <a:schemeClr val="tx1"/>
                </a:solidFill>
                <a:latin typeface="+mn-lt"/>
                <a:ea typeface="+mn-ea"/>
                <a:cs typeface="+mn-cs"/>
              </a:rPr>
              <a:t>II.  Past Experiences, funding the MDGs….Who gave, how they gave</a:t>
            </a:r>
          </a:p>
          <a:p>
            <a:endParaRPr lang="en-US" dirty="0"/>
          </a:p>
        </p:txBody>
      </p:sp>
      <p:sp>
        <p:nvSpPr>
          <p:cNvPr id="4" name="Slide Number Placeholder 3"/>
          <p:cNvSpPr>
            <a:spLocks noGrp="1"/>
          </p:cNvSpPr>
          <p:nvPr>
            <p:ph type="sldNum" sz="quarter" idx="10"/>
          </p:nvPr>
        </p:nvSpPr>
        <p:spPr/>
        <p:txBody>
          <a:bodyPr/>
          <a:lstStyle/>
          <a:p>
            <a:fld id="{621D0F64-F718-4E61-B628-234072A9C2E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Dr. Afia S. Zakiya, Country Representative, </a:t>
            </a:r>
            <a:r>
              <a:rPr lang="en-US" sz="1200" kern="1200" dirty="0" err="1" smtClean="0">
                <a:solidFill>
                  <a:schemeClr val="tx1"/>
                </a:solidFill>
                <a:latin typeface="+mn-lt"/>
                <a:ea typeface="+mn-ea"/>
                <a:cs typeface="+mn-cs"/>
              </a:rPr>
              <a:t>WaterAid</a:t>
            </a:r>
            <a:r>
              <a:rPr lang="en-US" sz="1200" kern="1200" dirty="0" smtClean="0">
                <a:solidFill>
                  <a:schemeClr val="tx1"/>
                </a:solidFill>
                <a:latin typeface="+mn-lt"/>
                <a:ea typeface="+mn-ea"/>
                <a:cs typeface="+mn-cs"/>
              </a:rPr>
              <a:t> Ghana</a:t>
            </a:r>
          </a:p>
          <a:p>
            <a:r>
              <a:rPr lang="en-US" sz="1200" kern="1200" dirty="0" smtClean="0">
                <a:solidFill>
                  <a:schemeClr val="tx1"/>
                </a:solidFill>
                <a:latin typeface="+mn-lt"/>
                <a:ea typeface="+mn-ea"/>
                <a:cs typeface="+mn-cs"/>
              </a:rPr>
              <a:t>The key objective is to discuss the SDGs with a focus on feasible strategies and innovative financial arrangement options for Ghana. </a:t>
            </a:r>
          </a:p>
          <a:p>
            <a:r>
              <a:rPr lang="en-US" sz="1200" kern="1200" dirty="0" smtClean="0">
                <a:solidFill>
                  <a:schemeClr val="tx1"/>
                </a:solidFill>
                <a:latin typeface="+mn-lt"/>
                <a:ea typeface="+mn-ea"/>
                <a:cs typeface="+mn-cs"/>
              </a:rPr>
              <a:t>I.    Introduction</a:t>
            </a:r>
          </a:p>
          <a:p>
            <a:r>
              <a:rPr lang="en-US" sz="1200" kern="1200" dirty="0" err="1" smtClean="0">
                <a:solidFill>
                  <a:schemeClr val="tx1"/>
                </a:solidFill>
                <a:latin typeface="+mn-lt"/>
                <a:ea typeface="+mn-ea"/>
                <a:cs typeface="+mn-cs"/>
              </a:rPr>
              <a:t>WaterAid</a:t>
            </a:r>
            <a:r>
              <a:rPr lang="en-US" sz="1200" kern="1200" dirty="0" smtClean="0">
                <a:solidFill>
                  <a:schemeClr val="tx1"/>
                </a:solidFill>
                <a:latin typeface="+mn-lt"/>
                <a:ea typeface="+mn-ea"/>
                <a:cs typeface="+mn-cs"/>
              </a:rPr>
              <a:t> is engaging with post-2015 decision-makers to ensure the new Sustainable Development Goals include ambitious targets for universal access to water, sanitation and hygiene.  We believe it is possible to end extreme poverty by 2030 and ensure sustainable development only by achieving universal access to water, sanitation and hygiene.</a:t>
            </a:r>
          </a:p>
          <a:p>
            <a:r>
              <a:rPr lang="en-US" sz="1200" kern="1200" dirty="0" smtClean="0">
                <a:solidFill>
                  <a:schemeClr val="tx1"/>
                </a:solidFill>
                <a:latin typeface="+mn-lt"/>
                <a:ea typeface="+mn-ea"/>
                <a:cs typeface="+mn-cs"/>
              </a:rPr>
              <a:t>We believe the basic human right to water and sanitation is vital to development in education, health, welfare, economic growth and sustainability. To achieve universal access and address inequalities we must focus on reaching the poorest and most </a:t>
            </a:r>
            <a:r>
              <a:rPr lang="en-US" sz="1200" kern="1200" dirty="0" err="1" smtClean="0">
                <a:solidFill>
                  <a:schemeClr val="tx1"/>
                </a:solidFill>
                <a:latin typeface="+mn-lt"/>
                <a:ea typeface="+mn-ea"/>
                <a:cs typeface="+mn-cs"/>
              </a:rPr>
              <a:t>marginalised</a:t>
            </a:r>
            <a:r>
              <a:rPr lang="en-US" sz="1200" kern="1200" dirty="0" smtClean="0">
                <a:solidFill>
                  <a:schemeClr val="tx1"/>
                </a:solidFill>
                <a:latin typeface="+mn-lt"/>
                <a:ea typeface="+mn-ea"/>
                <a:cs typeface="+mn-cs"/>
              </a:rPr>
              <a:t> people.  Their life and livelihood must be improved.</a:t>
            </a:r>
          </a:p>
          <a:p>
            <a:r>
              <a:rPr lang="en-US" sz="1200" kern="1200" dirty="0" smtClean="0">
                <a:solidFill>
                  <a:schemeClr val="tx1"/>
                </a:solidFill>
                <a:latin typeface="+mn-lt"/>
                <a:ea typeface="+mn-ea"/>
                <a:cs typeface="+mn-cs"/>
              </a:rPr>
              <a:t>Our post-2015 vision is of a development framework that links poverty eradication and sustainable development. This must be supported by accountable governments and </a:t>
            </a:r>
            <a:r>
              <a:rPr lang="en-US" sz="1200" kern="1200" dirty="0" err="1" smtClean="0">
                <a:solidFill>
                  <a:schemeClr val="tx1"/>
                </a:solidFill>
                <a:latin typeface="+mn-lt"/>
                <a:ea typeface="+mn-ea"/>
                <a:cs typeface="+mn-cs"/>
              </a:rPr>
              <a:t>organisations</a:t>
            </a:r>
            <a:r>
              <a:rPr lang="en-US" sz="1200" kern="1200" dirty="0" smtClean="0">
                <a:solidFill>
                  <a:schemeClr val="tx1"/>
                </a:solidFill>
                <a:latin typeface="+mn-lt"/>
                <a:ea typeface="+mn-ea"/>
                <a:cs typeface="+mn-cs"/>
              </a:rPr>
              <a:t> around the world.</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the current evolving development cooperation landscape;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o the interrelationship of all sources of development finance;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o the synergies between financing objectives across the three dimensions of sustainable development;</a:t>
            </a:r>
          </a:p>
          <a:p>
            <a:r>
              <a:rPr lang="en-US" sz="1200" kern="1200" dirty="0" smtClean="0">
                <a:solidFill>
                  <a:schemeClr val="tx1"/>
                </a:solidFill>
                <a:latin typeface="+mn-lt"/>
                <a:ea typeface="+mn-ea"/>
                <a:cs typeface="+mn-cs"/>
              </a:rPr>
              <a:t>II.  Past Experiences, funding the MDGs….Who gave, how they gave</a:t>
            </a:r>
          </a:p>
          <a:p>
            <a:endParaRPr lang="en-US" dirty="0"/>
          </a:p>
        </p:txBody>
      </p:sp>
      <p:sp>
        <p:nvSpPr>
          <p:cNvPr id="4" name="Slide Number Placeholder 3"/>
          <p:cNvSpPr>
            <a:spLocks noGrp="1"/>
          </p:cNvSpPr>
          <p:nvPr>
            <p:ph type="sldNum" sz="quarter" idx="10"/>
          </p:nvPr>
        </p:nvSpPr>
        <p:spPr/>
        <p:txBody>
          <a:bodyPr/>
          <a:lstStyle/>
          <a:p>
            <a:fld id="{621D0F64-F718-4E61-B628-234072A9C2E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know from reports that the commitments and the actual from the MDGs were not honored across the board, the increase of loans also planned a key part in the success of the MDGs.  However, under the banner of theses sources foundations and philanthropists contributed significant amounts to support Ghana’s quest in achieving MDG7</a:t>
            </a:r>
            <a:endParaRPr lang="en-US" dirty="0" smtClean="0"/>
          </a:p>
          <a:p>
            <a:endParaRPr lang="en-US" dirty="0" smtClean="0"/>
          </a:p>
          <a:p>
            <a:r>
              <a:rPr lang="en-US" baseline="0" dirty="0" smtClean="0"/>
              <a:t> The giving of foundations has increased and Ghana remained a higher priority country for foundations who gave the most globally.  WASH also remains key to Foundations as over 21% of MDG7 was funded by foundations.  This offers vast contradictions to that of ODA funding which reduced commitments to WASH and with Ghana now a middle income country may insist on </a:t>
            </a:r>
            <a:r>
              <a:rPr lang="en-US" baseline="0" dirty="0" err="1" smtClean="0"/>
              <a:t>GoG</a:t>
            </a:r>
            <a:r>
              <a:rPr lang="en-US" baseline="0" dirty="0" smtClean="0"/>
              <a:t> using taxes revenue and other sources to fund this vital area. </a:t>
            </a:r>
          </a:p>
          <a:p>
            <a:r>
              <a:rPr lang="en-US" baseline="0" dirty="0" smtClean="0"/>
              <a:t>Foundations filled the gaps were commitments and pledges fell short.  The growing interest of foundations and philanthropy in development is growing and will play a bigger role in this new era of SDG’s.</a:t>
            </a:r>
          </a:p>
          <a:p>
            <a:r>
              <a:rPr lang="en-US" dirty="0" smtClean="0"/>
              <a:t>Goal 7 received</a:t>
            </a:r>
            <a:r>
              <a:rPr lang="en-US" baseline="0" dirty="0" smtClean="0"/>
              <a:t> the most funding </a:t>
            </a:r>
            <a:r>
              <a:rPr lang="en-US" dirty="0" smtClean="0"/>
              <a:t>by Foundations 2000-2012, a massive 47%,</a:t>
            </a:r>
            <a:r>
              <a:rPr lang="en-US" baseline="0" dirty="0" smtClean="0"/>
              <a:t> 20% of funding was targeted at goal 7, 31% on goal 1 and 0% on goal 3 – questions what are the goals of OECD funds if not to tackle these issues. </a:t>
            </a:r>
            <a:endParaRPr lang="en-US" dirty="0" smtClean="0"/>
          </a:p>
          <a:p>
            <a:endParaRPr lang="en-US" dirty="0"/>
          </a:p>
        </p:txBody>
      </p:sp>
      <p:sp>
        <p:nvSpPr>
          <p:cNvPr id="4" name="Slide Number Placeholder 3"/>
          <p:cNvSpPr>
            <a:spLocks noGrp="1"/>
          </p:cNvSpPr>
          <p:nvPr>
            <p:ph type="sldNum" sz="quarter" idx="10"/>
          </p:nvPr>
        </p:nvSpPr>
        <p:spPr/>
        <p:txBody>
          <a:bodyPr/>
          <a:lstStyle/>
          <a:p>
            <a:fld id="{621D0F64-F718-4E61-B628-234072A9C2E0}"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know from reports that the commitments and the actual from the MDGs were not honored across the board, the increase of loans also planned a key part in the success of the MDGs.  However, under the banner of theses sources foundations and philanthropists contributed significant amounts to support Ghana’s quest in achieving MDG7</a:t>
            </a:r>
            <a:endParaRPr lang="en-US" dirty="0" smtClean="0"/>
          </a:p>
          <a:p>
            <a:endParaRPr lang="en-US" dirty="0" smtClean="0"/>
          </a:p>
          <a:p>
            <a:r>
              <a:rPr lang="en-US" baseline="0" dirty="0" smtClean="0"/>
              <a:t> The giving of foundations has increased and Ghana remained a higher priority country for foundations who gave the most globally.  WASH also remains key to Foundations as over 21% of MDG7 was funded by foundations.  This offers vast contradictions to that of ODA funding which reduced commitments to WASH and with Ghana now a middle income country may insist on </a:t>
            </a:r>
            <a:r>
              <a:rPr lang="en-US" baseline="0" dirty="0" err="1" smtClean="0"/>
              <a:t>GoG</a:t>
            </a:r>
            <a:r>
              <a:rPr lang="en-US" baseline="0" dirty="0" smtClean="0"/>
              <a:t> using taxes revenue and other sources to fund this vital area. </a:t>
            </a:r>
          </a:p>
          <a:p>
            <a:r>
              <a:rPr lang="en-US" baseline="0" dirty="0" smtClean="0"/>
              <a:t>Foundations filled the gaps were commitments and pledges fell short.  The growing interest of foundations and philanthropy in development is growing and will play a bigger role in this new era of SDG’s.</a:t>
            </a:r>
          </a:p>
          <a:p>
            <a:r>
              <a:rPr lang="en-US" dirty="0" smtClean="0"/>
              <a:t>Goal 7 received</a:t>
            </a:r>
            <a:r>
              <a:rPr lang="en-US" baseline="0" dirty="0" smtClean="0"/>
              <a:t> the most funding </a:t>
            </a:r>
            <a:r>
              <a:rPr lang="en-US" dirty="0" smtClean="0"/>
              <a:t>by Foundations 2000-2012, a massive 47%,</a:t>
            </a:r>
            <a:r>
              <a:rPr lang="en-US" baseline="0" dirty="0" smtClean="0"/>
              <a:t> 20% of funding was targeted at goal 7, 31% on goal 1 and 0% on goal 3 – questions what are the goals of OECD funds if not to tackle these issues. </a:t>
            </a:r>
            <a:endParaRPr lang="en-US" dirty="0" smtClean="0"/>
          </a:p>
          <a:p>
            <a:endParaRPr lang="en-US" dirty="0"/>
          </a:p>
        </p:txBody>
      </p:sp>
      <p:sp>
        <p:nvSpPr>
          <p:cNvPr id="4" name="Slide Number Placeholder 3"/>
          <p:cNvSpPr>
            <a:spLocks noGrp="1"/>
          </p:cNvSpPr>
          <p:nvPr>
            <p:ph type="sldNum" sz="quarter" idx="10"/>
          </p:nvPr>
        </p:nvSpPr>
        <p:spPr/>
        <p:txBody>
          <a:bodyPr/>
          <a:lstStyle/>
          <a:p>
            <a:fld id="{621D0F64-F718-4E61-B628-234072A9C2E0}"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FA6EA5-F0D7-4589-B6F1-328E00EF5EFA}"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F9DFE-8698-4093-A7E2-008C8471B3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A6EA5-F0D7-4589-B6F1-328E00EF5EFA}"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F9DFE-8698-4093-A7E2-008C8471B3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A6EA5-F0D7-4589-B6F1-328E00EF5EFA}"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F9DFE-8698-4093-A7E2-008C8471B3E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6" descr="WATERAID_COL_LOGO.jpg"/>
          <p:cNvPicPr>
            <a:picLocks noChangeAspect="1"/>
          </p:cNvPicPr>
          <p:nvPr userDrawn="1"/>
        </p:nvPicPr>
        <p:blipFill>
          <a:blip r:embed="rId2" cstate="print"/>
          <a:srcRect/>
          <a:stretch>
            <a:fillRect/>
          </a:stretch>
        </p:blipFill>
        <p:spPr bwMode="auto">
          <a:xfrm>
            <a:off x="7162800" y="6400800"/>
            <a:ext cx="1728788" cy="352425"/>
          </a:xfrm>
          <a:prstGeom prst="rect">
            <a:avLst/>
          </a:prstGeom>
          <a:noFill/>
          <a:ln w="9525">
            <a:noFill/>
            <a:miter lim="800000"/>
            <a:headEnd/>
            <a:tailEnd/>
          </a:ln>
        </p:spPr>
      </p:pic>
      <p:sp>
        <p:nvSpPr>
          <p:cNvPr id="11" name="Title 1"/>
          <p:cNvSpPr>
            <a:spLocks noGrp="1"/>
          </p:cNvSpPr>
          <p:nvPr>
            <p:ph type="title"/>
          </p:nvPr>
        </p:nvSpPr>
        <p:spPr>
          <a:xfrm>
            <a:off x="467544" y="2852936"/>
            <a:ext cx="8229600" cy="864096"/>
          </a:xfrm>
        </p:spPr>
        <p:txBody>
          <a:bodyPr>
            <a:normAutofit/>
          </a:bodyPr>
          <a:lstStyle>
            <a:lvl1pPr>
              <a:defRPr sz="4400"/>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A6EA5-F0D7-4589-B6F1-328E00EF5EFA}" type="datetimeFigureOut">
              <a:rPr lang="en-US" smtClean="0"/>
              <a:pPr/>
              <a:t>10/20/2015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BF9DFE-8698-4093-A7E2-008C8471B3EF}" type="slidenum">
              <a:rPr lang="en-US" smtClean="0"/>
              <a:pPr/>
              <a:t>‹#›</a:t>
            </a:fld>
            <a:endParaRPr lang="en-US"/>
          </a:p>
        </p:txBody>
      </p:sp>
      <p:pic>
        <p:nvPicPr>
          <p:cNvPr id="7" name="Picture 3" descr="C:\Users\WAG\AppData\Local\Microsoft\Windows\INetCache\Content.Outlook\7A0ME942\WAG @ 30 (2).jpg"/>
          <p:cNvPicPr>
            <a:picLocks noChangeAspect="1" noChangeArrowheads="1"/>
          </p:cNvPicPr>
          <p:nvPr userDrawn="1"/>
        </p:nvPicPr>
        <p:blipFill>
          <a:blip r:embed="rId2" cstate="print"/>
          <a:srcRect/>
          <a:stretch>
            <a:fillRect/>
          </a:stretch>
        </p:blipFill>
        <p:spPr bwMode="auto">
          <a:xfrm>
            <a:off x="3810000" y="6248400"/>
            <a:ext cx="1066800" cy="6096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FA6EA5-F0D7-4589-B6F1-328E00EF5EFA}"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F9DFE-8698-4093-A7E2-008C8471B3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FA6EA5-F0D7-4589-B6F1-328E00EF5EFA}" type="datetimeFigureOut">
              <a:rPr lang="en-US" smtClean="0"/>
              <a:pPr/>
              <a:t>10/20/2015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BF9DFE-8698-4093-A7E2-008C8471B3EF}" type="slidenum">
              <a:rPr lang="en-US" smtClean="0"/>
              <a:pPr/>
              <a:t>‹#›</a:t>
            </a:fld>
            <a:endParaRPr lang="en-US"/>
          </a:p>
        </p:txBody>
      </p:sp>
      <p:pic>
        <p:nvPicPr>
          <p:cNvPr id="49154" name="Picture 2" descr="C:\Users\WAG\AppData\Local\Microsoft\Windows\INetCache\Content.Outlook\7A0ME942\upgraded_WAG_30_logo.jpg"/>
          <p:cNvPicPr>
            <a:picLocks noChangeAspect="1" noChangeArrowheads="1"/>
          </p:cNvPicPr>
          <p:nvPr userDrawn="1"/>
        </p:nvPicPr>
        <p:blipFill>
          <a:blip r:embed="rId2" cstate="print"/>
          <a:srcRect/>
          <a:stretch>
            <a:fillRect/>
          </a:stretch>
        </p:blipFill>
        <p:spPr bwMode="auto">
          <a:xfrm>
            <a:off x="4038600" y="6172200"/>
            <a:ext cx="1066800" cy="685800"/>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FA6EA5-F0D7-4589-B6F1-328E00EF5EFA}" type="datetimeFigureOut">
              <a:rPr lang="en-US" smtClean="0"/>
              <a:pPr/>
              <a:t>10/19/2015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BF9DFE-8698-4093-A7E2-008C8471B3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FA6EA5-F0D7-4589-B6F1-328E00EF5EFA}" type="datetimeFigureOut">
              <a:rPr lang="en-US" smtClean="0"/>
              <a:pPr/>
              <a:t>10/19/2015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BF9DFE-8698-4093-A7E2-008C8471B3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A6EA5-F0D7-4589-B6F1-328E00EF5EFA}" type="datetimeFigureOut">
              <a:rPr lang="en-US" smtClean="0"/>
              <a:pPr/>
              <a:t>10/19/2015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BF9DFE-8698-4093-A7E2-008C8471B3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A6EA5-F0D7-4589-B6F1-328E00EF5EFA}"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F9DFE-8698-4093-A7E2-008C8471B3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A6EA5-F0D7-4589-B6F1-328E00EF5EFA}"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F9DFE-8698-4093-A7E2-008C8471B3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A6EA5-F0D7-4589-B6F1-328E00EF5EFA}" type="datetimeFigureOut">
              <a:rPr lang="en-US" smtClean="0"/>
              <a:pPr/>
              <a:t>10/19/2015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F9DFE-8698-4093-A7E2-008C8471B3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hiltonfoundation.org/" TargetMode="External"/><Relationship Id="rId3" Type="http://schemas.openxmlformats.org/officeDocument/2006/relationships/hyperlink" Target="http://www.undp.org/" TargetMode="External"/><Relationship Id="rId7" Type="http://schemas.openxmlformats.org/officeDocument/2006/relationships/hyperlink" Target="http://www.fordfoundation.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mastercardfdn.org/" TargetMode="External"/><Relationship Id="rId5" Type="http://schemas.openxmlformats.org/officeDocument/2006/relationships/hyperlink" Target="https://www.rockpa.org/" TargetMode="External"/><Relationship Id="rId10" Type="http://schemas.openxmlformats.org/officeDocument/2006/relationships/image" Target="../media/image3.jpeg"/><Relationship Id="rId4" Type="http://schemas.openxmlformats.org/officeDocument/2006/relationships/hyperlink" Target="http://www.foundationcenter.org/" TargetMode="External"/><Relationship Id="rId9" Type="http://schemas.openxmlformats.org/officeDocument/2006/relationships/hyperlink" Target="http://www.issuelab.org/requester/sdgs/id/22554"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gfunders.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foundationcenter.org/gainknowledge/research/pdf/washfunders_brief_2012.pdf" TargetMode="External"/><Relationship Id="rId4" Type="http://schemas.openxmlformats.org/officeDocument/2006/relationships/hyperlink" Target="http://washfunders.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forbes.com/sites/ashoka/" TargetMode="External"/><Relationship Id="rId7"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www.forbes.com/sites/ashoka/people/ashoka/" TargetMode="Externa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hyperlink" Target="http://www.forbes.com/sites/ashoka/" TargetMode="External"/><Relationship Id="rId7"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www.forbes.com/sites/ashoka/people/ashoka/" TargetMode="Externa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hyperlink" Target="http://www.forbes.com/sites/ashoka/" TargetMode="External"/><Relationship Id="rId7"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www.forbes.com/sites/ashoka/people/ashoka/" TargetMode="Externa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www.theguardian.com/global-development/poverty-matters/2012/may/15/developing-world-of-debt" TargetMode="External"/><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forbes.com/sites/ashoka/people/ashoka/" TargetMode="External"/><Relationship Id="rId5" Type="http://schemas.openxmlformats.org/officeDocument/2006/relationships/image" Target="../media/image18.jpeg"/><Relationship Id="rId4" Type="http://schemas.openxmlformats.org/officeDocument/2006/relationships/hyperlink" Target="http://www.forbes.com/sites/ashoka/"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er.worldeconomicsassociation.org/papers/incrementum-ad-absurdum-global-growth-inequality-and-poverty-eradication-in-a-carbon-constrained-world/" TargetMode="External"/><Relationship Id="rId7" Type="http://schemas.openxmlformats.org/officeDocument/2006/relationships/hyperlink" Target="http://www.forbes.com/sites/ashoka/people/ashok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www.forbes.com/sites/ashoka/" TargetMode="External"/><Relationship Id="rId4" Type="http://schemas.openxmlformats.org/officeDocument/2006/relationships/hyperlink" Target="http://www.theguardian.com/global-development-professionals-network/2015/mar/30/it-will-take-100-years-for-the-worlds-poorest-people-to-earn-125-a-day" TargetMode="External"/><Relationship Id="rId9" Type="http://schemas.openxmlformats.org/officeDocument/2006/relationships/image" Target="../media/image3.jpeg"/></Relationships>
</file>

<file path=ppt/slides/_rels/slide2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www.bbc.com/news/magazine-33133712" TargetMode="External"/><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forbes.com/sites/ashoka/people/ashoka/" TargetMode="External"/><Relationship Id="rId5" Type="http://schemas.openxmlformats.org/officeDocument/2006/relationships/image" Target="../media/image18.jpeg"/><Relationship Id="rId4" Type="http://schemas.openxmlformats.org/officeDocument/2006/relationships/hyperlink" Target="http://www.forbes.com/sites/ashoka/"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independent.co.uk/news/world/politics/criminals-and-corrupt-politicians-steal-1trn-a-year-from-the-worlds-poorest-countries-9707104.html" TargetMode="External"/><Relationship Id="rId7" Type="http://schemas.openxmlformats.org/officeDocument/2006/relationships/hyperlink" Target="http://www.forbes.com/sites/ashoka/people/ashok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www.forbes.com/sites/ashoka/" TargetMode="External"/><Relationship Id="rId4" Type="http://schemas.openxmlformats.org/officeDocument/2006/relationships/hyperlink" Target="http://www.theguardian.com/global-development/poverty-matters/2012/may/15/developing-world-of-debt" TargetMode="External"/><Relationship Id="rId9"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www.un.org/esa/socdev/rwss/docs/2010/fullreport.pdf" TargetMode="External"/><Relationship Id="rId7"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forbes.com/sites/ashoka/people/ashoka/" TargetMode="External"/><Relationship Id="rId5" Type="http://schemas.openxmlformats.org/officeDocument/2006/relationships/image" Target="../media/image18.jpeg"/><Relationship Id="rId4" Type="http://schemas.openxmlformats.org/officeDocument/2006/relationships/hyperlink" Target="http://www.forbes.com/sites/ashoka/"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forbes.com/sites/ashoka/" TargetMode="External"/><Relationship Id="rId7"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www.forbes.com/sites/ashoka/people/ashoka/" TargetMode="Externa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hyperlink" Target="http://www.forbes.com/sites/ashoka/" TargetMode="External"/><Relationship Id="rId7"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www.forbes.com/sites/ashoka/people/ashoka/" TargetMode="Externa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hyperlink" Target="http://www.forbes.com/sites/ashoka/" TargetMode="External"/><Relationship Id="rId7"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www.forbes.com/sites/ashoka/people/ashoka/" TargetMode="Externa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wateraid.org/~/media/Files/Global/Publications-not-for-publications-library/Women-for-Water-and-Sanitation-Declaration.pdf?la=en"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447800"/>
            <a:ext cx="8229600" cy="3581400"/>
          </a:xfrm>
        </p:spPr>
        <p:txBody>
          <a:bodyPr>
            <a:normAutofit/>
          </a:bodyPr>
          <a:lstStyle/>
          <a:p>
            <a:r>
              <a:rPr lang="en-US" sz="1800" dirty="0" smtClean="0"/>
              <a:t>Sustainable Financing of the SDG’s/Global Goals: the role of grants and sponsorship</a:t>
            </a:r>
            <a:br>
              <a:rPr lang="en-US" sz="1800" dirty="0" smtClean="0"/>
            </a:br>
            <a:r>
              <a:rPr lang="en-US" sz="1800" dirty="0" smtClean="0"/>
              <a:t>Presentation Made at Mole XXVI:  Financing the Sustainable Development Goals (SDGs): Options and Strategies for Ghana, </a:t>
            </a:r>
            <a:br>
              <a:rPr lang="en-US" sz="1800" dirty="0" smtClean="0"/>
            </a:br>
            <a:r>
              <a:rPr lang="en-US" sz="1800" dirty="0" smtClean="0"/>
              <a:t>20th to 24th October, 2015 - Ex Tee Crystal Hotel, </a:t>
            </a:r>
            <a:r>
              <a:rPr lang="en-US" sz="2000" dirty="0" smtClean="0"/>
              <a:t>Bolgatanga, UER</a:t>
            </a:r>
            <a:br>
              <a:rPr lang="en-US" sz="2000" dirty="0" smtClean="0"/>
            </a:br>
            <a:r>
              <a:rPr lang="en-US" sz="2000" dirty="0" smtClean="0"/>
              <a:t/>
            </a:r>
            <a:br>
              <a:rPr lang="en-US" sz="2000" dirty="0" smtClean="0"/>
            </a:br>
            <a:r>
              <a:rPr lang="en-US" sz="2400" dirty="0" smtClean="0"/>
              <a:t>Dr. Afia S. Zakiya, Country Representative, </a:t>
            </a:r>
            <a:br>
              <a:rPr lang="en-US" sz="2400" dirty="0" smtClean="0"/>
            </a:br>
            <a:r>
              <a:rPr lang="en-US" sz="2400" dirty="0" smtClean="0"/>
              <a:t>WaterAid Ghana</a:t>
            </a:r>
            <a:endParaRPr lang="en-US" sz="2400" dirty="0"/>
          </a:p>
        </p:txBody>
      </p:sp>
      <p:sp>
        <p:nvSpPr>
          <p:cNvPr id="6" name="Date Placeholder 1"/>
          <p:cNvSpPr>
            <a:spLocks noGrp="1"/>
          </p:cNvSpPr>
          <p:nvPr>
            <p:ph type="dt" sz="half"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b="1" dirty="0" smtClean="0">
                <a:solidFill>
                  <a:srgbClr val="000000"/>
                </a:solidFill>
                <a:latin typeface="Arial" charset="0"/>
                <a:ea typeface="MS PGothic" pitchFamily="34" charset="-128"/>
              </a:rPr>
              <a:t>www.wateraid.org</a:t>
            </a:r>
            <a:endParaRPr lang="en-US" b="1" dirty="0" smtClean="0">
              <a:solidFill>
                <a:srgbClr val="000000"/>
              </a:solidFill>
              <a:latin typeface="Arial" charset="0"/>
              <a:ea typeface="MS PGothic" pitchFamily="34" charset="-128"/>
            </a:endParaRPr>
          </a:p>
        </p:txBody>
      </p:sp>
      <p:pic>
        <p:nvPicPr>
          <p:cNvPr id="5" name="Picture 6" descr="WATERAID_COL_LOGO.jpg"/>
          <p:cNvPicPr>
            <a:picLocks noChangeAspect="1"/>
          </p:cNvPicPr>
          <p:nvPr/>
        </p:nvPicPr>
        <p:blipFill>
          <a:blip r:embed="rId3" cstate="print"/>
          <a:srcRect/>
          <a:stretch>
            <a:fillRect/>
          </a:stretch>
        </p:blipFill>
        <p:spPr bwMode="auto">
          <a:xfrm>
            <a:off x="7162800" y="6400800"/>
            <a:ext cx="1728788" cy="352425"/>
          </a:xfrm>
          <a:prstGeom prst="rect">
            <a:avLst/>
          </a:prstGeom>
          <a:noFill/>
          <a:ln w="9525">
            <a:noFill/>
            <a:miter lim="800000"/>
            <a:headEnd/>
            <a:tailEnd/>
          </a:ln>
        </p:spPr>
      </p:pic>
      <p:sp>
        <p:nvSpPr>
          <p:cNvPr id="11" name="TextBox 10"/>
          <p:cNvSpPr txBox="1"/>
          <p:nvPr/>
        </p:nvSpPr>
        <p:spPr>
          <a:xfrm>
            <a:off x="3276600" y="685800"/>
            <a:ext cx="2895600" cy="646331"/>
          </a:xfrm>
          <a:prstGeom prst="rect">
            <a:avLst/>
          </a:prstGeom>
          <a:noFill/>
        </p:spPr>
        <p:txBody>
          <a:bodyPr wrap="square" rtlCol="0">
            <a:spAutoFit/>
          </a:bodyPr>
          <a:lstStyle/>
          <a:p>
            <a:pPr algn="ctr"/>
            <a:r>
              <a:rPr lang="en-US" sz="3600" dirty="0" smtClean="0"/>
              <a:t>Mole XXVI</a:t>
            </a:r>
            <a:endParaRPr lang="en-US" sz="3600" dirty="0"/>
          </a:p>
        </p:txBody>
      </p:sp>
      <p:pic>
        <p:nvPicPr>
          <p:cNvPr id="12" name="Picture 2" descr="https://agenda.weforum.org/wp-content/uploads/2015/08/SDGs.png"/>
          <p:cNvPicPr>
            <a:picLocks noChangeAspect="1" noChangeArrowheads="1"/>
          </p:cNvPicPr>
          <p:nvPr/>
        </p:nvPicPr>
        <p:blipFill>
          <a:blip r:embed="rId4" cstate="print"/>
          <a:srcRect l="80000" t="18974" r="5714" b="57308"/>
          <a:stretch>
            <a:fillRect/>
          </a:stretch>
        </p:blipFill>
        <p:spPr bwMode="auto">
          <a:xfrm>
            <a:off x="7315200" y="533400"/>
            <a:ext cx="1143000" cy="1143000"/>
          </a:xfrm>
          <a:prstGeom prst="rect">
            <a:avLst/>
          </a:prstGeom>
          <a:noFill/>
        </p:spPr>
      </p:pic>
      <p:pic>
        <p:nvPicPr>
          <p:cNvPr id="39938" name="Picture 2" descr="The Sustainable Development Goals"/>
          <p:cNvPicPr>
            <a:picLocks noChangeAspect="1" noChangeArrowheads="1"/>
          </p:cNvPicPr>
          <p:nvPr/>
        </p:nvPicPr>
        <p:blipFill>
          <a:blip r:embed="rId5" cstate="print"/>
          <a:srcRect/>
          <a:stretch>
            <a:fillRect/>
          </a:stretch>
        </p:blipFill>
        <p:spPr bwMode="auto">
          <a:xfrm>
            <a:off x="304800" y="304800"/>
            <a:ext cx="1905000" cy="1600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WAG\Desktop\Afia Various WA Documents\MOLEXXVI OCT 2015\washfunders_brief_2012_006.png"/>
          <p:cNvPicPr>
            <a:picLocks noChangeAspect="1" noChangeArrowheads="1"/>
          </p:cNvPicPr>
          <p:nvPr/>
        </p:nvPicPr>
        <p:blipFill>
          <a:blip r:embed="rId2" cstate="print"/>
          <a:srcRect/>
          <a:stretch>
            <a:fillRect/>
          </a:stretch>
        </p:blipFill>
        <p:spPr bwMode="auto">
          <a:xfrm>
            <a:off x="0" y="304800"/>
            <a:ext cx="8763000" cy="9144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C:\Users\WAG\Desktop\Afia Various WA Documents\MOLEXXVI OCT 2015\washfunders_brief_2012_002.png"/>
          <p:cNvPicPr>
            <a:picLocks noChangeAspect="1" noChangeArrowheads="1"/>
          </p:cNvPicPr>
          <p:nvPr/>
        </p:nvPicPr>
        <p:blipFill>
          <a:blip r:embed="rId2" cstate="print"/>
          <a:srcRect/>
          <a:stretch>
            <a:fillRect/>
          </a:stretch>
        </p:blipFill>
        <p:spPr bwMode="auto">
          <a:xfrm>
            <a:off x="152400" y="228600"/>
            <a:ext cx="8991600" cy="6400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WAG\Desktop\Afia Various WA Documents\MOLEXXVI OCT 2015\washfunders_brief_2012_003.png"/>
          <p:cNvPicPr>
            <a:picLocks noChangeAspect="1" noChangeArrowheads="1"/>
          </p:cNvPicPr>
          <p:nvPr/>
        </p:nvPicPr>
        <p:blipFill>
          <a:blip r:embed="rId2" cstate="print"/>
          <a:srcRect/>
          <a:stretch>
            <a:fillRect/>
          </a:stretch>
        </p:blipFill>
        <p:spPr bwMode="auto">
          <a:xfrm>
            <a:off x="685800" y="0"/>
            <a:ext cx="7848600" cy="7315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l"/>
            <a:r>
              <a:rPr lang="en-US" sz="3200" b="1" dirty="0" smtClean="0">
                <a:solidFill>
                  <a:prstClr val="black"/>
                </a:solidFill>
              </a:rPr>
              <a:t> </a:t>
            </a:r>
            <a:r>
              <a:rPr lang="en-US" sz="2800" b="1" dirty="0" smtClean="0">
                <a:solidFill>
                  <a:prstClr val="black"/>
                </a:solidFill>
              </a:rPr>
              <a:t>II. Historical funding of the MDGs via Grants and sponsorship – WASH Sector Highlights </a:t>
            </a:r>
            <a:endParaRPr lang="en-US" sz="2800" dirty="0"/>
          </a:p>
        </p:txBody>
      </p:sp>
      <p:sp>
        <p:nvSpPr>
          <p:cNvPr id="3" name="Content Placeholder 2"/>
          <p:cNvSpPr>
            <a:spLocks noGrp="1"/>
          </p:cNvSpPr>
          <p:nvPr>
            <p:ph idx="1"/>
          </p:nvPr>
        </p:nvSpPr>
        <p:spPr>
          <a:xfrm>
            <a:off x="457200" y="1371600"/>
            <a:ext cx="8229600" cy="4754563"/>
          </a:xfrm>
        </p:spPr>
        <p:txBody>
          <a:bodyPr>
            <a:normAutofit fontScale="92500"/>
          </a:bodyPr>
          <a:lstStyle/>
          <a:p>
            <a:pPr>
              <a:spcBef>
                <a:spcPts val="0"/>
              </a:spcBef>
              <a:buNone/>
            </a:pPr>
            <a:r>
              <a:rPr lang="en-US" sz="2800" b="1" dirty="0" smtClean="0"/>
              <a:t>GHANA – MDG Target of 87% w/improved drinking water</a:t>
            </a:r>
            <a:br>
              <a:rPr lang="en-US" sz="2800" b="1" dirty="0" smtClean="0"/>
            </a:br>
            <a:endParaRPr lang="en-US" sz="2800" b="1" dirty="0" smtClean="0"/>
          </a:p>
          <a:p>
            <a:pPr>
              <a:spcBef>
                <a:spcPts val="0"/>
              </a:spcBef>
            </a:pPr>
            <a:r>
              <a:rPr lang="en-US" sz="2800" dirty="0" smtClean="0"/>
              <a:t>F</a:t>
            </a:r>
            <a:r>
              <a:rPr lang="en-US" sz="2800" dirty="0" smtClean="0"/>
              <a:t>oundations gave over $184.57Million to support MDG7 </a:t>
            </a:r>
            <a:br>
              <a:rPr lang="en-US" sz="2800" dirty="0" smtClean="0"/>
            </a:br>
            <a:endParaRPr lang="en-US" sz="2800" dirty="0" smtClean="0"/>
          </a:p>
          <a:p>
            <a:pPr>
              <a:spcBef>
                <a:spcPts val="0"/>
              </a:spcBef>
            </a:pPr>
            <a:r>
              <a:rPr lang="en-US" sz="2800" dirty="0" smtClean="0"/>
              <a:t>Since </a:t>
            </a:r>
            <a:r>
              <a:rPr lang="en-US" sz="2800" dirty="0" smtClean="0"/>
              <a:t>2005 Foundations have increased their giving from 2billion – </a:t>
            </a:r>
            <a:r>
              <a:rPr lang="en-US" sz="2800" dirty="0" smtClean="0"/>
              <a:t>4.5billion</a:t>
            </a:r>
            <a:br>
              <a:rPr lang="en-US" sz="2800" dirty="0" smtClean="0"/>
            </a:br>
            <a:endParaRPr lang="en-US" sz="2800" dirty="0" smtClean="0"/>
          </a:p>
          <a:p>
            <a:pPr>
              <a:spcBef>
                <a:spcPts val="0"/>
              </a:spcBef>
            </a:pPr>
            <a:r>
              <a:rPr lang="en-US" sz="2800" dirty="0" smtClean="0"/>
              <a:t>MDG 7 received over 47% overall funding from foundations </a:t>
            </a:r>
            <a:r>
              <a:rPr lang="en-US" sz="2800" dirty="0" smtClean="0"/>
              <a:t/>
            </a:r>
            <a:br>
              <a:rPr lang="en-US" sz="2800" dirty="0" smtClean="0"/>
            </a:br>
            <a:endParaRPr lang="en-US" sz="2800" dirty="0" smtClean="0"/>
          </a:p>
          <a:p>
            <a:pPr>
              <a:lnSpc>
                <a:spcPts val="4560"/>
              </a:lnSpc>
              <a:spcBef>
                <a:spcPts val="0"/>
              </a:spcBef>
            </a:pPr>
            <a:r>
              <a:rPr lang="en-US" sz="2800" dirty="0" smtClean="0"/>
              <a:t>2002-20012 – Ghana received $499 million </a:t>
            </a:r>
            <a:endParaRPr lang="en-US" sz="2800" dirty="0" smtClean="0"/>
          </a:p>
        </p:txBody>
      </p:sp>
      <p:pic>
        <p:nvPicPr>
          <p:cNvPr id="4" name="Picture 6" descr="WATERAID_COL_LOGO.jpg"/>
          <p:cNvPicPr>
            <a:picLocks noChangeAspect="1"/>
          </p:cNvPicPr>
          <p:nvPr/>
        </p:nvPicPr>
        <p:blipFill>
          <a:blip r:embed="rId3" cstate="print"/>
          <a:srcRect/>
          <a:stretch>
            <a:fillRect/>
          </a:stretch>
        </p:blipFill>
        <p:spPr bwMode="auto">
          <a:xfrm>
            <a:off x="7162800" y="6400800"/>
            <a:ext cx="1728788" cy="352425"/>
          </a:xfrm>
          <a:prstGeom prst="rect">
            <a:avLst/>
          </a:prstGeom>
          <a:noFill/>
          <a:ln w="9525">
            <a:noFill/>
            <a:miter lim="800000"/>
            <a:headEnd/>
            <a:tailEnd/>
          </a:ln>
        </p:spPr>
      </p:pic>
      <p:sp>
        <p:nvSpPr>
          <p:cNvPr id="5" name="Date Placeholder 1"/>
          <p:cNvSpPr>
            <a:spLocks noGrp="1"/>
          </p:cNvSpPr>
          <p:nvPr>
            <p:ph type="dt" sz="quarter" idx="10"/>
          </p:nvPr>
        </p:nvSpPr>
        <p:spPr bwMode="auto">
          <a:xfrm>
            <a:off x="500063" y="6215063"/>
            <a:ext cx="2071687" cy="47625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b="1" dirty="0" smtClean="0">
                <a:solidFill>
                  <a:srgbClr val="000000"/>
                </a:solidFill>
                <a:latin typeface="Arial" charset="0"/>
                <a:ea typeface="MS PGothic" pitchFamily="34" charset="-128"/>
              </a:rPr>
              <a:t>www.wateraid.org</a:t>
            </a:r>
            <a:endParaRPr lang="en-US" b="1" dirty="0" smtClean="0">
              <a:solidFill>
                <a:srgbClr val="000000"/>
              </a:solidFill>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sz="2800" b="1" dirty="0" smtClean="0">
                <a:solidFill>
                  <a:prstClr val="black"/>
                </a:solidFill>
              </a:rPr>
              <a:t>II. Historical funding of the MDGs via Grants and sponsorship – WASH Sector Highlights </a:t>
            </a:r>
            <a:endParaRPr lang="en-US" dirty="0"/>
          </a:p>
        </p:txBody>
      </p:sp>
      <p:sp>
        <p:nvSpPr>
          <p:cNvPr id="3" name="Content Placeholder 2"/>
          <p:cNvSpPr>
            <a:spLocks noGrp="1"/>
          </p:cNvSpPr>
          <p:nvPr>
            <p:ph idx="1"/>
          </p:nvPr>
        </p:nvSpPr>
        <p:spPr>
          <a:xfrm>
            <a:off x="152400" y="1143000"/>
            <a:ext cx="8839200" cy="5257800"/>
          </a:xfrm>
        </p:spPr>
        <p:txBody>
          <a:bodyPr>
            <a:normAutofit fontScale="92500"/>
          </a:bodyPr>
          <a:lstStyle/>
          <a:p>
            <a:r>
              <a:rPr lang="en-US" sz="2000" b="1" dirty="0" smtClean="0"/>
              <a:t>Conrad N. Hilton Foundation, The MasterCard Foundation, Ford Foundation, </a:t>
            </a:r>
            <a:r>
              <a:rPr lang="en-US" sz="2000" b="1" dirty="0" smtClean="0"/>
              <a:t>top funders of WASH, among others.  </a:t>
            </a:r>
          </a:p>
          <a:p>
            <a:endParaRPr lang="en-US" sz="2000" dirty="0" smtClean="0"/>
          </a:p>
          <a:p>
            <a:r>
              <a:rPr lang="en-US" sz="2000" dirty="0" smtClean="0"/>
              <a:t>A </a:t>
            </a:r>
            <a:r>
              <a:rPr lang="en-US" sz="2000" dirty="0" smtClean="0"/>
              <a:t>new platform and partnership funded in part by these foundations - </a:t>
            </a:r>
            <a:r>
              <a:rPr lang="en-US" sz="2000" b="1" dirty="0" smtClean="0"/>
              <a:t>the SDG Philanthropy Platform </a:t>
            </a:r>
            <a:r>
              <a:rPr lang="en-US" sz="2000" dirty="0" smtClean="0"/>
              <a:t>— a partnership of the </a:t>
            </a:r>
            <a:r>
              <a:rPr lang="en-US" sz="2000" u="sng" dirty="0" smtClean="0">
                <a:hlinkClick r:id="rId3"/>
              </a:rPr>
              <a:t>United Nations Development Programme</a:t>
            </a:r>
            <a:r>
              <a:rPr lang="en-US" sz="2000" dirty="0" smtClean="0"/>
              <a:t>, </a:t>
            </a:r>
            <a:r>
              <a:rPr lang="en-US" sz="2000" u="sng" dirty="0" smtClean="0">
                <a:hlinkClick r:id="rId4"/>
              </a:rPr>
              <a:t>Foundation Center</a:t>
            </a:r>
            <a:r>
              <a:rPr lang="en-US" sz="2000" dirty="0" smtClean="0"/>
              <a:t>, and </a:t>
            </a:r>
            <a:r>
              <a:rPr lang="en-US" sz="2000" u="sng" dirty="0" smtClean="0">
                <a:hlinkClick r:id="rId5"/>
              </a:rPr>
              <a:t>Rockefeller Philanthropy Advisors</a:t>
            </a:r>
            <a:r>
              <a:rPr lang="en-US" sz="2000" dirty="0" smtClean="0"/>
              <a:t>, with support from the </a:t>
            </a:r>
            <a:r>
              <a:rPr lang="en-US" sz="2000" u="sng" dirty="0" smtClean="0">
                <a:hlinkClick r:id="rId6"/>
              </a:rPr>
              <a:t>MasterCard</a:t>
            </a:r>
            <a:r>
              <a:rPr lang="en-US" sz="2000" dirty="0" smtClean="0"/>
              <a:t>, </a:t>
            </a:r>
            <a:r>
              <a:rPr lang="en-US" sz="2000" u="sng" dirty="0" smtClean="0">
                <a:hlinkClick r:id="rId7"/>
              </a:rPr>
              <a:t>Ford</a:t>
            </a:r>
            <a:r>
              <a:rPr lang="en-US" sz="2000" dirty="0" smtClean="0"/>
              <a:t>, and </a:t>
            </a:r>
            <a:r>
              <a:rPr lang="en-US" sz="2000" u="sng" dirty="0" smtClean="0">
                <a:hlinkClick r:id="rId8"/>
              </a:rPr>
              <a:t>Conrad N. Hilton</a:t>
            </a:r>
            <a:r>
              <a:rPr lang="en-US" sz="2000" dirty="0" smtClean="0"/>
              <a:t> foundations,  — has since 2014, included building a knowledge base to promote philanthropy's role in planning, monitoring, evaluating, and implementing the SDGs. </a:t>
            </a:r>
            <a:endParaRPr lang="en-US" sz="2000" dirty="0" smtClean="0"/>
          </a:p>
          <a:p>
            <a:endParaRPr lang="en-US" sz="2000" dirty="0" smtClean="0"/>
          </a:p>
          <a:p>
            <a:r>
              <a:rPr lang="en-US" sz="2000" dirty="0" smtClean="0"/>
              <a:t>The report</a:t>
            </a:r>
            <a:r>
              <a:rPr lang="en-US" sz="2000" dirty="0" smtClean="0"/>
              <a:t>, </a:t>
            </a:r>
            <a:r>
              <a:rPr lang="en-US" sz="2000" i="1" u="sng" dirty="0" smtClean="0">
                <a:hlinkClick r:id="rId9"/>
              </a:rPr>
              <a:t>Engaging Philanthropy in the Post-2015 Development Agenda: Lessons Learned and Ways Forward</a:t>
            </a:r>
            <a:r>
              <a:rPr lang="en-US" sz="2000" dirty="0" smtClean="0"/>
              <a:t> </a:t>
            </a:r>
            <a:r>
              <a:rPr lang="en-US" sz="2000" dirty="0" smtClean="0"/>
              <a:t> </a:t>
            </a:r>
            <a:r>
              <a:rPr lang="en-US" sz="2000" dirty="0" smtClean="0"/>
              <a:t>– funded by the Ford, Hilton and </a:t>
            </a:r>
            <a:r>
              <a:rPr lang="en-US" sz="2000" dirty="0" err="1" smtClean="0"/>
              <a:t>Mastercard</a:t>
            </a:r>
            <a:r>
              <a:rPr lang="en-US" sz="2000" dirty="0" smtClean="0"/>
              <a:t> Foundations, notes that while philanthropy is an increasingly important player in development efforts, individual funders have tended to violate Aid effectiveness principles by working independently of government- and UN-led frameworks such as the MDGs, even as they made significant investments in areas including global health, education, access to clean water, and child survival. </a:t>
            </a:r>
            <a:endParaRPr lang="en-US" sz="2000" dirty="0"/>
          </a:p>
        </p:txBody>
      </p:sp>
      <p:pic>
        <p:nvPicPr>
          <p:cNvPr id="4" name="Picture 6" descr="WATERAID_COL_LOGO.jpg"/>
          <p:cNvPicPr>
            <a:picLocks noChangeAspect="1"/>
          </p:cNvPicPr>
          <p:nvPr/>
        </p:nvPicPr>
        <p:blipFill>
          <a:blip r:embed="rId10" cstate="print"/>
          <a:srcRect/>
          <a:stretch>
            <a:fillRect/>
          </a:stretch>
        </p:blipFill>
        <p:spPr bwMode="auto">
          <a:xfrm>
            <a:off x="7162800" y="6400800"/>
            <a:ext cx="1728788" cy="352425"/>
          </a:xfrm>
          <a:prstGeom prst="rect">
            <a:avLst/>
          </a:prstGeom>
          <a:noFill/>
          <a:ln w="9525">
            <a:noFill/>
            <a:miter lim="800000"/>
            <a:headEnd/>
            <a:tailEnd/>
          </a:ln>
        </p:spPr>
      </p:pic>
      <p:sp>
        <p:nvSpPr>
          <p:cNvPr id="5" name="Date Placeholder 1"/>
          <p:cNvSpPr>
            <a:spLocks noGrp="1"/>
          </p:cNvSpPr>
          <p:nvPr>
            <p:ph type="dt" sz="quarter" idx="10"/>
          </p:nvPr>
        </p:nvSpPr>
        <p:spPr bwMode="auto">
          <a:xfrm>
            <a:off x="500063" y="6215063"/>
            <a:ext cx="2071687" cy="47625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b="1" dirty="0" smtClean="0">
                <a:solidFill>
                  <a:srgbClr val="000000"/>
                </a:solidFill>
                <a:latin typeface="Arial" charset="0"/>
                <a:ea typeface="MS PGothic" pitchFamily="34" charset="-128"/>
              </a:rPr>
              <a:t>www.wateraid.org</a:t>
            </a:r>
            <a:endParaRPr lang="en-US" b="1" dirty="0" smtClean="0">
              <a:solidFill>
                <a:srgbClr val="000000"/>
              </a:solidFill>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solidFill>
                  <a:prstClr val="black"/>
                </a:solidFill>
              </a:rPr>
              <a:t>II. Historical funding of the MDGs via Grants and sponsorship – WASH Sector Highlights </a:t>
            </a:r>
            <a:endParaRPr lang="en-US" dirty="0"/>
          </a:p>
        </p:txBody>
      </p:sp>
      <p:sp>
        <p:nvSpPr>
          <p:cNvPr id="3" name="Content Placeholder 2"/>
          <p:cNvSpPr>
            <a:spLocks noGrp="1"/>
          </p:cNvSpPr>
          <p:nvPr>
            <p:ph idx="1"/>
          </p:nvPr>
        </p:nvSpPr>
        <p:spPr>
          <a:xfrm>
            <a:off x="228600" y="1600200"/>
            <a:ext cx="8686800" cy="4525963"/>
          </a:xfrm>
        </p:spPr>
        <p:txBody>
          <a:bodyPr>
            <a:normAutofit fontScale="25000" lnSpcReduction="20000"/>
          </a:bodyPr>
          <a:lstStyle/>
          <a:p>
            <a:r>
              <a:rPr lang="en-US" sz="6200" dirty="0" smtClean="0"/>
              <a:t>Th</a:t>
            </a:r>
            <a:r>
              <a:rPr lang="en-US" sz="8000" dirty="0" smtClean="0"/>
              <a:t>e </a:t>
            </a:r>
            <a:r>
              <a:rPr lang="en-US" sz="8000" dirty="0" smtClean="0"/>
              <a:t>SDG Philanthropy Platform has launched </a:t>
            </a:r>
            <a:r>
              <a:rPr lang="en-US" sz="8000" u="sng" dirty="0" smtClean="0">
                <a:hlinkClick r:id="rId3"/>
              </a:rPr>
              <a:t>SDGfunders.org</a:t>
            </a:r>
            <a:r>
              <a:rPr lang="en-US" sz="8000" dirty="0" smtClean="0"/>
              <a:t>, a website designed to facilitate funder engagement in the global development process and cross-sector collaboration through knowledge sharing and access to critical data. Powered by Foundation Center, the site offers interactive maps and dashboards tracking key funding data (both philanthropic and ODA- official development assistance) on individual Millennium Development Goals, SDGs, countries, and population groups. It also lists top funders and recipients working on specific SDGs, and provides access to literature including case studies and interviews with experts.  It will host an online community that will serve as a hub for discussions and knowledge sharing worldwide.  </a:t>
            </a:r>
            <a:endParaRPr lang="en-US" sz="8000" dirty="0" smtClean="0"/>
          </a:p>
          <a:p>
            <a:endParaRPr lang="en-US" sz="8000" dirty="0" smtClean="0"/>
          </a:p>
          <a:p>
            <a:r>
              <a:rPr lang="en-US" sz="8000" dirty="0" smtClean="0"/>
              <a:t>The </a:t>
            </a:r>
            <a:r>
              <a:rPr lang="en-US" sz="8000" dirty="0" smtClean="0"/>
              <a:t>Foundation Center also has the </a:t>
            </a:r>
            <a:r>
              <a:rPr lang="en-US" sz="8000" b="1" u="sng" dirty="0" smtClean="0">
                <a:hlinkClick r:id="rId4"/>
              </a:rPr>
              <a:t>WASHfunders.org</a:t>
            </a:r>
            <a:r>
              <a:rPr lang="en-US" sz="8000" dirty="0" smtClean="0"/>
              <a:t> custom web portal. As a hub for funders, practitioners, and policymakers working around the world, the portal provides free access to a broad set of knowledge resources, including a mapping tool with detailed grants information, case studies of WASH project funding around the world, and a searchable archive of reports. </a:t>
            </a:r>
            <a:r>
              <a:rPr lang="en-US" sz="8000" b="1" i="1" u="sng" dirty="0" smtClean="0">
                <a:hlinkClick r:id="rId5"/>
              </a:rPr>
              <a:t>Foundation Funding for Water, Sanitation, and Hygiene</a:t>
            </a:r>
            <a:r>
              <a:rPr lang="en-US" sz="8000" dirty="0" smtClean="0"/>
              <a:t> can be downloaded at no charge from the Foundation Center's web site</a:t>
            </a:r>
            <a:r>
              <a:rPr lang="en-US" sz="8000" dirty="0" smtClean="0"/>
              <a:t>.</a:t>
            </a:r>
            <a:r>
              <a:rPr lang="en-US" sz="8000" i="1" dirty="0" smtClean="0"/>
              <a:t>.</a:t>
            </a:r>
            <a:endParaRPr lang="en-US" sz="8000" dirty="0" smtClean="0"/>
          </a:p>
          <a:p>
            <a:pPr>
              <a:buNone/>
            </a:pPr>
            <a:endParaRPr lang="en-US" dirty="0"/>
          </a:p>
        </p:txBody>
      </p:sp>
      <p:pic>
        <p:nvPicPr>
          <p:cNvPr id="4" name="Picture 6" descr="WATERAID_COL_LOGO.jpg"/>
          <p:cNvPicPr>
            <a:picLocks noChangeAspect="1"/>
          </p:cNvPicPr>
          <p:nvPr/>
        </p:nvPicPr>
        <p:blipFill>
          <a:blip r:embed="rId6" cstate="print"/>
          <a:srcRect/>
          <a:stretch>
            <a:fillRect/>
          </a:stretch>
        </p:blipFill>
        <p:spPr bwMode="auto">
          <a:xfrm>
            <a:off x="7162800" y="6400800"/>
            <a:ext cx="1728788" cy="352425"/>
          </a:xfrm>
          <a:prstGeom prst="rect">
            <a:avLst/>
          </a:prstGeom>
          <a:noFill/>
          <a:ln w="9525">
            <a:noFill/>
            <a:miter lim="800000"/>
            <a:headEnd/>
            <a:tailEnd/>
          </a:ln>
        </p:spPr>
      </p:pic>
      <p:sp>
        <p:nvSpPr>
          <p:cNvPr id="5" name="Date Placeholder 1"/>
          <p:cNvSpPr>
            <a:spLocks noGrp="1"/>
          </p:cNvSpPr>
          <p:nvPr>
            <p:ph type="dt" sz="quarter" idx="10"/>
          </p:nvPr>
        </p:nvSpPr>
        <p:spPr bwMode="auto">
          <a:xfrm>
            <a:off x="500063" y="6215063"/>
            <a:ext cx="2071687" cy="47625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b="1" dirty="0" smtClean="0">
                <a:solidFill>
                  <a:srgbClr val="000000"/>
                </a:solidFill>
                <a:latin typeface="Arial" charset="0"/>
                <a:ea typeface="MS PGothic" pitchFamily="34" charset="-128"/>
              </a:rPr>
              <a:t>www.wateraid.org</a:t>
            </a:r>
            <a:endParaRPr lang="en-US" b="1" dirty="0" smtClean="0">
              <a:solidFill>
                <a:srgbClr val="000000"/>
              </a:solidFill>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
            </a:r>
            <a:br>
              <a:rPr lang="en-US" dirty="0" smtClean="0"/>
            </a:br>
            <a:r>
              <a:rPr lang="en-US" dirty="0" smtClean="0"/>
              <a:t>MDGs </a:t>
            </a:r>
            <a:r>
              <a:rPr lang="en-US" dirty="0" smtClean="0"/>
              <a:t>– gone but not </a:t>
            </a:r>
            <a:r>
              <a:rPr lang="en-US" dirty="0" smtClean="0"/>
              <a:t>forgotten</a:t>
            </a:r>
            <a:br>
              <a:rPr lang="en-US" dirty="0" smtClean="0"/>
            </a:br>
            <a:r>
              <a:rPr lang="en-US" dirty="0" smtClean="0"/>
              <a:t>WASHFunders.org - SDGfunder.org</a:t>
            </a:r>
            <a:r>
              <a:rPr lang="en-US" dirty="0" smtClean="0"/>
              <a:t/>
            </a:r>
            <a:br>
              <a:rPr lang="en-US" dirty="0" smtClean="0"/>
            </a:br>
            <a:r>
              <a:rPr lang="en-US" dirty="0" smtClean="0"/>
              <a:t> </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228600" y="1600200"/>
            <a:ext cx="8366478" cy="4525963"/>
          </a:xfrm>
          <a:prstGeom prst="rect">
            <a:avLst/>
          </a:prstGeom>
          <a:noFill/>
          <a:ln w="9525">
            <a:noFill/>
            <a:miter lim="800000"/>
            <a:headEnd/>
            <a:tailEnd/>
          </a:ln>
        </p:spPr>
      </p:pic>
      <p:pic>
        <p:nvPicPr>
          <p:cNvPr id="4" name="Picture 6" descr="WATERAID_COL_LOGO.jpg"/>
          <p:cNvPicPr>
            <a:picLocks noChangeAspect="1"/>
          </p:cNvPicPr>
          <p:nvPr/>
        </p:nvPicPr>
        <p:blipFill>
          <a:blip r:embed="rId4" cstate="print"/>
          <a:srcRect/>
          <a:stretch>
            <a:fillRect/>
          </a:stretch>
        </p:blipFill>
        <p:spPr bwMode="auto">
          <a:xfrm>
            <a:off x="7162800" y="6400800"/>
            <a:ext cx="1728788" cy="352425"/>
          </a:xfrm>
          <a:prstGeom prst="rect">
            <a:avLst/>
          </a:prstGeom>
          <a:noFill/>
          <a:ln w="9525">
            <a:noFill/>
            <a:miter lim="800000"/>
            <a:headEnd/>
            <a:tailEnd/>
          </a:ln>
        </p:spPr>
      </p:pic>
      <p:sp>
        <p:nvSpPr>
          <p:cNvPr id="5" name="Date Placeholder 1"/>
          <p:cNvSpPr>
            <a:spLocks noGrp="1"/>
          </p:cNvSpPr>
          <p:nvPr>
            <p:ph type="dt" sz="quarter" idx="10"/>
          </p:nvPr>
        </p:nvSpPr>
        <p:spPr bwMode="auto">
          <a:xfrm>
            <a:off x="500063" y="6215063"/>
            <a:ext cx="2071687" cy="47625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b="1" dirty="0" smtClean="0">
                <a:solidFill>
                  <a:srgbClr val="000000"/>
                </a:solidFill>
                <a:latin typeface="Arial" charset="0"/>
                <a:ea typeface="MS PGothic" pitchFamily="34" charset="-128"/>
              </a:rPr>
              <a:t>www.wateraid.org</a:t>
            </a:r>
            <a:endParaRPr lang="en-US" b="1" dirty="0" smtClean="0">
              <a:solidFill>
                <a:srgbClr val="000000"/>
              </a:solidFill>
              <a:latin typeface="Arial" charset="0"/>
              <a:ea typeface="MS PGothic" pitchFamily="34" charset="-128"/>
            </a:endParaRPr>
          </a:p>
        </p:txBody>
      </p:sp>
      <p:pic>
        <p:nvPicPr>
          <p:cNvPr id="6" name="Picture 3" descr="C:\Users\WAG\AppData\Local\Microsoft\Windows\INetCache\Content.Outlook\7A0ME942\WAG @ 30 (2).jpg"/>
          <p:cNvPicPr>
            <a:picLocks noChangeAspect="1" noChangeArrowheads="1"/>
          </p:cNvPicPr>
          <p:nvPr/>
        </p:nvPicPr>
        <p:blipFill>
          <a:blip r:embed="rId5" cstate="print"/>
          <a:srcRect/>
          <a:stretch>
            <a:fillRect/>
          </a:stretch>
        </p:blipFill>
        <p:spPr bwMode="auto">
          <a:xfrm>
            <a:off x="3276600" y="6172200"/>
            <a:ext cx="1143000" cy="685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228600"/>
            <a:ext cx="9144000" cy="709613"/>
          </a:xfrm>
        </p:spPr>
        <p:txBody>
          <a:bodyPr rtlCol="0">
            <a:normAutofit fontScale="90000"/>
          </a:bodyPr>
          <a:lstStyle/>
          <a:p>
            <a:pPr eaLnBrk="1" fontAlgn="auto" hangingPunct="1">
              <a:spcAft>
                <a:spcPts val="0"/>
              </a:spcAft>
              <a:defRPr/>
            </a:pPr>
            <a:r>
              <a:rPr lang="en-GB" sz="3200" b="1" dirty="0" smtClean="0">
                <a:latin typeface="Arial" charset="0"/>
                <a:cs typeface="Arial" charset="0"/>
              </a:rPr>
              <a:t>Emerging Trends in International Development &amp; Foundation Giving/</a:t>
            </a:r>
            <a:r>
              <a:rPr lang="en-GB" sz="3200" b="1" dirty="0" err="1" smtClean="0">
                <a:latin typeface="Arial" charset="0"/>
                <a:cs typeface="Arial" charset="0"/>
              </a:rPr>
              <a:t>Philanthrophy</a:t>
            </a:r>
            <a:r>
              <a:rPr lang="en-GB" sz="3200" b="1" dirty="0" smtClean="0">
                <a:latin typeface="Arial" charset="0"/>
                <a:cs typeface="Arial" charset="0"/>
              </a:rPr>
              <a:t>:  Whither </a:t>
            </a:r>
            <a:r>
              <a:rPr lang="en-GB" sz="3200" b="1" dirty="0" err="1" smtClean="0">
                <a:latin typeface="Arial" charset="0"/>
                <a:cs typeface="Arial" charset="0"/>
              </a:rPr>
              <a:t>Philanthrocapitalism</a:t>
            </a:r>
            <a:r>
              <a:rPr lang="en-GB" sz="3200" b="1" dirty="0" smtClean="0">
                <a:latin typeface="Arial" charset="0"/>
                <a:cs typeface="Arial" charset="0"/>
              </a:rPr>
              <a:t>?</a:t>
            </a:r>
          </a:p>
        </p:txBody>
      </p:sp>
      <p:sp>
        <p:nvSpPr>
          <p:cNvPr id="35843" name="Rectangle 6"/>
          <p:cNvSpPr>
            <a:spLocks noChangeArrowheads="1"/>
          </p:cNvSpPr>
          <p:nvPr/>
        </p:nvSpPr>
        <p:spPr bwMode="auto">
          <a:xfrm>
            <a:off x="228600" y="5181600"/>
            <a:ext cx="8458200" cy="1354138"/>
          </a:xfrm>
          <a:prstGeom prst="rect">
            <a:avLst/>
          </a:prstGeom>
          <a:noFill/>
          <a:ln w="9525">
            <a:noFill/>
            <a:miter lim="800000"/>
            <a:headEnd/>
            <a:tailEnd/>
          </a:ln>
        </p:spPr>
        <p:txBody>
          <a:bodyPr>
            <a:spAutoFit/>
          </a:bodyPr>
          <a:lstStyle/>
          <a:p>
            <a:pPr algn="ctr"/>
            <a:r>
              <a:rPr lang="en-GB" sz="2400" b="1">
                <a:latin typeface="Calibri" pitchFamily="34" charset="0"/>
              </a:rPr>
              <a:t>Presentation to the Ghana INGO Forum</a:t>
            </a:r>
            <a:br>
              <a:rPr lang="en-GB" sz="2400" b="1">
                <a:latin typeface="Calibri" pitchFamily="34" charset="0"/>
              </a:rPr>
            </a:br>
            <a:r>
              <a:rPr lang="en-GB" sz="2400" b="1">
                <a:latin typeface="Calibri" pitchFamily="34" charset="0"/>
              </a:rPr>
              <a:t>October 30, 2013 </a:t>
            </a:r>
          </a:p>
          <a:p>
            <a:pPr algn="ctr"/>
            <a:r>
              <a:rPr lang="en-GB" sz="1600" b="1">
                <a:latin typeface="Calibri" pitchFamily="34" charset="0"/>
              </a:rPr>
              <a:t>by</a:t>
            </a:r>
          </a:p>
          <a:p>
            <a:pPr algn="ctr"/>
            <a:r>
              <a:rPr lang="en-GB" b="1">
                <a:latin typeface="Calibri" pitchFamily="34" charset="0"/>
              </a:rPr>
              <a:t>Afia S. Zakiya, Ph.D. Country Representative </a:t>
            </a:r>
            <a:endParaRPr lang="en-US">
              <a:latin typeface="Calibri" pitchFamily="34" charset="0"/>
            </a:endParaRPr>
          </a:p>
        </p:txBody>
      </p:sp>
      <p:pic>
        <p:nvPicPr>
          <p:cNvPr id="35844" name="Picture 4"/>
          <p:cNvPicPr>
            <a:picLocks noChangeAspect="1" noChangeArrowheads="1"/>
          </p:cNvPicPr>
          <p:nvPr/>
        </p:nvPicPr>
        <p:blipFill>
          <a:blip r:embed="rId3" cstate="print"/>
          <a:srcRect/>
          <a:stretch>
            <a:fillRect/>
          </a:stretch>
        </p:blipFill>
        <p:spPr bwMode="auto">
          <a:xfrm>
            <a:off x="381000" y="1371600"/>
            <a:ext cx="3810000" cy="3657600"/>
          </a:xfrm>
          <a:prstGeom prst="rect">
            <a:avLst/>
          </a:prstGeom>
          <a:noFill/>
          <a:ln w="9525">
            <a:noFill/>
            <a:miter lim="800000"/>
            <a:headEnd/>
            <a:tailEnd/>
          </a:ln>
        </p:spPr>
      </p:pic>
      <p:pic>
        <p:nvPicPr>
          <p:cNvPr id="35845" name="Picture 5"/>
          <p:cNvPicPr>
            <a:picLocks noChangeAspect="1" noChangeArrowheads="1"/>
          </p:cNvPicPr>
          <p:nvPr/>
        </p:nvPicPr>
        <p:blipFill>
          <a:blip r:embed="rId4" cstate="print"/>
          <a:srcRect/>
          <a:stretch>
            <a:fillRect/>
          </a:stretch>
        </p:blipFill>
        <p:spPr bwMode="auto">
          <a:xfrm>
            <a:off x="4191000" y="1219200"/>
            <a:ext cx="41910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3" descr="https://encrypted-tbn0.gstatic.com/images?q=tbn:ANd9GcQs9ID-9hY51nI4WjcuE1OKWTHV1rMs9SLRx5nBomFb7PfzxqdWTSAVTISV"/>
          <p:cNvPicPr>
            <a:picLocks noChangeAspect="1" noChangeArrowheads="1"/>
          </p:cNvPicPr>
          <p:nvPr/>
        </p:nvPicPr>
        <p:blipFill>
          <a:blip r:embed="rId2" cstate="print"/>
          <a:srcRect/>
          <a:stretch>
            <a:fillRect/>
          </a:stretch>
        </p:blipFill>
        <p:spPr bwMode="auto">
          <a:xfrm>
            <a:off x="990600" y="533400"/>
            <a:ext cx="6553200" cy="6065838"/>
          </a:xfrm>
          <a:prstGeom prst="rect">
            <a:avLst/>
          </a:prstGeom>
          <a:noFill/>
          <a:ln w="9525">
            <a:noFill/>
            <a:miter lim="800000"/>
            <a:headEnd/>
            <a:tailEnd/>
          </a:ln>
        </p:spPr>
      </p:pic>
      <p:sp>
        <p:nvSpPr>
          <p:cNvPr id="43011" name="Title 1"/>
          <p:cNvSpPr>
            <a:spLocks noGrp="1"/>
          </p:cNvSpPr>
          <p:nvPr>
            <p:ph type="ctrTitle"/>
          </p:nvPr>
        </p:nvSpPr>
        <p:spPr>
          <a:xfrm>
            <a:off x="304800" y="1828800"/>
            <a:ext cx="7772400" cy="1470025"/>
          </a:xfrm>
        </p:spPr>
        <p:txBody>
          <a:bodyPr/>
          <a:lstStyle/>
          <a:p>
            <a:pPr eaLnBrk="1" hangingPunct="1"/>
            <a:r>
              <a:rPr lang="en-US" smtClean="0"/>
              <a:t>Philanthrocapitalism</a:t>
            </a:r>
            <a:br>
              <a:rPr lang="en-US" smtClean="0"/>
            </a:br>
            <a:r>
              <a:rPr lang="en-US" smtClean="0"/>
              <a:t>in Africa</a:t>
            </a:r>
          </a:p>
        </p:txBody>
      </p:sp>
      <p:pic>
        <p:nvPicPr>
          <p:cNvPr id="43012" name="Picture 6" descr="WATERAID_COL_LOGO.jpg"/>
          <p:cNvPicPr>
            <a:picLocks noChangeAspect="1"/>
          </p:cNvPicPr>
          <p:nvPr/>
        </p:nvPicPr>
        <p:blipFill>
          <a:blip r:embed="rId3" cstate="print"/>
          <a:srcRect/>
          <a:stretch>
            <a:fillRect/>
          </a:stretch>
        </p:blipFill>
        <p:spPr bwMode="auto">
          <a:xfrm>
            <a:off x="7162800" y="6400800"/>
            <a:ext cx="1728788" cy="352425"/>
          </a:xfrm>
          <a:prstGeom prst="rect">
            <a:avLst/>
          </a:prstGeom>
          <a:noFill/>
          <a:ln w="9525">
            <a:noFill/>
            <a:miter lim="800000"/>
            <a:headEnd/>
            <a:tailEnd/>
          </a:ln>
        </p:spPr>
      </p:pic>
      <p:sp>
        <p:nvSpPr>
          <p:cNvPr id="43013" name="AutoShape 7" descr="data:image/jpeg;base64,/9j/4AAQSkZJRgABAQAAAQABAAD/2wCEAAkGBwgHBgkIBwgKCgkLDRYPDQwMDRsUFRAWIB0iIiAdHx8kKDQsJCYxJx8fLT0tMTU3Ojo6Iys/RD84QzQ5OjcBCgoKDQwNGg8PGjclHyU3Nzc3Nzc3Nzc3Nzc3Nzc3Nzc3Nzc3Nzc3Nzc3Nzc3Nzc3Nzc3Nzc3Nzc3Nzc3Nzc3N//AABEIAFoAVgMBEQACEQEDEQH/xAAaAAACAwEBAAAAAAAAAAAAAAAABQMEBgIB/8QANRAAAgEDAwIEBAQGAgMAAAAAAQIDAAQREiExBUETIlFhMnGBoQYjkbEUQlPB0fGS8DNScv/EABsBAAIDAQEBAAAAAAAAAAAAAAAGAwQFAgEH/8QAMxEAAQMCBAIIBQQDAAAAAAAAAQACAwQRBRIhMUFREyJhcYGRofAGI7HB4RQy0fEVQlL/2gAMAwEAAhEDEQA/AFQ53r6IUiBXUtbR2Cx3UrEnAAtzk/eqr53xtzOb6/hXIaUTvEcRJJ7Ffj6HJFAJJpI1cnAjYZx6bg7ms6pxJ8bXOA04Jng+FbsaZH2dx4+Str0uFV8zSMfnj9qWH4xWON81vALej+HMPY2xZftJP2spep9MsLd4Qts3h/w6kyeIzCQ8licnTvkb47+gq9glfPIJHSyEm+xG3299qWa/Dcx+TCbC+3u+iU3XTAGBjQoNPwrlyccn1pkFY1g6xusWOgkqHZYW3VU9PcgtEySKOSrA1OyqjdxVZ9M9u4VaSJ4+Rsana8O2ULmFu64rpcooQihCcWlrYXCosaSPKVA0gtlnO2Bt6ms2oqXwNL5DZo+i0IoopCGtFye9OIOiydO/NkeHxkbHhI+tkyO5xue233pekxh9U0mKN1twSLD6+icMFw1lI7pHXuRvwA++y9leUEMqPMSDvqAx/v2rEmqJJzeQppAy6jVcxSzuwElsUBHOsHFQkDgV61zjuFetBiHfc6m5Oe5pmoWBtO3TfVRAAXsq1uI1uMx2U0f8obYKMgEkDO3btz+tWBvsqzIYmSF7WWJ0utX0m3s57CFruGB2jkYxmQAkHPbPz/akfF5JI62UMJANr9ugWbWNBmNx7ssx+MrFf4lmjhtwranWSJQGb4cq2OSDk5O+G9jW78KS2e4Z+A08dx9LfhL2MR3jGnisOdia+ghKxRQhFCFrPw7NH02R5JLdpJwo8IgEhM58xwp32I/3spYzBLWuEefKwdl7+qccBoWPjMl9b2TayuhN1C3/APMXedWLPEy5JYEnjAqCsayOhkjYLANP0TZLlbCWt5J11bp1tfM8lnLF/FrnKK485HYjsff9aSYKh0ejv2qhTVboTY6tWUuZhbu0TqfFU4Keh9636SilqrFg0PHgtKbEII2Zr37Bv+FTN3PHrdZdI5KhRimiGgEEBY13W5nn3cliPxOZ0mYaDknCSMo82SPuP80sUGPjRlT5j7j+PJbDJuDlNb9UQReH/CwzKjtpeQHnbP3H2qtiUTJ6l0jH6G23cuXUQncX5vRc9RvzeWRtUt4IBrDho14I9vfg+2R3qGkYaaYTNdqFHJhEcjS17tCsPewNGwfThXGfl7V9Oo6jpoWu4kL5lWU/QTOZyJHkq1W1VRQhaSxa9a4WaMssM83hAtCSgwdPxenf6nilSSrizSMGr2gm2lzbgNb+nHtT3hcskLQGNuDqdPey2tt0y3IS5W+V0hcMzIBjK4POaVarGap4dA+O2bS1jfVaklVI4Fpbv3qpdfiWzt7mQWNgruhJdjGUPu3w8e/evabAJZG/OflPdfz1UTqZ7WF1tRwWdvornqzyXstqZEuGzhBkbbcc42+uKZaWqoaKMUhf+3j2k3Pr5LEkqY85Djqq0XSfBceLatDE3xvjG3pntn/vaoMQxaIQOFGbv22O3EqakkhmlDMyYhrtTqlWDQAS2hjn6bUjBrDo291vda6ieXwFBMbuWJJ8Nc781ssZlaG32Ws35bQN11DOJdX5ciY/qLjNdEWXbXX4KC86eZYNaRhtaapBnB1eo/XffsKbqBxpo22HDVLOM4S6ttJHbMPVI4ulzz7wmMoQCGLgAg8bmtz9XGACkL9LJmI2soLq0ltTiXRzjyuG/apY5WybKJ8TmbpraiC1EUl7Is0Ug0lIj5htkEj2x8/nWFiUM0zSaZtnjnxHIdv5WzR1k1IzK14Gbxsm9/Jc9OVY4JlNlMqyJJHIAkmf5hk+w23496VH1DZ5hLls9uhvwIT5A+KZoltqpTNai0AljUTtEXR8KWfkjjfnHbFQZqqeUllzrra9kuQ1jm4k5znkMudzpv5eSt26LLAJLa+lWFBgrpA04GTyMj1+tVZY3sfle2xWHLK6WUuc0ZnG/mq0s6zxmGO6M4yNIbSGY8Yxjj/JPatWCjdBA+Z5yusbbH3fZMOH0IpGPqajqkDQb+O51O39outdssbS6F1/ylxqwMZP396X2U44qGbGS4kQDxP8KIRtFGhYeR86cHON/hz6j74rRY4HRbuD4q2qb0Tz12+vb+F42Mrq+DPmPoP8Vco+j6ZvSHRbEl7aKSW7TDq8E5XcH8okN2P/AHvTPmVcuBFiFZ6LBYSukLdOmkOrSoaRlwP/AJJwQPWsLFBVxRukZPlby2PcCNT71WLPhlO0mQAeKz/4rltJOpubSKOKGP8AKRUXAIUnJx7kn5jFbvw3Tyx0meQ3L+tr4W9Ak/FpGOmyt/10SOCcwFiI4nz/AFEDY+VMT483FZTH5eAK6F04kMiKiE/+i4FRimjBJtqePFdmd5Fr6cuC9F7MvwnGTk42r0QRjYLwzPPFXLS/1B1nyRpOcEg1QrKOC3SuaNONlapZpDI1rTrfTvTZr9I4wIGjkaPTny4fgZOxxnP9qWaapfVEQStFncl9HqtKZwkseBHotT+E1a96a01/HIzyOWVpUAwOPLj6n60uYw2KGp6ODZoA3vrxusGCmibHlyp49jZyRmJoIdLdgoH7VkiR4NwVaYBGQWaWWF6k8C9UaO0kh0vLphi8x9uAe+9OMNIG4f0sou61ye/b7K3V1ggpbSPs4g2sdfY4q/HFE7RoIbiIMypwVVeBt6e3asz/ACNUxmUP280uQYnWXbF0mlx3787Kp+IPxJaWUUll0NFDsNEl0Ocd9J5J9+PTNauGYJVV7m1Fc45dwDx8NgCu8RxjLdjDd3PgPysRJI0hGe2wHpT+1oaLBKjnFxuVzXS5RQhFCF6jaWBrlwuLL0GxWj6TCl4xW5uJigCsir5iRwRuQNsDfc+Yem6rUU7qSS1NG0nU3dw7tE84dUT4jFZz9RuOfatfeWNrdaJ7aaMSXChY45ioxhdOOCeNu9IZjmjc5rmnq7+atmNwJHJXbDo7Iwe5CKwYn8rHmyMHJwP1GM1XfLfZcLESWsNlclJbWUzREqSqEjOMfXimV9ZLUNOujrG3ctqGnp7Nkya2+u4/te3XUp5LZrUGRUZCT4oIYgYyM9xvvVjCaGGaovJw4c0r49RRUpEsDbXv3A+/BZeVizkn1r6C0ABJjjcrmul4ihCKEIoQihCffh4yeIDGuoorZycbH++QPvWRXfvFt03fCwk6V7m7W1+30T6Oa4Vg7weHoOrUHDYxvx88VmzNEkTmP2IN05SHqHPoLJ4eu67Z4rjwYZmDKCJQCp3wcH6etIElK1snyzmb3bpRkr2FzmM24O4fylXUIYyoeMBJiC5GeRjv9t+atwEucGX0OmqgwzEaiCZsefqXAN9vXZIepyrGhkZgDHlWARjkH6eoFNeHUjqea5dv2Lf+IGtlpC62rT9dEiihE6STasIvJO2/p86aXVDGBfPm073usBuuJYGjCkg+YcHkVJFKHi6jmhdE4tKiqVRIoQihCKEJt0q8ltFZoxqDgDTpySRn+37GsqrjvJdNGA15p2OjaON056de3XUrpbNIAjyZCtICijb61lV72wUz5Hgkfzpz7Uxf5EytMb276bpx1a1u7CFHuLe3neQnLwoBpPp5j9/ntSE+djieiuB2/ge+ayIMKZnGZxI5flKjMFDGZHjydg+lizdsYPz5NMGESyVMT4Xm4FrWHp6Lcf0TKdzZDlYLfX7pT1K7nvJUtywCg50KO/ue+Pp/hyp4MvzHpUxXGpK0dC0WbfxPK6jRWWHzEsVdgkf8urOB9a4OvXKlp4o4Yw7sVXqDqhSFGLeGMFjyT3q7SsIZqsCplzvuqNW1VRQhFCEUIU1vMY854yG/Q5/tVapbdl+St0MmSdq1v4ee2Tqqi8AETRuA5ONDY5B5BxkZG+9K3xIJDRjo/wDoX7Rr97Jwp2Oc/QXTXqV9byxeHZC4AcedpZXIx6BSSM8b9u2/CdDTOBvJZbdNQOzXl2WfvbpUhliAYtqRy7dlyCPnwf3+bhgkLTEGxi2uqzMZxCmip3ws1J07iN/JJbIvNPIUV2cqcFASV99uPnTRUt+Xa9kjU7vmA2uro8VNJW0nCovkXwjz22HoM/rVNoa4gXsAtisqQWZY7m/YUmkYu5Y8mtZosEvE3K5r1eIoQihCKELqM4cH3rxwuF602Ke2sTvFptGClD8RONiM44P+se9IeK5o5zGXdXe3JfSsBf09KJLdYaX5+/VTvcPaRN/EuHkbJRFbftvwNhvznn6VQgppKqQMiCu4hU/pIxJJJlAOwAJd2DkkV3dNMSCc5OWPqafqGhjpI8rV82xCvlrZTJJ/Srq7IcoxU+oOKukA7qiCRsuvHm/qyf8AI1z0bOS66R/NcV2uEUIRQhFCEUIQOaEJhAiOF1qrbEbjNUZYmOddwBKtxyyNbla4gHtUN0qxkhFCg8gDFSxNa3YKORznblVasqBFCEUIRQhf/9k="/>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en-US"/>
          </a:p>
        </p:txBody>
      </p:sp>
      <p:sp>
        <p:nvSpPr>
          <p:cNvPr id="43014" name="AutoShape 9" descr="data:image/jpeg;base64,/9j/4AAQSkZJRgABAQAAAQABAAD/2wCEAAkGBwgHBgkIBwgKCgkLDRYPDQwMDRsUFRAWIB0iIiAdHx8kKDQsJCYxJx8fLT0tMTU3Ojo6Iys/RD84QzQ5OjcBCgoKDQwNGg8PGjclHyU3Nzc3Nzc3Nzc3Nzc3Nzc3Nzc3Nzc3Nzc3Nzc3Nzc3Nzc3Nzc3Nzc3Nzc3Nzc3Nzc3N//AABEIAFoAVgMBEQACEQEDEQH/xAAaAAACAwEBAAAAAAAAAAAAAAAABQMEBgIB/8QANRAAAgEDAwIEBAQGAgMAAAAAAQIDAAQREiExBUETIlFhMnGBoQYjkbEUQlPB0fGS8DNScv/EABsBAAIDAQEBAAAAAAAAAAAAAAAGAwQFAgEH/8QAMxEAAQMCBAIIBQQDAAAAAAAAAQACAwQRBRIhMUFREyJhcYGRofAGI7HB4RQy0fEVQlL/2gAMAwEAAhEDEQA/AFQ53r6IUiBXUtbR2Cx3UrEnAAtzk/eqr53xtzOb6/hXIaUTvEcRJJ7Ffj6HJFAJJpI1cnAjYZx6bg7ms6pxJ8bXOA04Jng+FbsaZH2dx4+Str0uFV8zSMfnj9qWH4xWON81vALej+HMPY2xZftJP2spep9MsLd4Qts3h/w6kyeIzCQ8licnTvkb47+gq9glfPIJHSyEm+xG3299qWa/Dcx+TCbC+3u+iU3XTAGBjQoNPwrlyccn1pkFY1g6xusWOgkqHZYW3VU9PcgtEySKOSrA1OyqjdxVZ9M9u4VaSJ4+Rsana8O2ULmFu64rpcooQihCcWlrYXCosaSPKVA0gtlnO2Bt6ms2oqXwNL5DZo+i0IoopCGtFye9OIOiydO/NkeHxkbHhI+tkyO5xue233pekxh9U0mKN1twSLD6+icMFw1lI7pHXuRvwA++y9leUEMqPMSDvqAx/v2rEmqJJzeQppAy6jVcxSzuwElsUBHOsHFQkDgV61zjuFetBiHfc6m5Oe5pmoWBtO3TfVRAAXsq1uI1uMx2U0f8obYKMgEkDO3btz+tWBvsqzIYmSF7WWJ0utX0m3s57CFruGB2jkYxmQAkHPbPz/akfF5JI62UMJANr9ugWbWNBmNx7ssx+MrFf4lmjhtwranWSJQGb4cq2OSDk5O+G9jW78KS2e4Z+A08dx9LfhL2MR3jGnisOdia+ghKxRQhFCFrPw7NH02R5JLdpJwo8IgEhM58xwp32I/3spYzBLWuEefKwdl7+qccBoWPjMl9b2TayuhN1C3/APMXedWLPEy5JYEnjAqCsayOhkjYLANP0TZLlbCWt5J11bp1tfM8lnLF/FrnKK485HYjsff9aSYKh0ejv2qhTVboTY6tWUuZhbu0TqfFU4Keh9636SilqrFg0PHgtKbEII2Zr37Bv+FTN3PHrdZdI5KhRimiGgEEBY13W5nn3cliPxOZ0mYaDknCSMo82SPuP80sUGPjRlT5j7j+PJbDJuDlNb9UQReH/CwzKjtpeQHnbP3H2qtiUTJ6l0jH6G23cuXUQncX5vRc9RvzeWRtUt4IBrDho14I9vfg+2R3qGkYaaYTNdqFHJhEcjS17tCsPewNGwfThXGfl7V9Oo6jpoWu4kL5lWU/QTOZyJHkq1W1VRQhaSxa9a4WaMssM83hAtCSgwdPxenf6nilSSrizSMGr2gm2lzbgNb+nHtT3hcskLQGNuDqdPey2tt0y3IS5W+V0hcMzIBjK4POaVarGap4dA+O2bS1jfVaklVI4Fpbv3qpdfiWzt7mQWNgruhJdjGUPu3w8e/evabAJZG/OflPdfz1UTqZ7WF1tRwWdvornqzyXstqZEuGzhBkbbcc42+uKZaWqoaKMUhf+3j2k3Pr5LEkqY85Djqq0XSfBceLatDE3xvjG3pntn/vaoMQxaIQOFGbv22O3EqakkhmlDMyYhrtTqlWDQAS2hjn6bUjBrDo291vda6ieXwFBMbuWJJ8Nc781ssZlaG32Ws35bQN11DOJdX5ciY/qLjNdEWXbXX4KC86eZYNaRhtaapBnB1eo/XffsKbqBxpo22HDVLOM4S6ttJHbMPVI4ulzz7wmMoQCGLgAg8bmtz9XGACkL9LJmI2soLq0ltTiXRzjyuG/apY5WybKJ8TmbpraiC1EUl7Is0Ug0lIj5htkEj2x8/nWFiUM0zSaZtnjnxHIdv5WzR1k1IzK14Gbxsm9/Jc9OVY4JlNlMqyJJHIAkmf5hk+w23496VH1DZ5hLls9uhvwIT5A+KZoltqpTNai0AljUTtEXR8KWfkjjfnHbFQZqqeUllzrra9kuQ1jm4k5znkMudzpv5eSt26LLAJLa+lWFBgrpA04GTyMj1+tVZY3sfle2xWHLK6WUuc0ZnG/mq0s6zxmGO6M4yNIbSGY8Yxjj/JPatWCjdBA+Z5yusbbH3fZMOH0IpGPqajqkDQb+O51O39outdssbS6F1/ylxqwMZP396X2U44qGbGS4kQDxP8KIRtFGhYeR86cHON/hz6j74rRY4HRbuD4q2qb0Tz12+vb+F42Mrq+DPmPoP8Vco+j6ZvSHRbEl7aKSW7TDq8E5XcH8okN2P/AHvTPmVcuBFiFZ6LBYSukLdOmkOrSoaRlwP/AJJwQPWsLFBVxRukZPlby2PcCNT71WLPhlO0mQAeKz/4rltJOpubSKOKGP8AKRUXAIUnJx7kn5jFbvw3Tyx0meQ3L+tr4W9Ak/FpGOmyt/10SOCcwFiI4nz/AFEDY+VMT483FZTH5eAK6F04kMiKiE/+i4FRimjBJtqePFdmd5Fr6cuC9F7MvwnGTk42r0QRjYLwzPPFXLS/1B1nyRpOcEg1QrKOC3SuaNONlapZpDI1rTrfTvTZr9I4wIGjkaPTny4fgZOxxnP9qWaapfVEQStFncl9HqtKZwkseBHotT+E1a96a01/HIzyOWVpUAwOPLj6n60uYw2KGp6ODZoA3vrxusGCmibHlyp49jZyRmJoIdLdgoH7VkiR4NwVaYBGQWaWWF6k8C9UaO0kh0vLphi8x9uAe+9OMNIG4f0sou61ye/b7K3V1ggpbSPs4g2sdfY4q/HFE7RoIbiIMypwVVeBt6e3asz/ACNUxmUP280uQYnWXbF0mlx3787Kp+IPxJaWUUll0NFDsNEl0Ocd9J5J9+PTNauGYJVV7m1Fc45dwDx8NgCu8RxjLdjDd3PgPysRJI0hGe2wHpT+1oaLBKjnFxuVzXS5RQhFCF6jaWBrlwuLL0GxWj6TCl4xW5uJigCsir5iRwRuQNsDfc+Yem6rUU7qSS1NG0nU3dw7tE84dUT4jFZz9RuOfatfeWNrdaJ7aaMSXChY45ioxhdOOCeNu9IZjmjc5rmnq7+atmNwJHJXbDo7Iwe5CKwYn8rHmyMHJwP1GM1XfLfZcLESWsNlclJbWUzREqSqEjOMfXimV9ZLUNOujrG3ctqGnp7Nkya2+u4/te3XUp5LZrUGRUZCT4oIYgYyM9xvvVjCaGGaovJw4c0r49RRUpEsDbXv3A+/BZeVizkn1r6C0ABJjjcrmul4ihCKEIoQihCffh4yeIDGuoorZycbH++QPvWRXfvFt03fCwk6V7m7W1+30T6Oa4Vg7weHoOrUHDYxvx88VmzNEkTmP2IN05SHqHPoLJ4eu67Z4rjwYZmDKCJQCp3wcH6etIElK1snyzmb3bpRkr2FzmM24O4fylXUIYyoeMBJiC5GeRjv9t+atwEucGX0OmqgwzEaiCZsefqXAN9vXZIepyrGhkZgDHlWARjkH6eoFNeHUjqea5dv2Lf+IGtlpC62rT9dEiihE6STasIvJO2/p86aXVDGBfPm073usBuuJYGjCkg+YcHkVJFKHi6jmhdE4tKiqVRIoQihCKEJt0q8ltFZoxqDgDTpySRn+37GsqrjvJdNGA15p2OjaON056de3XUrpbNIAjyZCtICijb61lV72wUz5Hgkfzpz7Uxf5EytMb276bpx1a1u7CFHuLe3neQnLwoBpPp5j9/ntSE+djieiuB2/ge+ayIMKZnGZxI5flKjMFDGZHjydg+lizdsYPz5NMGESyVMT4Xm4FrWHp6Lcf0TKdzZDlYLfX7pT1K7nvJUtywCg50KO/ue+Pp/hyp4MvzHpUxXGpK0dC0WbfxPK6jRWWHzEsVdgkf8urOB9a4OvXKlp4o4Yw7sVXqDqhSFGLeGMFjyT3q7SsIZqsCplzvuqNW1VRQhFCEUIU1vMY854yG/Q5/tVapbdl+St0MmSdq1v4ee2Tqqi8AETRuA5ONDY5B5BxkZG+9K3xIJDRjo/wDoX7Rr97Jwp2Oc/QXTXqV9byxeHZC4AcedpZXIx6BSSM8b9u2/CdDTOBvJZbdNQOzXl2WfvbpUhliAYtqRy7dlyCPnwf3+bhgkLTEGxi2uqzMZxCmip3ws1J07iN/JJbIvNPIUV2cqcFASV99uPnTRUt+Xa9kjU7vmA2uro8VNJW0nCovkXwjz22HoM/rVNoa4gXsAtisqQWZY7m/YUmkYu5Y8mtZosEvE3K5r1eIoQihCKELqM4cH3rxwuF602Ke2sTvFptGClD8RONiM44P+se9IeK5o5zGXdXe3JfSsBf09KJLdYaX5+/VTvcPaRN/EuHkbJRFbftvwNhvznn6VQgppKqQMiCu4hU/pIxJJJlAOwAJd2DkkV3dNMSCc5OWPqafqGhjpI8rV82xCvlrZTJJ/Srq7IcoxU+oOKukA7qiCRsuvHm/qyf8AI1z0bOS66R/NcV2uEUIRQhFCEUIQOaEJhAiOF1qrbEbjNUZYmOddwBKtxyyNbla4gHtUN0qxkhFCg8gDFSxNa3YKORznblVasqBFCEUIRQhf/9k="/>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en-US"/>
          </a:p>
        </p:txBody>
      </p:sp>
      <p:sp>
        <p:nvSpPr>
          <p:cNvPr id="43015" name="TextBox 6"/>
          <p:cNvSpPr txBox="1">
            <a:spLocks noChangeArrowheads="1"/>
          </p:cNvSpPr>
          <p:nvPr/>
        </p:nvSpPr>
        <p:spPr bwMode="auto">
          <a:xfrm>
            <a:off x="381000" y="4419600"/>
            <a:ext cx="2787650" cy="646113"/>
          </a:xfrm>
          <a:prstGeom prst="rect">
            <a:avLst/>
          </a:prstGeom>
          <a:noFill/>
          <a:ln w="9525">
            <a:noFill/>
            <a:miter lim="800000"/>
            <a:headEnd/>
            <a:tailEnd/>
          </a:ln>
        </p:spPr>
        <p:txBody>
          <a:bodyPr wrap="none">
            <a:spAutoFit/>
          </a:bodyPr>
          <a:lstStyle/>
          <a:p>
            <a:r>
              <a:rPr lang="en-US"/>
              <a:t>The Africa Report No. 47</a:t>
            </a:r>
          </a:p>
          <a:p>
            <a:r>
              <a:rPr lang="en-US"/>
              <a:t>    February 2013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ctrTitle"/>
          </p:nvPr>
        </p:nvSpPr>
        <p:spPr>
          <a:xfrm>
            <a:off x="381000" y="152400"/>
            <a:ext cx="8763000" cy="685800"/>
          </a:xfrm>
        </p:spPr>
        <p:txBody>
          <a:bodyPr>
            <a:normAutofit fontScale="90000"/>
          </a:bodyPr>
          <a:lstStyle/>
          <a:p>
            <a:pPr eaLnBrk="1" hangingPunct="1"/>
            <a:r>
              <a:rPr lang="en-US" smtClean="0"/>
              <a:t>Philanthrocapitalism in Africa</a:t>
            </a:r>
          </a:p>
        </p:txBody>
      </p:sp>
      <p:sp>
        <p:nvSpPr>
          <p:cNvPr id="44035" name="Subtitle 2"/>
          <p:cNvSpPr>
            <a:spLocks noGrp="1"/>
          </p:cNvSpPr>
          <p:nvPr>
            <p:ph type="subTitle" idx="1"/>
          </p:nvPr>
        </p:nvSpPr>
        <p:spPr>
          <a:xfrm>
            <a:off x="304800" y="914400"/>
            <a:ext cx="8305800" cy="4038600"/>
          </a:xfrm>
        </p:spPr>
        <p:txBody>
          <a:bodyPr/>
          <a:lstStyle/>
          <a:p>
            <a:pPr algn="l" eaLnBrk="1" hangingPunct="1"/>
            <a:r>
              <a:rPr lang="en-US" sz="2800" smtClean="0">
                <a:solidFill>
                  <a:schemeClr val="tx1"/>
                </a:solidFill>
              </a:rPr>
              <a:t>In Africa, development is now linked to key “Philanthrocapitalists” such as Bill and Melinda Gates, Warren Buffett, Bill Clinton, Kofi Annan, George Soros, Mo Ibrahim, Bono, Tony Blair, Aliko Dangote, Theophilus Danjuma, Tony Elumelu (Nigeria), Patrice Motsepe and Tokyo Sexwale (SA)</a:t>
            </a:r>
          </a:p>
        </p:txBody>
      </p:sp>
      <p:pic>
        <p:nvPicPr>
          <p:cNvPr id="44036" name="Picture 6" descr="WATERAID_COL_LOGO.jpg"/>
          <p:cNvPicPr>
            <a:picLocks noChangeAspect="1"/>
          </p:cNvPicPr>
          <p:nvPr/>
        </p:nvPicPr>
        <p:blipFill>
          <a:blip r:embed="rId2" cstate="print"/>
          <a:srcRect/>
          <a:stretch>
            <a:fillRect/>
          </a:stretch>
        </p:blipFill>
        <p:spPr bwMode="auto">
          <a:xfrm>
            <a:off x="7162800" y="6400800"/>
            <a:ext cx="1728788" cy="352425"/>
          </a:xfrm>
          <a:prstGeom prst="rect">
            <a:avLst/>
          </a:prstGeom>
          <a:noFill/>
          <a:ln w="9525">
            <a:noFill/>
            <a:miter lim="800000"/>
            <a:headEnd/>
            <a:tailEnd/>
          </a:ln>
        </p:spPr>
      </p:pic>
      <p:pic>
        <p:nvPicPr>
          <p:cNvPr id="44037" name="Picture 3" descr="G:\Afia Flash Backup Feb 2013.Blac\AZ FLSH 3 (H)\Fundraisng &amp; Grants Mgt.Proposal\Fundraising Strategy.Resources.Tools\fundraising.meter.jpg"/>
          <p:cNvPicPr>
            <a:picLocks noChangeAspect="1" noChangeArrowheads="1"/>
          </p:cNvPicPr>
          <p:nvPr/>
        </p:nvPicPr>
        <p:blipFill>
          <a:blip r:embed="rId3" cstate="print"/>
          <a:srcRect/>
          <a:stretch>
            <a:fillRect/>
          </a:stretch>
        </p:blipFill>
        <p:spPr bwMode="auto">
          <a:xfrm rot="-2762944">
            <a:off x="3304381" y="3429794"/>
            <a:ext cx="2690813" cy="33369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868362"/>
          </a:xfrm>
        </p:spPr>
        <p:txBody>
          <a:bodyPr/>
          <a:lstStyle/>
          <a:p>
            <a:r>
              <a:rPr lang="en-US" dirty="0" smtClean="0"/>
              <a:t>OUTLINE</a:t>
            </a:r>
            <a:endParaRPr lang="en-US" dirty="0"/>
          </a:p>
        </p:txBody>
      </p:sp>
      <p:sp>
        <p:nvSpPr>
          <p:cNvPr id="3" name="Content Placeholder 2"/>
          <p:cNvSpPr>
            <a:spLocks noGrp="1"/>
          </p:cNvSpPr>
          <p:nvPr>
            <p:ph sz="half" idx="1"/>
          </p:nvPr>
        </p:nvSpPr>
        <p:spPr>
          <a:xfrm>
            <a:off x="457200" y="1219200"/>
            <a:ext cx="8458200" cy="5181600"/>
          </a:xfrm>
        </p:spPr>
        <p:txBody>
          <a:bodyPr>
            <a:normAutofit fontScale="92500" lnSpcReduction="20000"/>
          </a:bodyPr>
          <a:lstStyle/>
          <a:p>
            <a:pPr marL="571500" indent="-571500">
              <a:buAutoNum type="romanUcPeriod"/>
            </a:pPr>
            <a:r>
              <a:rPr lang="en-US" dirty="0" smtClean="0"/>
              <a:t>Introduction</a:t>
            </a:r>
          </a:p>
          <a:p>
            <a:pPr marL="571500" indent="-571500">
              <a:buAutoNum type="romanUcPeriod"/>
            </a:pPr>
            <a:endParaRPr lang="en-US" dirty="0" smtClean="0"/>
          </a:p>
          <a:p>
            <a:pPr marL="571500" indent="-571500">
              <a:buFont typeface="Arial" pitchFamily="34" charset="0"/>
              <a:buAutoNum type="romanUcPeriod"/>
            </a:pPr>
            <a:r>
              <a:rPr lang="en-US" dirty="0" smtClean="0"/>
              <a:t>Historical funding of the </a:t>
            </a:r>
            <a:r>
              <a:rPr lang="en-US" dirty="0" smtClean="0"/>
              <a:t>MDGs </a:t>
            </a:r>
            <a:r>
              <a:rPr lang="en-US" dirty="0" smtClean="0"/>
              <a:t>via Grants </a:t>
            </a:r>
            <a:r>
              <a:rPr lang="en-US" dirty="0" smtClean="0"/>
              <a:t>and </a:t>
            </a:r>
            <a:r>
              <a:rPr lang="en-US" dirty="0" smtClean="0"/>
              <a:t>sponsorship – WASH Sector Highlights</a:t>
            </a:r>
          </a:p>
          <a:p>
            <a:pPr marL="571500" indent="-571500">
              <a:buFont typeface="Arial" pitchFamily="34" charset="0"/>
              <a:buAutoNum type="romanUcPeriod"/>
            </a:pPr>
            <a:endParaRPr lang="en-US" dirty="0" smtClean="0"/>
          </a:p>
          <a:p>
            <a:pPr marL="571500" indent="-571500">
              <a:buFont typeface="Arial" pitchFamily="34" charset="0"/>
              <a:buAutoNum type="romanUcPeriod"/>
            </a:pPr>
            <a:r>
              <a:rPr lang="en-US" dirty="0" smtClean="0"/>
              <a:t> WASH Funding and the Politics of Sustaining Development Financing in the Post 2015 Era: Beyond the </a:t>
            </a:r>
            <a:r>
              <a:rPr lang="en-US" dirty="0" smtClean="0"/>
              <a:t>Savior Complex</a:t>
            </a:r>
          </a:p>
          <a:p>
            <a:pPr marL="571500" indent="-571500">
              <a:buFont typeface="Arial" pitchFamily="34" charset="0"/>
              <a:buAutoNum type="romanUcPeriod"/>
            </a:pPr>
            <a:endParaRPr lang="en-US" dirty="0" smtClean="0"/>
          </a:p>
          <a:p>
            <a:pPr marL="571500" indent="-571500">
              <a:buFont typeface="Arial" pitchFamily="34" charset="0"/>
              <a:buAutoNum type="romanUcPeriod"/>
            </a:pPr>
            <a:r>
              <a:rPr lang="en-US" dirty="0" smtClean="0"/>
              <a:t>How much poverty and how much funding for SDGs/GG is needed? </a:t>
            </a:r>
          </a:p>
          <a:p>
            <a:pPr marL="571500" indent="-571500">
              <a:buFont typeface="Arial" pitchFamily="34" charset="0"/>
              <a:buAutoNum type="romanUcPeriod"/>
            </a:pPr>
            <a:endParaRPr lang="en-US" dirty="0" smtClean="0"/>
          </a:p>
          <a:p>
            <a:pPr marL="571500" indent="-571500">
              <a:buFont typeface="Arial" pitchFamily="34" charset="0"/>
              <a:buAutoNum type="romanUcPeriod"/>
            </a:pPr>
            <a:r>
              <a:rPr lang="en-US" dirty="0" smtClean="0"/>
              <a:t> </a:t>
            </a:r>
            <a:r>
              <a:rPr lang="en-US" dirty="0" smtClean="0"/>
              <a:t>Conclusions &amp; Recommendations </a:t>
            </a:r>
          </a:p>
          <a:p>
            <a:pPr marL="571500" indent="-571500">
              <a:buFont typeface="Arial" pitchFamily="34" charset="0"/>
              <a:buAutoNum type="romanUcPeriod"/>
            </a:pPr>
            <a:endParaRPr lang="en-US" dirty="0" smtClean="0"/>
          </a:p>
          <a:p>
            <a:pPr marL="571500" indent="-571500">
              <a:buAutoNum type="romanUcPeriod"/>
            </a:pPr>
            <a:endParaRPr lang="en-US" dirty="0" smtClean="0"/>
          </a:p>
        </p:txBody>
      </p:sp>
      <p:sp>
        <p:nvSpPr>
          <p:cNvPr id="6" name="Date Placeholder 1"/>
          <p:cNvSpPr>
            <a:spLocks noGrp="1"/>
          </p:cNvSpPr>
          <p:nvPr>
            <p:ph type="dt" sz="half"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b="1" dirty="0" smtClean="0">
                <a:solidFill>
                  <a:srgbClr val="000000"/>
                </a:solidFill>
                <a:latin typeface="Arial" charset="0"/>
                <a:ea typeface="MS PGothic" pitchFamily="34" charset="-128"/>
              </a:rPr>
              <a:t>www.wateraid.org</a:t>
            </a:r>
            <a:endParaRPr lang="en-US" b="1" dirty="0" smtClean="0">
              <a:solidFill>
                <a:srgbClr val="000000"/>
              </a:solidFill>
              <a:latin typeface="Arial" charset="0"/>
              <a:ea typeface="MS PGothic" pitchFamily="34" charset="-128"/>
            </a:endParaRPr>
          </a:p>
        </p:txBody>
      </p:sp>
      <p:pic>
        <p:nvPicPr>
          <p:cNvPr id="5" name="Picture 6" descr="WATERAID_COL_LOGO.jpg"/>
          <p:cNvPicPr>
            <a:picLocks noChangeAspect="1"/>
          </p:cNvPicPr>
          <p:nvPr/>
        </p:nvPicPr>
        <p:blipFill>
          <a:blip r:embed="rId3" cstate="print"/>
          <a:srcRect/>
          <a:stretch>
            <a:fillRect/>
          </a:stretch>
        </p:blipFill>
        <p:spPr bwMode="auto">
          <a:xfrm>
            <a:off x="7162800" y="6400800"/>
            <a:ext cx="1728788" cy="35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smtClean="0"/>
          </a:p>
        </p:txBody>
      </p:sp>
      <p:pic>
        <p:nvPicPr>
          <p:cNvPr id="45059" name="Picture 6" descr="WATERAID_COL_LOGO.jpg"/>
          <p:cNvPicPr>
            <a:picLocks noChangeAspect="1"/>
          </p:cNvPicPr>
          <p:nvPr/>
        </p:nvPicPr>
        <p:blipFill>
          <a:blip r:embed="rId2" cstate="print"/>
          <a:srcRect/>
          <a:stretch>
            <a:fillRect/>
          </a:stretch>
        </p:blipFill>
        <p:spPr bwMode="auto">
          <a:xfrm>
            <a:off x="7162800" y="6400800"/>
            <a:ext cx="1728788" cy="352425"/>
          </a:xfrm>
          <a:prstGeom prst="rect">
            <a:avLst/>
          </a:prstGeom>
          <a:noFill/>
          <a:ln w="9525">
            <a:noFill/>
            <a:miter lim="800000"/>
            <a:headEnd/>
            <a:tailEnd/>
          </a:ln>
        </p:spPr>
      </p:pic>
      <p:pic>
        <p:nvPicPr>
          <p:cNvPr id="45060" name="Picture 2"/>
          <p:cNvPicPr>
            <a:picLocks noChangeAspect="1" noChangeArrowheads="1"/>
          </p:cNvPicPr>
          <p:nvPr/>
        </p:nvPicPr>
        <p:blipFill>
          <a:blip r:embed="rId3" cstate="print">
            <a:lum contrast="-20000"/>
          </a:blip>
          <a:srcRect/>
          <a:stretch>
            <a:fillRect/>
          </a:stretch>
        </p:blipFill>
        <p:spPr bwMode="auto">
          <a:xfrm>
            <a:off x="685800" y="914400"/>
            <a:ext cx="7162800" cy="5486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US" sz="2000" b="1" dirty="0" smtClean="0">
                <a:solidFill>
                  <a:srgbClr val="000000"/>
                </a:solidFill>
                <a:latin typeface="Arial"/>
                <a:ea typeface="Calibri"/>
              </a:rPr>
              <a:t>III.  WASH Funding and the Politics of Sustaining Development Financing in the Post 2015 Era: Beyond the Savior Complex</a:t>
            </a:r>
            <a:endParaRPr lang="en-US" dirty="0"/>
          </a:p>
        </p:txBody>
      </p:sp>
      <p:sp>
        <p:nvSpPr>
          <p:cNvPr id="3" name="Content Placeholder 2"/>
          <p:cNvSpPr>
            <a:spLocks noGrp="1"/>
          </p:cNvSpPr>
          <p:nvPr>
            <p:ph idx="1"/>
          </p:nvPr>
        </p:nvSpPr>
        <p:spPr>
          <a:xfrm>
            <a:off x="152400" y="1371600"/>
            <a:ext cx="8763000" cy="4906963"/>
          </a:xfrm>
        </p:spPr>
        <p:txBody>
          <a:bodyPr>
            <a:noAutofit/>
          </a:bodyPr>
          <a:lstStyle/>
          <a:p>
            <a:r>
              <a:rPr lang="en-US" sz="1800" dirty="0" smtClean="0"/>
              <a:t>On 14 July 2015 At the Third International Conference on Financing for Development in Addis Ababa, the Government of Ethiopia and WaterAid convened a high-level panel of experts to discuss financing universal access to water, sanitation and hygiene (WASH) by 2030. The debate focused on how to successfully integrate funding WASH with other Sustainable Development Goals (SDGs).  Key areas of focus included: </a:t>
            </a:r>
            <a:endParaRPr lang="en-US" sz="1800" dirty="0" smtClean="0"/>
          </a:p>
          <a:p>
            <a:pPr>
              <a:buNone/>
            </a:pPr>
            <a:endParaRPr lang="en-US" sz="1800" dirty="0" smtClean="0"/>
          </a:p>
          <a:p>
            <a:pPr lvl="1">
              <a:lnSpc>
                <a:spcPts val="2160"/>
              </a:lnSpc>
              <a:spcBef>
                <a:spcPts val="0"/>
              </a:spcBef>
            </a:pPr>
            <a:r>
              <a:rPr lang="en-US" sz="1800" dirty="0" smtClean="0"/>
              <a:t>The </a:t>
            </a:r>
            <a:r>
              <a:rPr lang="en-US" sz="1800" dirty="0" smtClean="0"/>
              <a:t>challenges in addressing estimated national financing gaps in resourcing universal access by 2030, including the role of Official Development Assistance (ODA); </a:t>
            </a:r>
          </a:p>
          <a:p>
            <a:pPr lvl="1">
              <a:lnSpc>
                <a:spcPts val="2160"/>
              </a:lnSpc>
              <a:spcBef>
                <a:spcPts val="0"/>
              </a:spcBef>
            </a:pPr>
            <a:r>
              <a:rPr lang="en-US" sz="1800" dirty="0" smtClean="0"/>
              <a:t>How </a:t>
            </a:r>
            <a:r>
              <a:rPr lang="en-US" sz="1800" dirty="0" smtClean="0"/>
              <a:t>to ensure the sustainability of WASH programmes. </a:t>
            </a:r>
          </a:p>
          <a:p>
            <a:pPr lvl="1">
              <a:lnSpc>
                <a:spcPts val="2160"/>
              </a:lnSpc>
              <a:spcBef>
                <a:spcPts val="0"/>
              </a:spcBef>
            </a:pPr>
            <a:r>
              <a:rPr lang="en-US" sz="1800" dirty="0" smtClean="0"/>
              <a:t>How </a:t>
            </a:r>
            <a:r>
              <a:rPr lang="en-US" sz="1800" dirty="0" smtClean="0"/>
              <a:t>WASH investments can act as a catalyst for social and economic development</a:t>
            </a:r>
            <a:r>
              <a:rPr lang="en-US" sz="1800" dirty="0" smtClean="0"/>
              <a:t>.</a:t>
            </a:r>
            <a:br>
              <a:rPr lang="en-US" sz="1800" dirty="0" smtClean="0"/>
            </a:br>
            <a:endParaRPr lang="en-US" sz="1800" dirty="0" smtClean="0"/>
          </a:p>
          <a:p>
            <a:r>
              <a:rPr lang="en-US" sz="1800" dirty="0" err="1" smtClean="0"/>
              <a:t>WaterAid’s</a:t>
            </a:r>
            <a:r>
              <a:rPr lang="en-US" sz="1800" dirty="0" smtClean="0"/>
              <a:t> 2015 research </a:t>
            </a:r>
            <a:r>
              <a:rPr lang="en-US" sz="1800" dirty="0" smtClean="0"/>
              <a:t>on aid flows which showed that 45 countries are in need of increased aid investments, mechanisms for the </a:t>
            </a:r>
            <a:r>
              <a:rPr lang="en-US" sz="1800" dirty="0" err="1" smtClean="0"/>
              <a:t>localisation</a:t>
            </a:r>
            <a:r>
              <a:rPr lang="en-US" sz="1800" dirty="0" smtClean="0"/>
              <a:t> of the SDGs, </a:t>
            </a:r>
            <a:r>
              <a:rPr lang="en-US" sz="1800" dirty="0" smtClean="0"/>
              <a:t>strengthened </a:t>
            </a:r>
            <a:r>
              <a:rPr lang="en-US" sz="1800" dirty="0" smtClean="0"/>
              <a:t>national statistical institutions, </a:t>
            </a:r>
            <a:r>
              <a:rPr lang="en-US" sz="1800" dirty="0" smtClean="0"/>
              <a:t> and effective </a:t>
            </a:r>
            <a:r>
              <a:rPr lang="en-US" sz="1800" dirty="0" smtClean="0"/>
              <a:t>reporting of progress by </a:t>
            </a:r>
            <a:r>
              <a:rPr lang="en-US" sz="1800" dirty="0" smtClean="0"/>
              <a:t>countries on </a:t>
            </a:r>
            <a:r>
              <a:rPr lang="en-US" sz="1800" dirty="0" smtClean="0"/>
              <a:t>the SDGs worldwide.</a:t>
            </a:r>
            <a:endParaRPr lang="en-US" sz="1800" dirty="0"/>
          </a:p>
        </p:txBody>
      </p:sp>
      <p:pic>
        <p:nvPicPr>
          <p:cNvPr id="9218" name="Picture 2" descr="http://blogs-images.forbes.com/assets/images/avatars/blog-2213_136.jpg">
            <a:hlinkClick r:id="rId3"/>
          </p:cNvPr>
          <p:cNvPicPr>
            <a:picLocks noChangeAspect="1" noChangeArrowheads="1"/>
          </p:cNvPicPr>
          <p:nvPr/>
        </p:nvPicPr>
        <p:blipFill>
          <a:blip r:embed="rId4" cstate="print"/>
          <a:srcRect/>
          <a:stretch>
            <a:fillRect/>
          </a:stretch>
        </p:blipFill>
        <p:spPr bwMode="auto">
          <a:xfrm>
            <a:off x="20638" y="-41932225"/>
            <a:ext cx="1295400" cy="1295400"/>
          </a:xfrm>
          <a:prstGeom prst="rect">
            <a:avLst/>
          </a:prstGeom>
          <a:noFill/>
        </p:spPr>
      </p:pic>
      <p:pic>
        <p:nvPicPr>
          <p:cNvPr id="9220" name="Picture 4" descr="http://0.gravatar.com/avatar/4eca1a16ec0c1965d5e30970de1f432e?s=62&amp;amp;d=http%3A%2F%2F0.gravatar.com%2Favatar%2Fad516503a11cd5ca435acc9bb6523536%3Fs%3D62&amp;amp;r=G">
            <a:hlinkClick r:id="rId5"/>
          </p:cNvPr>
          <p:cNvPicPr>
            <a:picLocks noChangeAspect="1" noChangeArrowheads="1"/>
          </p:cNvPicPr>
          <p:nvPr/>
        </p:nvPicPr>
        <p:blipFill>
          <a:blip r:embed="rId6" cstate="print"/>
          <a:srcRect/>
          <a:stretch>
            <a:fillRect/>
          </a:stretch>
        </p:blipFill>
        <p:spPr bwMode="auto">
          <a:xfrm>
            <a:off x="63500" y="-2147483648"/>
            <a:ext cx="590550" cy="590550"/>
          </a:xfrm>
          <a:prstGeom prst="rect">
            <a:avLst/>
          </a:prstGeom>
          <a:noFill/>
        </p:spPr>
      </p:pic>
      <p:pic>
        <p:nvPicPr>
          <p:cNvPr id="9222" name="Picture 6" descr="http://blogs-images.forbes.com/assets/images/avatars/blog-2213_136.jpg">
            <a:hlinkClick r:id="rId3"/>
          </p:cNvPr>
          <p:cNvPicPr>
            <a:picLocks noChangeAspect="1" noChangeArrowheads="1"/>
          </p:cNvPicPr>
          <p:nvPr/>
        </p:nvPicPr>
        <p:blipFill>
          <a:blip r:embed="rId4" cstate="print"/>
          <a:srcRect/>
          <a:stretch>
            <a:fillRect/>
          </a:stretch>
        </p:blipFill>
        <p:spPr bwMode="auto">
          <a:xfrm>
            <a:off x="20638" y="-41932225"/>
            <a:ext cx="1295400" cy="1295400"/>
          </a:xfrm>
          <a:prstGeom prst="rect">
            <a:avLst/>
          </a:prstGeom>
          <a:noFill/>
        </p:spPr>
      </p:pic>
      <p:pic>
        <p:nvPicPr>
          <p:cNvPr id="9224" name="Picture 8" descr="http://0.gravatar.com/avatar/4eca1a16ec0c1965d5e30970de1f432e?s=62&amp;amp;d=http%3A%2F%2F0.gravatar.com%2Favatar%2Fad516503a11cd5ca435acc9bb6523536%3Fs%3D62&amp;amp;r=G">
            <a:hlinkClick r:id="rId5"/>
          </p:cNvPr>
          <p:cNvPicPr>
            <a:picLocks noChangeAspect="1" noChangeArrowheads="1"/>
          </p:cNvPicPr>
          <p:nvPr/>
        </p:nvPicPr>
        <p:blipFill>
          <a:blip r:embed="rId6" cstate="print"/>
          <a:srcRect/>
          <a:stretch>
            <a:fillRect/>
          </a:stretch>
        </p:blipFill>
        <p:spPr bwMode="auto">
          <a:xfrm>
            <a:off x="63500" y="-2147483648"/>
            <a:ext cx="590550" cy="590550"/>
          </a:xfrm>
          <a:prstGeom prst="rect">
            <a:avLst/>
          </a:prstGeom>
          <a:noFill/>
        </p:spPr>
      </p:pic>
      <p:pic>
        <p:nvPicPr>
          <p:cNvPr id="12" name="Picture 6" descr="WATERAID_COL_LOGO.jpg"/>
          <p:cNvPicPr>
            <a:picLocks noChangeAspect="1"/>
          </p:cNvPicPr>
          <p:nvPr/>
        </p:nvPicPr>
        <p:blipFill>
          <a:blip r:embed="rId7" cstate="print"/>
          <a:srcRect/>
          <a:stretch>
            <a:fillRect/>
          </a:stretch>
        </p:blipFill>
        <p:spPr bwMode="auto">
          <a:xfrm>
            <a:off x="7162800" y="6400800"/>
            <a:ext cx="1728788" cy="352425"/>
          </a:xfrm>
          <a:prstGeom prst="rect">
            <a:avLst/>
          </a:prstGeom>
          <a:noFill/>
          <a:ln w="9525">
            <a:noFill/>
            <a:miter lim="800000"/>
            <a:headEnd/>
            <a:tailEnd/>
          </a:ln>
        </p:spPr>
      </p:pic>
      <p:sp>
        <p:nvSpPr>
          <p:cNvPr id="9" name="Date Placeholder 1"/>
          <p:cNvSpPr>
            <a:spLocks noGrp="1"/>
          </p:cNvSpPr>
          <p:nvPr>
            <p:ph type="dt" sz="quarter" idx="10"/>
          </p:nvPr>
        </p:nvSpPr>
        <p:spPr bwMode="auto">
          <a:xfrm>
            <a:off x="500063" y="6215063"/>
            <a:ext cx="2071687" cy="47625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b="1" dirty="0" smtClean="0">
                <a:solidFill>
                  <a:srgbClr val="000000"/>
                </a:solidFill>
                <a:latin typeface="Arial" charset="0"/>
                <a:ea typeface="MS PGothic" pitchFamily="34" charset="-128"/>
              </a:rPr>
              <a:t>www.wateraid.org</a:t>
            </a:r>
            <a:endParaRPr lang="en-US" b="1" dirty="0" smtClean="0">
              <a:solidFill>
                <a:srgbClr val="000000"/>
              </a:solidFill>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b="1" dirty="0" smtClean="0">
                <a:solidFill>
                  <a:srgbClr val="000000"/>
                </a:solidFill>
                <a:latin typeface="Arial"/>
                <a:ea typeface="Calibri"/>
              </a:rPr>
              <a:t>III.  WASH Funding and the Politics of Sustaining Development Financing in the Post 2015 Era: Beyond the </a:t>
            </a:r>
            <a:r>
              <a:rPr lang="en-US" sz="2000" b="1" dirty="0" smtClean="0">
                <a:solidFill>
                  <a:srgbClr val="000000"/>
                </a:solidFill>
                <a:latin typeface="Arial"/>
                <a:ea typeface="Calibri"/>
              </a:rPr>
              <a:t>Savior </a:t>
            </a:r>
            <a:r>
              <a:rPr lang="en-US" sz="2000" b="1" dirty="0" smtClean="0">
                <a:solidFill>
                  <a:srgbClr val="000000"/>
                </a:solidFill>
                <a:latin typeface="Arial"/>
                <a:ea typeface="Calibri"/>
              </a:rPr>
              <a:t>Complex</a:t>
            </a:r>
            <a:endParaRPr lang="en-US" sz="2000" b="1" dirty="0"/>
          </a:p>
        </p:txBody>
      </p:sp>
      <p:sp>
        <p:nvSpPr>
          <p:cNvPr id="3" name="Content Placeholder 2"/>
          <p:cNvSpPr>
            <a:spLocks noGrp="1"/>
          </p:cNvSpPr>
          <p:nvPr>
            <p:ph idx="1"/>
          </p:nvPr>
        </p:nvSpPr>
        <p:spPr>
          <a:xfrm>
            <a:off x="457200" y="1295400"/>
            <a:ext cx="8229600" cy="4830763"/>
          </a:xfrm>
        </p:spPr>
        <p:txBody>
          <a:bodyPr>
            <a:normAutofit fontScale="70000" lnSpcReduction="20000"/>
          </a:bodyPr>
          <a:lstStyle/>
          <a:p>
            <a:pPr>
              <a:lnSpc>
                <a:spcPts val="3600"/>
              </a:lnSpc>
              <a:spcBef>
                <a:spcPts val="0"/>
              </a:spcBef>
            </a:pPr>
            <a:r>
              <a:rPr lang="en-US" dirty="0" smtClean="0"/>
              <a:t>there will be more funding and competition among existing and new INGOs and NGOs, for grants and sponsored </a:t>
            </a:r>
            <a:r>
              <a:rPr lang="en-US" dirty="0" smtClean="0"/>
              <a:t>funding</a:t>
            </a:r>
            <a:br>
              <a:rPr lang="en-US" dirty="0" smtClean="0"/>
            </a:br>
            <a:endParaRPr lang="en-US" dirty="0" smtClean="0"/>
          </a:p>
          <a:p>
            <a:pPr>
              <a:lnSpc>
                <a:spcPts val="3600"/>
              </a:lnSpc>
              <a:spcBef>
                <a:spcPts val="0"/>
              </a:spcBef>
            </a:pPr>
            <a:r>
              <a:rPr lang="en-US" dirty="0" smtClean="0"/>
              <a:t>the SDGs if achieved, will be done so without the assurance of guaranteed funding </a:t>
            </a:r>
            <a:r>
              <a:rPr lang="en-US" dirty="0" smtClean="0"/>
              <a:t>and come primarily </a:t>
            </a:r>
            <a:r>
              <a:rPr lang="en-US" dirty="0" smtClean="0"/>
              <a:t>from ‘developed’ nations that ‘give’ based on the premise of the “global partnership for development</a:t>
            </a:r>
            <a:r>
              <a:rPr lang="en-US" dirty="0" smtClean="0"/>
              <a:t>’’</a:t>
            </a:r>
            <a:br>
              <a:rPr lang="en-US" dirty="0" smtClean="0"/>
            </a:br>
            <a:endParaRPr lang="en-US" dirty="0" smtClean="0"/>
          </a:p>
          <a:p>
            <a:pPr>
              <a:lnSpc>
                <a:spcPts val="3600"/>
              </a:lnSpc>
              <a:spcBef>
                <a:spcPts val="0"/>
              </a:spcBef>
            </a:pPr>
            <a:r>
              <a:rPr lang="en-US" dirty="0" smtClean="0"/>
              <a:t>Deeper </a:t>
            </a:r>
            <a:r>
              <a:rPr lang="en-US" dirty="0" smtClean="0"/>
              <a:t>aid dependent relationships </a:t>
            </a:r>
            <a:r>
              <a:rPr lang="en-US" dirty="0" smtClean="0"/>
              <a:t>are predicted to emerge that </a:t>
            </a:r>
            <a:r>
              <a:rPr lang="en-US" dirty="0" smtClean="0"/>
              <a:t>put the attainment of the SDGs into serious challenges</a:t>
            </a:r>
            <a:r>
              <a:rPr lang="en-US" dirty="0" smtClean="0"/>
              <a:t> </a:t>
            </a:r>
            <a:endParaRPr lang="en-US" dirty="0"/>
          </a:p>
        </p:txBody>
      </p:sp>
      <p:pic>
        <p:nvPicPr>
          <p:cNvPr id="4" name="Picture 6" descr="WATERAID_COL_LOGO.jpg"/>
          <p:cNvPicPr>
            <a:picLocks noChangeAspect="1"/>
          </p:cNvPicPr>
          <p:nvPr/>
        </p:nvPicPr>
        <p:blipFill>
          <a:blip r:embed="rId3" cstate="print"/>
          <a:srcRect/>
          <a:stretch>
            <a:fillRect/>
          </a:stretch>
        </p:blipFill>
        <p:spPr bwMode="auto">
          <a:xfrm>
            <a:off x="7162800" y="6400800"/>
            <a:ext cx="1728788" cy="352425"/>
          </a:xfrm>
          <a:prstGeom prst="rect">
            <a:avLst/>
          </a:prstGeom>
          <a:noFill/>
          <a:ln w="9525">
            <a:noFill/>
            <a:miter lim="800000"/>
            <a:headEnd/>
            <a:tailEnd/>
          </a:ln>
        </p:spPr>
      </p:pic>
      <p:sp>
        <p:nvSpPr>
          <p:cNvPr id="5" name="Date Placeholder 1"/>
          <p:cNvSpPr>
            <a:spLocks noGrp="1"/>
          </p:cNvSpPr>
          <p:nvPr>
            <p:ph type="dt" sz="quarter" idx="10"/>
          </p:nvPr>
        </p:nvSpPr>
        <p:spPr bwMode="auto">
          <a:xfrm>
            <a:off x="500063" y="6215063"/>
            <a:ext cx="2071687" cy="47625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b="1" dirty="0" smtClean="0">
                <a:solidFill>
                  <a:srgbClr val="000000"/>
                </a:solidFill>
                <a:latin typeface="Arial" charset="0"/>
                <a:ea typeface="MS PGothic" pitchFamily="34" charset="-128"/>
              </a:rPr>
              <a:t>www.wateraid.org</a:t>
            </a:r>
            <a:endParaRPr lang="en-US" b="1" dirty="0" smtClean="0">
              <a:solidFill>
                <a:srgbClr val="000000"/>
              </a:solidFill>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8" descr="14_GH30_457-l_Sulemana.jpg"/>
          <p:cNvPicPr>
            <a:picLocks noChangeAspect="1"/>
          </p:cNvPicPr>
          <p:nvPr/>
        </p:nvPicPr>
        <p:blipFill>
          <a:blip r:embed="rId3" cstate="print"/>
          <a:stretch>
            <a:fillRect/>
          </a:stretch>
        </p:blipFill>
        <p:spPr>
          <a:xfrm>
            <a:off x="5257800" y="4953001"/>
            <a:ext cx="3505200" cy="1371600"/>
          </a:xfrm>
          <a:prstGeom prst="rect">
            <a:avLst/>
          </a:prstGeom>
        </p:spPr>
      </p:pic>
      <p:sp>
        <p:nvSpPr>
          <p:cNvPr id="2" name="Title 1"/>
          <p:cNvSpPr>
            <a:spLocks noGrp="1"/>
          </p:cNvSpPr>
          <p:nvPr>
            <p:ph type="title"/>
          </p:nvPr>
        </p:nvSpPr>
        <p:spPr/>
        <p:txBody>
          <a:bodyPr>
            <a:normAutofit/>
          </a:bodyPr>
          <a:lstStyle/>
          <a:p>
            <a:pPr algn="l"/>
            <a:r>
              <a:rPr lang="en-US" sz="2000" b="1" dirty="0" smtClean="0">
                <a:solidFill>
                  <a:srgbClr val="000000"/>
                </a:solidFill>
                <a:latin typeface="Arial"/>
                <a:ea typeface="Calibri"/>
              </a:rPr>
              <a:t>III.  WASH Funding and the Politics of Sustaining Development Financing in the Post 2015 Era: Beyond the </a:t>
            </a:r>
            <a:r>
              <a:rPr lang="en-US" sz="2000" b="1" dirty="0" smtClean="0">
                <a:solidFill>
                  <a:srgbClr val="000000"/>
                </a:solidFill>
                <a:latin typeface="Arial"/>
                <a:ea typeface="Calibri"/>
              </a:rPr>
              <a:t>Savior </a:t>
            </a:r>
            <a:r>
              <a:rPr lang="en-US" sz="2000" b="1" dirty="0" smtClean="0">
                <a:solidFill>
                  <a:srgbClr val="000000"/>
                </a:solidFill>
                <a:latin typeface="Arial"/>
                <a:ea typeface="Calibri"/>
              </a:rPr>
              <a:t>Complex</a:t>
            </a:r>
            <a:endParaRPr lang="en-US" sz="2000" b="1" dirty="0"/>
          </a:p>
        </p:txBody>
      </p:sp>
      <p:pic>
        <p:nvPicPr>
          <p:cNvPr id="4" name="Picture 6" descr="WATERAID_COL_LOGO.jpg"/>
          <p:cNvPicPr>
            <a:picLocks noChangeAspect="1"/>
          </p:cNvPicPr>
          <p:nvPr/>
        </p:nvPicPr>
        <p:blipFill>
          <a:blip r:embed="rId4" cstate="print"/>
          <a:srcRect/>
          <a:stretch>
            <a:fillRect/>
          </a:stretch>
        </p:blipFill>
        <p:spPr bwMode="auto">
          <a:xfrm>
            <a:off x="7162800" y="6400800"/>
            <a:ext cx="1728788" cy="352425"/>
          </a:xfrm>
          <a:prstGeom prst="rect">
            <a:avLst/>
          </a:prstGeom>
          <a:noFill/>
          <a:ln w="9525">
            <a:noFill/>
            <a:miter lim="800000"/>
            <a:headEnd/>
            <a:tailEnd/>
          </a:ln>
        </p:spPr>
      </p:pic>
      <p:sp>
        <p:nvSpPr>
          <p:cNvPr id="5" name="Date Placeholder 1"/>
          <p:cNvSpPr>
            <a:spLocks noGrp="1"/>
          </p:cNvSpPr>
          <p:nvPr>
            <p:ph type="dt" sz="quarter" idx="10"/>
          </p:nvPr>
        </p:nvSpPr>
        <p:spPr bwMode="auto">
          <a:xfrm>
            <a:off x="500063" y="6215063"/>
            <a:ext cx="2071687" cy="47625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b="1" dirty="0" smtClean="0">
                <a:solidFill>
                  <a:srgbClr val="000000"/>
                </a:solidFill>
                <a:latin typeface="Arial" charset="0"/>
                <a:ea typeface="MS PGothic" pitchFamily="34" charset="-128"/>
              </a:rPr>
              <a:t>www.wateraid.org</a:t>
            </a:r>
            <a:endParaRPr lang="en-US" b="1" dirty="0" smtClean="0">
              <a:solidFill>
                <a:srgbClr val="000000"/>
              </a:solidFill>
              <a:latin typeface="Arial" charset="0"/>
              <a:ea typeface="MS PGothic" pitchFamily="34" charset="-128"/>
            </a:endParaRPr>
          </a:p>
        </p:txBody>
      </p:sp>
      <p:sp>
        <p:nvSpPr>
          <p:cNvPr id="3" name="Content Placeholder 2"/>
          <p:cNvSpPr>
            <a:spLocks noGrp="1"/>
          </p:cNvSpPr>
          <p:nvPr>
            <p:ph idx="1"/>
          </p:nvPr>
        </p:nvSpPr>
        <p:spPr>
          <a:xfrm>
            <a:off x="457200" y="1295400"/>
            <a:ext cx="8229600" cy="4572000"/>
          </a:xfrm>
        </p:spPr>
        <p:txBody>
          <a:bodyPr>
            <a:normAutofit fontScale="77500" lnSpcReduction="20000"/>
          </a:bodyPr>
          <a:lstStyle/>
          <a:p>
            <a:pPr>
              <a:lnSpc>
                <a:spcPts val="3600"/>
              </a:lnSpc>
              <a:spcBef>
                <a:spcPts val="0"/>
              </a:spcBef>
              <a:buNone/>
            </a:pPr>
            <a:r>
              <a:rPr lang="en-US" dirty="0" smtClean="0">
                <a:latin typeface="Arial" pitchFamily="34" charset="0"/>
                <a:cs typeface="Arial" pitchFamily="34" charset="0"/>
              </a:rPr>
              <a:t>Major Challenge:</a:t>
            </a:r>
          </a:p>
          <a:p>
            <a:pPr>
              <a:lnSpc>
                <a:spcPts val="3600"/>
              </a:lnSpc>
              <a:spcBef>
                <a:spcPts val="0"/>
              </a:spcBef>
              <a:buNone/>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As </a:t>
            </a:r>
            <a:r>
              <a:rPr lang="en-US" dirty="0" smtClean="0">
                <a:latin typeface="Arial" pitchFamily="34" charset="0"/>
                <a:cs typeface="Arial" pitchFamily="34" charset="0"/>
              </a:rPr>
              <a:t>the source of financing is not based on the size of the economies and the GDP of the respective LDCs but depends on foreign aid as the main source of financing, there is no independent financial pathway for developing countries to achieve the SDGs other than ODA, debt relief, aid and grants.  This was the </a:t>
            </a:r>
            <a:r>
              <a:rPr lang="en-US" dirty="0" smtClean="0">
                <a:latin typeface="Arial" pitchFamily="34" charset="0"/>
                <a:cs typeface="Arial" pitchFamily="34" charset="0"/>
              </a:rPr>
              <a:t>politics of the past </a:t>
            </a:r>
            <a:r>
              <a:rPr lang="en-US" dirty="0" smtClean="0">
                <a:latin typeface="Arial" pitchFamily="34" charset="0"/>
                <a:cs typeface="Arial" pitchFamily="34" charset="0"/>
              </a:rPr>
              <a:t>and may </a:t>
            </a:r>
            <a:r>
              <a:rPr lang="en-US" dirty="0" smtClean="0">
                <a:latin typeface="Arial" pitchFamily="34" charset="0"/>
                <a:cs typeface="Arial" pitchFamily="34" charset="0"/>
              </a:rPr>
              <a:t>continue…</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b="1" dirty="0" smtClean="0">
                <a:solidFill>
                  <a:srgbClr val="000000"/>
                </a:solidFill>
                <a:latin typeface="Arial"/>
                <a:ea typeface="Calibri"/>
              </a:rPr>
              <a:t>III.  WASH Funding and the Politics of Sustaining Development Financing in the Post 2015 Era: Beyond the Savior Complex</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While </a:t>
            </a:r>
            <a:r>
              <a:rPr lang="en-US" dirty="0" smtClean="0"/>
              <a:t>funding for the SDGs and SDG/GG 6 for WASH will soon take off, the above challenges point WAG towards the position that LOCAL GOVERNMENT FUNDING SHOULD BE FOCUS OF AID in an effort to SUPPORT DECENTRALIZATION of funds to the lowest level of government to reach the poorest and most marginalized. </a:t>
            </a:r>
            <a:endParaRPr lang="en-US" dirty="0" smtClean="0"/>
          </a:p>
          <a:p>
            <a:pPr>
              <a:buNone/>
            </a:pPr>
            <a:endParaRPr lang="en-US" dirty="0" smtClean="0"/>
          </a:p>
          <a:p>
            <a:r>
              <a:rPr lang="en-US" dirty="0" smtClean="0"/>
              <a:t> </a:t>
            </a:r>
            <a:r>
              <a:rPr lang="en-US" dirty="0" smtClean="0"/>
              <a:t>Towards this end, WAG in our new strategy for 2015-2020 towards a concerted push for universal access to WASH by 2025 (GoG target) and/or 2030 (WA &amp; SDG Target), will seek to COORDINATE a District Wide Approach in using its funding in collaboration with GoG, and other sector actors serious about adhering to agreed AID EFFECTIVENESS PRINCIPLES. </a:t>
            </a:r>
            <a:endParaRPr lang="en-US" dirty="0" smtClean="0"/>
          </a:p>
          <a:p>
            <a:pPr>
              <a:buNone/>
            </a:pPr>
            <a:r>
              <a:rPr lang="en-US" dirty="0" smtClean="0"/>
              <a:t> </a:t>
            </a:r>
          </a:p>
          <a:p>
            <a:r>
              <a:rPr lang="en-GB" dirty="0" smtClean="0"/>
              <a:t>Decentralization </a:t>
            </a:r>
            <a:r>
              <a:rPr lang="en-GB" dirty="0" smtClean="0"/>
              <a:t>of funding to MMDAs is prioritized, and the ability of MMDAs to deliver WASH and wider development, and generate local revenues. </a:t>
            </a:r>
            <a:endParaRPr lang="en-US" dirty="0"/>
          </a:p>
        </p:txBody>
      </p:sp>
      <p:pic>
        <p:nvPicPr>
          <p:cNvPr id="9218" name="Picture 2" descr="http://blogs-images.forbes.com/assets/images/avatars/blog-2213_136.jpg">
            <a:hlinkClick r:id="rId3"/>
          </p:cNvPr>
          <p:cNvPicPr>
            <a:picLocks noChangeAspect="1" noChangeArrowheads="1"/>
          </p:cNvPicPr>
          <p:nvPr/>
        </p:nvPicPr>
        <p:blipFill>
          <a:blip r:embed="rId4" cstate="print"/>
          <a:srcRect/>
          <a:stretch>
            <a:fillRect/>
          </a:stretch>
        </p:blipFill>
        <p:spPr bwMode="auto">
          <a:xfrm>
            <a:off x="20638" y="-41932225"/>
            <a:ext cx="1295400" cy="1295400"/>
          </a:xfrm>
          <a:prstGeom prst="rect">
            <a:avLst/>
          </a:prstGeom>
          <a:noFill/>
        </p:spPr>
      </p:pic>
      <p:pic>
        <p:nvPicPr>
          <p:cNvPr id="9220" name="Picture 4" descr="http://0.gravatar.com/avatar/4eca1a16ec0c1965d5e30970de1f432e?s=62&amp;amp;d=http%3A%2F%2F0.gravatar.com%2Favatar%2Fad516503a11cd5ca435acc9bb6523536%3Fs%3D62&amp;amp;r=G">
            <a:hlinkClick r:id="rId5"/>
          </p:cNvPr>
          <p:cNvPicPr>
            <a:picLocks noChangeAspect="1" noChangeArrowheads="1"/>
          </p:cNvPicPr>
          <p:nvPr/>
        </p:nvPicPr>
        <p:blipFill>
          <a:blip r:embed="rId6" cstate="print"/>
          <a:srcRect/>
          <a:stretch>
            <a:fillRect/>
          </a:stretch>
        </p:blipFill>
        <p:spPr bwMode="auto">
          <a:xfrm>
            <a:off x="63500" y="-2147483648"/>
            <a:ext cx="590550" cy="590550"/>
          </a:xfrm>
          <a:prstGeom prst="rect">
            <a:avLst/>
          </a:prstGeom>
          <a:noFill/>
        </p:spPr>
      </p:pic>
      <p:pic>
        <p:nvPicPr>
          <p:cNvPr id="9222" name="Picture 6" descr="http://blogs-images.forbes.com/assets/images/avatars/blog-2213_136.jpg">
            <a:hlinkClick r:id="rId3"/>
          </p:cNvPr>
          <p:cNvPicPr>
            <a:picLocks noChangeAspect="1" noChangeArrowheads="1"/>
          </p:cNvPicPr>
          <p:nvPr/>
        </p:nvPicPr>
        <p:blipFill>
          <a:blip r:embed="rId4" cstate="print"/>
          <a:srcRect/>
          <a:stretch>
            <a:fillRect/>
          </a:stretch>
        </p:blipFill>
        <p:spPr bwMode="auto">
          <a:xfrm>
            <a:off x="20638" y="-41932225"/>
            <a:ext cx="1295400" cy="1295400"/>
          </a:xfrm>
          <a:prstGeom prst="rect">
            <a:avLst/>
          </a:prstGeom>
          <a:noFill/>
        </p:spPr>
      </p:pic>
      <p:pic>
        <p:nvPicPr>
          <p:cNvPr id="9224" name="Picture 8" descr="http://0.gravatar.com/avatar/4eca1a16ec0c1965d5e30970de1f432e?s=62&amp;amp;d=http%3A%2F%2F0.gravatar.com%2Favatar%2Fad516503a11cd5ca435acc9bb6523536%3Fs%3D62&amp;amp;r=G">
            <a:hlinkClick r:id="rId5"/>
          </p:cNvPr>
          <p:cNvPicPr>
            <a:picLocks noChangeAspect="1" noChangeArrowheads="1"/>
          </p:cNvPicPr>
          <p:nvPr/>
        </p:nvPicPr>
        <p:blipFill>
          <a:blip r:embed="rId6" cstate="print"/>
          <a:srcRect/>
          <a:stretch>
            <a:fillRect/>
          </a:stretch>
        </p:blipFill>
        <p:spPr bwMode="auto">
          <a:xfrm>
            <a:off x="63500" y="-2147483648"/>
            <a:ext cx="590550" cy="590550"/>
          </a:xfrm>
          <a:prstGeom prst="rect">
            <a:avLst/>
          </a:prstGeom>
          <a:noFill/>
        </p:spPr>
      </p:pic>
      <p:pic>
        <p:nvPicPr>
          <p:cNvPr id="12" name="Picture 6" descr="WATERAID_COL_LOGO.jpg"/>
          <p:cNvPicPr>
            <a:picLocks noChangeAspect="1"/>
          </p:cNvPicPr>
          <p:nvPr/>
        </p:nvPicPr>
        <p:blipFill>
          <a:blip r:embed="rId7" cstate="print"/>
          <a:srcRect/>
          <a:stretch>
            <a:fillRect/>
          </a:stretch>
        </p:blipFill>
        <p:spPr bwMode="auto">
          <a:xfrm>
            <a:off x="7162800" y="6400800"/>
            <a:ext cx="1728788" cy="352425"/>
          </a:xfrm>
          <a:prstGeom prst="rect">
            <a:avLst/>
          </a:prstGeom>
          <a:noFill/>
          <a:ln w="9525">
            <a:noFill/>
            <a:miter lim="800000"/>
            <a:headEnd/>
            <a:tailEnd/>
          </a:ln>
        </p:spPr>
      </p:pic>
      <p:sp>
        <p:nvSpPr>
          <p:cNvPr id="9" name="Date Placeholder 1"/>
          <p:cNvSpPr>
            <a:spLocks noGrp="1"/>
          </p:cNvSpPr>
          <p:nvPr>
            <p:ph type="dt" sz="quarter" idx="10"/>
          </p:nvPr>
        </p:nvSpPr>
        <p:spPr bwMode="auto">
          <a:xfrm>
            <a:off x="500063" y="6215063"/>
            <a:ext cx="2071687" cy="47625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b="1" dirty="0" smtClean="0">
                <a:solidFill>
                  <a:srgbClr val="000000"/>
                </a:solidFill>
                <a:latin typeface="Arial" charset="0"/>
                <a:ea typeface="MS PGothic" pitchFamily="34" charset="-128"/>
              </a:rPr>
              <a:t>www.wateraid.org</a:t>
            </a:r>
            <a:endParaRPr lang="en-US" b="1" dirty="0" smtClean="0">
              <a:solidFill>
                <a:srgbClr val="000000"/>
              </a:solidFill>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lvl="0" indent="-571500">
              <a:spcBef>
                <a:spcPct val="20000"/>
              </a:spcBef>
            </a:pPr>
            <a:r>
              <a:rPr lang="en-US" sz="2900" b="1" dirty="0" smtClean="0">
                <a:solidFill>
                  <a:prstClr val="black"/>
                </a:solidFill>
                <a:ea typeface="+mn-ea"/>
                <a:cs typeface="+mn-cs"/>
              </a:rPr>
              <a:t>IV.       How </a:t>
            </a:r>
            <a:r>
              <a:rPr lang="en-US" sz="2900" b="1" dirty="0" smtClean="0">
                <a:solidFill>
                  <a:prstClr val="black"/>
                </a:solidFill>
                <a:ea typeface="+mn-ea"/>
                <a:cs typeface="+mn-cs"/>
              </a:rPr>
              <a:t>much poverty and how much funding for SDGs/GG is needed? </a:t>
            </a:r>
          </a:p>
        </p:txBody>
      </p:sp>
      <p:sp>
        <p:nvSpPr>
          <p:cNvPr id="3" name="Content Placeholder 2"/>
          <p:cNvSpPr>
            <a:spLocks noGrp="1"/>
          </p:cNvSpPr>
          <p:nvPr>
            <p:ph idx="1"/>
          </p:nvPr>
        </p:nvSpPr>
        <p:spPr/>
        <p:txBody>
          <a:bodyPr>
            <a:normAutofit/>
          </a:bodyPr>
          <a:lstStyle/>
          <a:p>
            <a:endParaRPr lang="en-US" dirty="0" smtClean="0"/>
          </a:p>
          <a:p>
            <a:r>
              <a:rPr lang="en-US" dirty="0" smtClean="0"/>
              <a:t>Jason </a:t>
            </a:r>
            <a:r>
              <a:rPr lang="en-US" dirty="0" err="1" smtClean="0"/>
              <a:t>Hickel</a:t>
            </a:r>
            <a:r>
              <a:rPr lang="en-US" dirty="0" smtClean="0"/>
              <a:t> is a lecturer, London School of Economics and Political Science. </a:t>
            </a:r>
            <a:endParaRPr lang="en-US" dirty="0"/>
          </a:p>
        </p:txBody>
      </p:sp>
      <p:pic>
        <p:nvPicPr>
          <p:cNvPr id="9218" name="Picture 2" descr="http://blogs-images.forbes.com/assets/images/avatars/blog-2213_136.jpg">
            <a:hlinkClick r:id="rId3"/>
          </p:cNvPr>
          <p:cNvPicPr>
            <a:picLocks noChangeAspect="1" noChangeArrowheads="1"/>
          </p:cNvPicPr>
          <p:nvPr/>
        </p:nvPicPr>
        <p:blipFill>
          <a:blip r:embed="rId4" cstate="print"/>
          <a:srcRect/>
          <a:stretch>
            <a:fillRect/>
          </a:stretch>
        </p:blipFill>
        <p:spPr bwMode="auto">
          <a:xfrm>
            <a:off x="20638" y="-41932225"/>
            <a:ext cx="1295400" cy="1295400"/>
          </a:xfrm>
          <a:prstGeom prst="rect">
            <a:avLst/>
          </a:prstGeom>
          <a:noFill/>
        </p:spPr>
      </p:pic>
      <p:pic>
        <p:nvPicPr>
          <p:cNvPr id="9220" name="Picture 4" descr="http://0.gravatar.com/avatar/4eca1a16ec0c1965d5e30970de1f432e?s=62&amp;amp;d=http%3A%2F%2F0.gravatar.com%2Favatar%2Fad516503a11cd5ca435acc9bb6523536%3Fs%3D62&amp;amp;r=G">
            <a:hlinkClick r:id="rId5"/>
          </p:cNvPr>
          <p:cNvPicPr>
            <a:picLocks noChangeAspect="1" noChangeArrowheads="1"/>
          </p:cNvPicPr>
          <p:nvPr/>
        </p:nvPicPr>
        <p:blipFill>
          <a:blip r:embed="rId6" cstate="print"/>
          <a:srcRect/>
          <a:stretch>
            <a:fillRect/>
          </a:stretch>
        </p:blipFill>
        <p:spPr bwMode="auto">
          <a:xfrm>
            <a:off x="63500" y="-2147483648"/>
            <a:ext cx="590550" cy="590550"/>
          </a:xfrm>
          <a:prstGeom prst="rect">
            <a:avLst/>
          </a:prstGeom>
          <a:noFill/>
        </p:spPr>
      </p:pic>
      <p:pic>
        <p:nvPicPr>
          <p:cNvPr id="9222" name="Picture 6" descr="http://blogs-images.forbes.com/assets/images/avatars/blog-2213_136.jpg">
            <a:hlinkClick r:id="rId3"/>
          </p:cNvPr>
          <p:cNvPicPr>
            <a:picLocks noChangeAspect="1" noChangeArrowheads="1"/>
          </p:cNvPicPr>
          <p:nvPr/>
        </p:nvPicPr>
        <p:blipFill>
          <a:blip r:embed="rId4" cstate="print"/>
          <a:srcRect/>
          <a:stretch>
            <a:fillRect/>
          </a:stretch>
        </p:blipFill>
        <p:spPr bwMode="auto">
          <a:xfrm>
            <a:off x="20638" y="-41932225"/>
            <a:ext cx="1295400" cy="1295400"/>
          </a:xfrm>
          <a:prstGeom prst="rect">
            <a:avLst/>
          </a:prstGeom>
          <a:noFill/>
        </p:spPr>
      </p:pic>
      <p:pic>
        <p:nvPicPr>
          <p:cNvPr id="9224" name="Picture 8" descr="http://0.gravatar.com/avatar/4eca1a16ec0c1965d5e30970de1f432e?s=62&amp;amp;d=http%3A%2F%2F0.gravatar.com%2Favatar%2Fad516503a11cd5ca435acc9bb6523536%3Fs%3D62&amp;amp;r=G">
            <a:hlinkClick r:id="rId5"/>
          </p:cNvPr>
          <p:cNvPicPr>
            <a:picLocks noChangeAspect="1" noChangeArrowheads="1"/>
          </p:cNvPicPr>
          <p:nvPr/>
        </p:nvPicPr>
        <p:blipFill>
          <a:blip r:embed="rId6" cstate="print"/>
          <a:srcRect/>
          <a:stretch>
            <a:fillRect/>
          </a:stretch>
        </p:blipFill>
        <p:spPr bwMode="auto">
          <a:xfrm>
            <a:off x="63500" y="-2147483648"/>
            <a:ext cx="590550" cy="590550"/>
          </a:xfrm>
          <a:prstGeom prst="rect">
            <a:avLst/>
          </a:prstGeom>
          <a:noFill/>
        </p:spPr>
      </p:pic>
      <p:pic>
        <p:nvPicPr>
          <p:cNvPr id="12" name="Picture 6" descr="WATERAID_COL_LOGO.jpg"/>
          <p:cNvPicPr>
            <a:picLocks noChangeAspect="1"/>
          </p:cNvPicPr>
          <p:nvPr/>
        </p:nvPicPr>
        <p:blipFill>
          <a:blip r:embed="rId7" cstate="print"/>
          <a:srcRect/>
          <a:stretch>
            <a:fillRect/>
          </a:stretch>
        </p:blipFill>
        <p:spPr bwMode="auto">
          <a:xfrm>
            <a:off x="7162800" y="6400800"/>
            <a:ext cx="1728788" cy="352425"/>
          </a:xfrm>
          <a:prstGeom prst="rect">
            <a:avLst/>
          </a:prstGeom>
          <a:noFill/>
          <a:ln w="9525">
            <a:noFill/>
            <a:miter lim="800000"/>
            <a:headEnd/>
            <a:tailEnd/>
          </a:ln>
        </p:spPr>
      </p:pic>
      <p:sp>
        <p:nvSpPr>
          <p:cNvPr id="9" name="Date Placeholder 1"/>
          <p:cNvSpPr>
            <a:spLocks noGrp="1"/>
          </p:cNvSpPr>
          <p:nvPr>
            <p:ph type="dt" sz="quarter" idx="10"/>
          </p:nvPr>
        </p:nvSpPr>
        <p:spPr bwMode="auto">
          <a:xfrm>
            <a:off x="500063" y="6215063"/>
            <a:ext cx="2071687" cy="47625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b="1" dirty="0" smtClean="0">
                <a:solidFill>
                  <a:srgbClr val="000000"/>
                </a:solidFill>
                <a:latin typeface="Arial" charset="0"/>
                <a:ea typeface="MS PGothic" pitchFamily="34" charset="-128"/>
              </a:rPr>
              <a:t>www.wateraid.org</a:t>
            </a:r>
            <a:endParaRPr lang="en-US" b="1" dirty="0" smtClean="0">
              <a:solidFill>
                <a:srgbClr val="000000"/>
              </a:solidFill>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lvl="0" indent="-571500">
              <a:spcBef>
                <a:spcPct val="20000"/>
              </a:spcBef>
            </a:pPr>
            <a:r>
              <a:rPr lang="en-US" sz="2900" dirty="0" smtClean="0">
                <a:solidFill>
                  <a:prstClr val="black"/>
                </a:solidFill>
                <a:ea typeface="+mn-ea"/>
                <a:cs typeface="+mn-cs"/>
              </a:rPr>
              <a:t>IV.       How </a:t>
            </a:r>
            <a:r>
              <a:rPr lang="en-US" sz="2900" dirty="0" smtClean="0">
                <a:solidFill>
                  <a:prstClr val="black"/>
                </a:solidFill>
                <a:ea typeface="+mn-ea"/>
                <a:cs typeface="+mn-cs"/>
              </a:rPr>
              <a:t>much poverty and how </a:t>
            </a:r>
            <a:r>
              <a:rPr lang="en-US" sz="2900" dirty="0" smtClean="0">
                <a:solidFill>
                  <a:prstClr val="black"/>
                </a:solidFill>
                <a:ea typeface="+mn-ea"/>
                <a:cs typeface="+mn-cs"/>
              </a:rPr>
              <a:t>much </a:t>
            </a:r>
            <a:r>
              <a:rPr lang="en-US" sz="2900" dirty="0" smtClean="0">
                <a:solidFill>
                  <a:prstClr val="black"/>
                </a:solidFill>
                <a:ea typeface="+mn-ea"/>
                <a:cs typeface="+mn-cs"/>
              </a:rPr>
              <a:t>funding for SDGs/GG is needed? </a:t>
            </a:r>
            <a:r>
              <a:rPr lang="en-US" sz="2900" dirty="0" smtClean="0">
                <a:solidFill>
                  <a:prstClr val="black"/>
                </a:solidFill>
                <a:ea typeface="+mn-ea"/>
                <a:cs typeface="+mn-cs"/>
              </a:rPr>
              <a:t> - A Critique</a:t>
            </a:r>
            <a:endParaRPr lang="en-US" sz="2900" dirty="0" smtClean="0">
              <a:solidFill>
                <a:prstClr val="black"/>
              </a:solidFill>
              <a:ea typeface="+mn-ea"/>
              <a:cs typeface="+mn-cs"/>
            </a:endParaRPr>
          </a:p>
        </p:txBody>
      </p:sp>
      <p:sp>
        <p:nvSpPr>
          <p:cNvPr id="3" name="Content Placeholder 2"/>
          <p:cNvSpPr>
            <a:spLocks noGrp="1"/>
          </p:cNvSpPr>
          <p:nvPr>
            <p:ph idx="1"/>
          </p:nvPr>
        </p:nvSpPr>
        <p:spPr>
          <a:xfrm>
            <a:off x="228600" y="1600200"/>
            <a:ext cx="8763000" cy="4525963"/>
          </a:xfrm>
        </p:spPr>
        <p:txBody>
          <a:bodyPr>
            <a:normAutofit fontScale="77500" lnSpcReduction="20000"/>
          </a:bodyPr>
          <a:lstStyle/>
          <a:p>
            <a:r>
              <a:rPr lang="en-US" dirty="0" err="1" smtClean="0"/>
              <a:t>Hickel</a:t>
            </a:r>
            <a:r>
              <a:rPr lang="en-US" dirty="0" smtClean="0"/>
              <a:t> argues the SDGs will not deliver the new economy </a:t>
            </a:r>
            <a:r>
              <a:rPr lang="en-US" dirty="0" smtClean="0"/>
              <a:t>the </a:t>
            </a:r>
            <a:r>
              <a:rPr lang="en-US" dirty="0" smtClean="0"/>
              <a:t>world </a:t>
            </a:r>
            <a:r>
              <a:rPr lang="en-US" dirty="0" smtClean="0"/>
              <a:t>needs because of “</a:t>
            </a:r>
            <a:r>
              <a:rPr lang="en-US" b="1" dirty="0" smtClean="0"/>
              <a:t>the pathologies of </a:t>
            </a:r>
            <a:r>
              <a:rPr lang="en-US" b="1" dirty="0" smtClean="0"/>
              <a:t>accumulation”</a:t>
            </a:r>
            <a:r>
              <a:rPr lang="en-US" dirty="0" smtClean="0"/>
              <a:t>:</a:t>
            </a:r>
            <a:br>
              <a:rPr lang="en-US" dirty="0" smtClean="0"/>
            </a:br>
            <a:endParaRPr lang="en-US" dirty="0" smtClean="0"/>
          </a:p>
          <a:p>
            <a:pPr lvl="1"/>
            <a:r>
              <a:rPr lang="en-US" dirty="0" smtClean="0"/>
              <a:t>SDGs do not touch </a:t>
            </a:r>
            <a:r>
              <a:rPr lang="en-US" dirty="0" smtClean="0"/>
              <a:t>the wealth and power of the global 1%. They fail to understand a basic fact: Mass poverty is the product of extreme wealth accumulation and over-consumption by a few.  </a:t>
            </a:r>
            <a:endParaRPr lang="en-US" dirty="0" smtClean="0"/>
          </a:p>
          <a:p>
            <a:pPr lvl="1"/>
            <a:r>
              <a:rPr lang="en-US" dirty="0" smtClean="0"/>
              <a:t>they </a:t>
            </a:r>
            <a:r>
              <a:rPr lang="en-US" dirty="0" smtClean="0"/>
              <a:t>will lock in the global development agenda for the next 15 years around a failing economic model that requires urgent and deep structural </a:t>
            </a:r>
            <a:r>
              <a:rPr lang="en-US" dirty="0" smtClean="0"/>
              <a:t>changes</a:t>
            </a:r>
          </a:p>
          <a:p>
            <a:pPr lvl="1"/>
            <a:r>
              <a:rPr lang="en-US" b="1" dirty="0" smtClean="0"/>
              <a:t>They do not regulate </a:t>
            </a:r>
            <a:r>
              <a:rPr lang="en-US" b="1" dirty="0" smtClean="0"/>
              <a:t>corporate extraction – a major issue in Ghana where millions of lost revenues occur from OIL, Gold, and other extractive </a:t>
            </a:r>
            <a:r>
              <a:rPr lang="en-US" b="1" dirty="0" smtClean="0"/>
              <a:t>industries</a:t>
            </a:r>
          </a:p>
          <a:p>
            <a:pPr lvl="1"/>
            <a:r>
              <a:rPr lang="en-US" dirty="0" smtClean="0"/>
              <a:t>The debt issue is </a:t>
            </a:r>
            <a:r>
              <a:rPr lang="en-US" dirty="0" smtClean="0"/>
              <a:t>evaded</a:t>
            </a:r>
            <a:r>
              <a:rPr lang="en-US" dirty="0" smtClean="0"/>
              <a:t>: the SDGs refuse to call for </a:t>
            </a:r>
            <a:r>
              <a:rPr lang="en-US" u="sng" dirty="0" smtClean="0">
                <a:hlinkClick r:id="rId3"/>
              </a:rPr>
              <a:t>debt cancellation</a:t>
            </a:r>
            <a:r>
              <a:rPr lang="en-US" dirty="0" smtClean="0"/>
              <a:t> even though debt service drains developing countries of more than US $700 billion per year</a:t>
            </a:r>
            <a:r>
              <a:rPr lang="en-US" dirty="0" smtClean="0"/>
              <a:t>.</a:t>
            </a:r>
            <a:endParaRPr lang="en-US" b="1" dirty="0" smtClean="0"/>
          </a:p>
        </p:txBody>
      </p:sp>
      <p:pic>
        <p:nvPicPr>
          <p:cNvPr id="9218" name="Picture 2" descr="http://blogs-images.forbes.com/assets/images/avatars/blog-2213_136.jpg">
            <a:hlinkClick r:id="rId4"/>
          </p:cNvPr>
          <p:cNvPicPr>
            <a:picLocks noChangeAspect="1" noChangeArrowheads="1"/>
          </p:cNvPicPr>
          <p:nvPr/>
        </p:nvPicPr>
        <p:blipFill>
          <a:blip r:embed="rId5" cstate="print"/>
          <a:srcRect/>
          <a:stretch>
            <a:fillRect/>
          </a:stretch>
        </p:blipFill>
        <p:spPr bwMode="auto">
          <a:xfrm>
            <a:off x="20638" y="-41932225"/>
            <a:ext cx="1295400" cy="1295400"/>
          </a:xfrm>
          <a:prstGeom prst="rect">
            <a:avLst/>
          </a:prstGeom>
          <a:noFill/>
        </p:spPr>
      </p:pic>
      <p:pic>
        <p:nvPicPr>
          <p:cNvPr id="9220" name="Picture 4" descr="http://0.gravatar.com/avatar/4eca1a16ec0c1965d5e30970de1f432e?s=62&amp;amp;d=http%3A%2F%2F0.gravatar.com%2Favatar%2Fad516503a11cd5ca435acc9bb6523536%3Fs%3D62&amp;amp;r=G">
            <a:hlinkClick r:id="rId6"/>
          </p:cNvPr>
          <p:cNvPicPr>
            <a:picLocks noChangeAspect="1" noChangeArrowheads="1"/>
          </p:cNvPicPr>
          <p:nvPr/>
        </p:nvPicPr>
        <p:blipFill>
          <a:blip r:embed="rId7" cstate="print"/>
          <a:srcRect/>
          <a:stretch>
            <a:fillRect/>
          </a:stretch>
        </p:blipFill>
        <p:spPr bwMode="auto">
          <a:xfrm>
            <a:off x="63500" y="-2147483648"/>
            <a:ext cx="590550" cy="590550"/>
          </a:xfrm>
          <a:prstGeom prst="rect">
            <a:avLst/>
          </a:prstGeom>
          <a:noFill/>
        </p:spPr>
      </p:pic>
      <p:pic>
        <p:nvPicPr>
          <p:cNvPr id="9222" name="Picture 6" descr="http://blogs-images.forbes.com/assets/images/avatars/blog-2213_136.jpg">
            <a:hlinkClick r:id="rId4"/>
          </p:cNvPr>
          <p:cNvPicPr>
            <a:picLocks noChangeAspect="1" noChangeArrowheads="1"/>
          </p:cNvPicPr>
          <p:nvPr/>
        </p:nvPicPr>
        <p:blipFill>
          <a:blip r:embed="rId5" cstate="print"/>
          <a:srcRect/>
          <a:stretch>
            <a:fillRect/>
          </a:stretch>
        </p:blipFill>
        <p:spPr bwMode="auto">
          <a:xfrm>
            <a:off x="20638" y="-41932225"/>
            <a:ext cx="1295400" cy="1295400"/>
          </a:xfrm>
          <a:prstGeom prst="rect">
            <a:avLst/>
          </a:prstGeom>
          <a:noFill/>
        </p:spPr>
      </p:pic>
      <p:pic>
        <p:nvPicPr>
          <p:cNvPr id="9224" name="Picture 8" descr="http://0.gravatar.com/avatar/4eca1a16ec0c1965d5e30970de1f432e?s=62&amp;amp;d=http%3A%2F%2F0.gravatar.com%2Favatar%2Fad516503a11cd5ca435acc9bb6523536%3Fs%3D62&amp;amp;r=G">
            <a:hlinkClick r:id="rId6"/>
          </p:cNvPr>
          <p:cNvPicPr>
            <a:picLocks noChangeAspect="1" noChangeArrowheads="1"/>
          </p:cNvPicPr>
          <p:nvPr/>
        </p:nvPicPr>
        <p:blipFill>
          <a:blip r:embed="rId7" cstate="print"/>
          <a:srcRect/>
          <a:stretch>
            <a:fillRect/>
          </a:stretch>
        </p:blipFill>
        <p:spPr bwMode="auto">
          <a:xfrm>
            <a:off x="63500" y="-2147483648"/>
            <a:ext cx="590550" cy="590550"/>
          </a:xfrm>
          <a:prstGeom prst="rect">
            <a:avLst/>
          </a:prstGeom>
          <a:noFill/>
        </p:spPr>
      </p:pic>
      <p:pic>
        <p:nvPicPr>
          <p:cNvPr id="12" name="Picture 6" descr="WATERAID_COL_LOGO.jpg"/>
          <p:cNvPicPr>
            <a:picLocks noChangeAspect="1"/>
          </p:cNvPicPr>
          <p:nvPr/>
        </p:nvPicPr>
        <p:blipFill>
          <a:blip r:embed="rId8" cstate="print"/>
          <a:srcRect/>
          <a:stretch>
            <a:fillRect/>
          </a:stretch>
        </p:blipFill>
        <p:spPr bwMode="auto">
          <a:xfrm>
            <a:off x="7162800" y="6400800"/>
            <a:ext cx="1728788" cy="352425"/>
          </a:xfrm>
          <a:prstGeom prst="rect">
            <a:avLst/>
          </a:prstGeom>
          <a:noFill/>
          <a:ln w="9525">
            <a:noFill/>
            <a:miter lim="800000"/>
            <a:headEnd/>
            <a:tailEnd/>
          </a:ln>
        </p:spPr>
      </p:pic>
      <p:sp>
        <p:nvSpPr>
          <p:cNvPr id="9" name="Date Placeholder 1"/>
          <p:cNvSpPr>
            <a:spLocks noGrp="1"/>
          </p:cNvSpPr>
          <p:nvPr>
            <p:ph type="dt" sz="quarter" idx="10"/>
          </p:nvPr>
        </p:nvSpPr>
        <p:spPr bwMode="auto">
          <a:xfrm>
            <a:off x="500063" y="6215063"/>
            <a:ext cx="2071687" cy="47625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b="1" dirty="0" smtClean="0">
                <a:solidFill>
                  <a:srgbClr val="000000"/>
                </a:solidFill>
                <a:latin typeface="Arial" charset="0"/>
                <a:ea typeface="MS PGothic" pitchFamily="34" charset="-128"/>
              </a:rPr>
              <a:t>www.wateraid.org</a:t>
            </a:r>
            <a:endParaRPr lang="en-US" b="1" dirty="0" smtClean="0">
              <a:solidFill>
                <a:srgbClr val="000000"/>
              </a:solidFill>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868362"/>
          </a:xfrm>
        </p:spPr>
        <p:txBody>
          <a:bodyPr>
            <a:normAutofit fontScale="90000"/>
          </a:bodyPr>
          <a:lstStyle/>
          <a:p>
            <a:pPr marL="571500" lvl="0" indent="-571500">
              <a:spcBef>
                <a:spcPct val="20000"/>
              </a:spcBef>
            </a:pPr>
            <a:r>
              <a:rPr lang="en-US" sz="2800" dirty="0" smtClean="0">
                <a:solidFill>
                  <a:prstClr val="black"/>
                </a:solidFill>
                <a:ea typeface="+mn-ea"/>
                <a:cs typeface="+mn-cs"/>
              </a:rPr>
              <a:t>IV.   </a:t>
            </a:r>
            <a:r>
              <a:rPr lang="en-US" sz="2800" b="1" dirty="0" smtClean="0">
                <a:solidFill>
                  <a:prstClr val="black"/>
                </a:solidFill>
                <a:ea typeface="+mn-ea"/>
                <a:cs typeface="+mn-cs"/>
              </a:rPr>
              <a:t>    How </a:t>
            </a:r>
            <a:r>
              <a:rPr lang="en-US" sz="2800" b="1" dirty="0" smtClean="0">
                <a:solidFill>
                  <a:prstClr val="black"/>
                </a:solidFill>
                <a:ea typeface="+mn-ea"/>
                <a:cs typeface="+mn-cs"/>
              </a:rPr>
              <a:t>much poverty and how much funding for SDGs/GG is needed?</a:t>
            </a:r>
            <a:r>
              <a:rPr lang="en-US" sz="2800" dirty="0" smtClean="0">
                <a:solidFill>
                  <a:prstClr val="black"/>
                </a:solidFill>
                <a:ea typeface="+mn-ea"/>
                <a:cs typeface="+mn-cs"/>
              </a:rPr>
              <a:t> </a:t>
            </a:r>
          </a:p>
        </p:txBody>
      </p:sp>
      <p:sp>
        <p:nvSpPr>
          <p:cNvPr id="3" name="Content Placeholder 2"/>
          <p:cNvSpPr>
            <a:spLocks noGrp="1"/>
          </p:cNvSpPr>
          <p:nvPr>
            <p:ph idx="1"/>
          </p:nvPr>
        </p:nvSpPr>
        <p:spPr>
          <a:xfrm>
            <a:off x="457200" y="1143000"/>
            <a:ext cx="8229600" cy="4876800"/>
          </a:xfrm>
        </p:spPr>
        <p:txBody>
          <a:bodyPr>
            <a:normAutofit fontScale="92500"/>
          </a:bodyPr>
          <a:lstStyle/>
          <a:p>
            <a:pPr>
              <a:buNone/>
            </a:pPr>
            <a:r>
              <a:rPr lang="en-US" sz="2900" b="1" dirty="0" smtClean="0"/>
              <a:t>GROWTH DOES NOT NECESSARILY REDUCE POVERTY</a:t>
            </a:r>
            <a:r>
              <a:rPr lang="en-US" sz="2900" dirty="0" smtClean="0"/>
              <a:t>.  </a:t>
            </a:r>
            <a:br>
              <a:rPr lang="en-US" sz="2900" dirty="0" smtClean="0"/>
            </a:br>
            <a:endParaRPr lang="en-US" sz="2900" dirty="0" smtClean="0"/>
          </a:p>
          <a:p>
            <a:pPr>
              <a:buNone/>
            </a:pPr>
            <a:r>
              <a:rPr lang="en-US" sz="2900" dirty="0" smtClean="0"/>
              <a:t>Of all the income generated by global GDP growth between 1999 and 2008, the poorest 60% of humanity received </a:t>
            </a:r>
            <a:r>
              <a:rPr lang="en-US" sz="2900" u="sng" dirty="0" smtClean="0">
                <a:hlinkClick r:id="rId3"/>
              </a:rPr>
              <a:t>only 5% of it</a:t>
            </a:r>
            <a:r>
              <a:rPr lang="en-US" sz="2900" dirty="0" smtClean="0"/>
              <a:t>.  Given the existing ratio between GDP growth and the income growth of the poorest, it will take 207 years to eliminate poverty under SDG strategy. And to get there, we will have to grow the global economy </a:t>
            </a:r>
            <a:r>
              <a:rPr lang="en-US" sz="2900" u="sng" dirty="0" smtClean="0">
                <a:hlinkClick r:id="rId4"/>
              </a:rPr>
              <a:t>by 175 times</a:t>
            </a:r>
            <a:r>
              <a:rPr lang="en-US" sz="2900" dirty="0" smtClean="0"/>
              <a:t> its present size, driving climate change to catastrophic levels and, in the process, rapidly reverse gains against poverty.   </a:t>
            </a:r>
          </a:p>
        </p:txBody>
      </p:sp>
      <p:pic>
        <p:nvPicPr>
          <p:cNvPr id="9218" name="Picture 2" descr="http://blogs-images.forbes.com/assets/images/avatars/blog-2213_136.jpg">
            <a:hlinkClick r:id="rId5"/>
          </p:cNvPr>
          <p:cNvPicPr>
            <a:picLocks noChangeAspect="1" noChangeArrowheads="1"/>
          </p:cNvPicPr>
          <p:nvPr/>
        </p:nvPicPr>
        <p:blipFill>
          <a:blip r:embed="rId6" cstate="print"/>
          <a:srcRect/>
          <a:stretch>
            <a:fillRect/>
          </a:stretch>
        </p:blipFill>
        <p:spPr bwMode="auto">
          <a:xfrm>
            <a:off x="20638" y="-41932225"/>
            <a:ext cx="1295400" cy="1295400"/>
          </a:xfrm>
          <a:prstGeom prst="rect">
            <a:avLst/>
          </a:prstGeom>
          <a:noFill/>
        </p:spPr>
      </p:pic>
      <p:pic>
        <p:nvPicPr>
          <p:cNvPr id="9220" name="Picture 4" descr="http://0.gravatar.com/avatar/4eca1a16ec0c1965d5e30970de1f432e?s=62&amp;amp;d=http%3A%2F%2F0.gravatar.com%2Favatar%2Fad516503a11cd5ca435acc9bb6523536%3Fs%3D62&amp;amp;r=G">
            <a:hlinkClick r:id="rId7"/>
          </p:cNvPr>
          <p:cNvPicPr>
            <a:picLocks noChangeAspect="1" noChangeArrowheads="1"/>
          </p:cNvPicPr>
          <p:nvPr/>
        </p:nvPicPr>
        <p:blipFill>
          <a:blip r:embed="rId8" cstate="print"/>
          <a:srcRect/>
          <a:stretch>
            <a:fillRect/>
          </a:stretch>
        </p:blipFill>
        <p:spPr bwMode="auto">
          <a:xfrm>
            <a:off x="63500" y="-2147483648"/>
            <a:ext cx="590550" cy="590550"/>
          </a:xfrm>
          <a:prstGeom prst="rect">
            <a:avLst/>
          </a:prstGeom>
          <a:noFill/>
        </p:spPr>
      </p:pic>
      <p:pic>
        <p:nvPicPr>
          <p:cNvPr id="9222" name="Picture 6" descr="http://blogs-images.forbes.com/assets/images/avatars/blog-2213_136.jpg">
            <a:hlinkClick r:id="rId5"/>
          </p:cNvPr>
          <p:cNvPicPr>
            <a:picLocks noChangeAspect="1" noChangeArrowheads="1"/>
          </p:cNvPicPr>
          <p:nvPr/>
        </p:nvPicPr>
        <p:blipFill>
          <a:blip r:embed="rId6" cstate="print"/>
          <a:srcRect/>
          <a:stretch>
            <a:fillRect/>
          </a:stretch>
        </p:blipFill>
        <p:spPr bwMode="auto">
          <a:xfrm>
            <a:off x="20638" y="-41932225"/>
            <a:ext cx="1295400" cy="1295400"/>
          </a:xfrm>
          <a:prstGeom prst="rect">
            <a:avLst/>
          </a:prstGeom>
          <a:noFill/>
        </p:spPr>
      </p:pic>
      <p:pic>
        <p:nvPicPr>
          <p:cNvPr id="9224" name="Picture 8" descr="http://0.gravatar.com/avatar/4eca1a16ec0c1965d5e30970de1f432e?s=62&amp;amp;d=http%3A%2F%2F0.gravatar.com%2Favatar%2Fad516503a11cd5ca435acc9bb6523536%3Fs%3D62&amp;amp;r=G">
            <a:hlinkClick r:id="rId7"/>
          </p:cNvPr>
          <p:cNvPicPr>
            <a:picLocks noChangeAspect="1" noChangeArrowheads="1"/>
          </p:cNvPicPr>
          <p:nvPr/>
        </p:nvPicPr>
        <p:blipFill>
          <a:blip r:embed="rId8" cstate="print"/>
          <a:srcRect/>
          <a:stretch>
            <a:fillRect/>
          </a:stretch>
        </p:blipFill>
        <p:spPr bwMode="auto">
          <a:xfrm>
            <a:off x="63500" y="-2147483648"/>
            <a:ext cx="590550" cy="590550"/>
          </a:xfrm>
          <a:prstGeom prst="rect">
            <a:avLst/>
          </a:prstGeom>
          <a:noFill/>
        </p:spPr>
      </p:pic>
      <p:pic>
        <p:nvPicPr>
          <p:cNvPr id="12" name="Picture 6" descr="WATERAID_COL_LOGO.jpg"/>
          <p:cNvPicPr>
            <a:picLocks noChangeAspect="1"/>
          </p:cNvPicPr>
          <p:nvPr/>
        </p:nvPicPr>
        <p:blipFill>
          <a:blip r:embed="rId9" cstate="print"/>
          <a:srcRect/>
          <a:stretch>
            <a:fillRect/>
          </a:stretch>
        </p:blipFill>
        <p:spPr bwMode="auto">
          <a:xfrm>
            <a:off x="7162800" y="6400800"/>
            <a:ext cx="1728788" cy="352425"/>
          </a:xfrm>
          <a:prstGeom prst="rect">
            <a:avLst/>
          </a:prstGeom>
          <a:noFill/>
          <a:ln w="9525">
            <a:noFill/>
            <a:miter lim="800000"/>
            <a:headEnd/>
            <a:tailEnd/>
          </a:ln>
        </p:spPr>
      </p:pic>
      <p:sp>
        <p:nvSpPr>
          <p:cNvPr id="9" name="Date Placeholder 1"/>
          <p:cNvSpPr>
            <a:spLocks noGrp="1"/>
          </p:cNvSpPr>
          <p:nvPr>
            <p:ph type="dt" sz="quarter" idx="10"/>
          </p:nvPr>
        </p:nvSpPr>
        <p:spPr bwMode="auto">
          <a:xfrm>
            <a:off x="500063" y="6215063"/>
            <a:ext cx="2071687" cy="47625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b="1" dirty="0" smtClean="0">
                <a:solidFill>
                  <a:srgbClr val="000000"/>
                </a:solidFill>
                <a:latin typeface="Arial" charset="0"/>
                <a:ea typeface="MS PGothic" pitchFamily="34" charset="-128"/>
              </a:rPr>
              <a:t>www.wateraid.org</a:t>
            </a:r>
            <a:endParaRPr lang="en-US" b="1" dirty="0" smtClean="0">
              <a:solidFill>
                <a:srgbClr val="000000"/>
              </a:solidFill>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868362"/>
          </a:xfrm>
        </p:spPr>
        <p:txBody>
          <a:bodyPr>
            <a:normAutofit fontScale="90000"/>
          </a:bodyPr>
          <a:lstStyle/>
          <a:p>
            <a:pPr marL="571500" lvl="0" indent="-571500">
              <a:spcBef>
                <a:spcPct val="20000"/>
              </a:spcBef>
            </a:pPr>
            <a:r>
              <a:rPr lang="en-US" sz="2800" b="1" dirty="0" smtClean="0">
                <a:solidFill>
                  <a:prstClr val="black"/>
                </a:solidFill>
                <a:ea typeface="+mn-ea"/>
                <a:cs typeface="+mn-cs"/>
              </a:rPr>
              <a:t>IV.       How </a:t>
            </a:r>
            <a:r>
              <a:rPr lang="en-US" sz="2800" b="1" dirty="0" smtClean="0">
                <a:solidFill>
                  <a:prstClr val="black"/>
                </a:solidFill>
                <a:ea typeface="+mn-ea"/>
                <a:cs typeface="+mn-cs"/>
              </a:rPr>
              <a:t>much poverty and how much funding for SDGs/GG is needed?</a:t>
            </a:r>
            <a:r>
              <a:rPr lang="en-US" sz="2800" dirty="0" smtClean="0">
                <a:solidFill>
                  <a:prstClr val="black"/>
                </a:solidFill>
                <a:ea typeface="+mn-ea"/>
                <a:cs typeface="+mn-cs"/>
              </a:rPr>
              <a:t> </a:t>
            </a:r>
          </a:p>
        </p:txBody>
      </p:sp>
      <p:sp>
        <p:nvSpPr>
          <p:cNvPr id="3" name="Content Placeholder 2"/>
          <p:cNvSpPr>
            <a:spLocks noGrp="1"/>
          </p:cNvSpPr>
          <p:nvPr>
            <p:ph idx="1"/>
          </p:nvPr>
        </p:nvSpPr>
        <p:spPr>
          <a:xfrm>
            <a:off x="457200" y="1143000"/>
            <a:ext cx="8229600" cy="5029200"/>
          </a:xfrm>
        </p:spPr>
        <p:txBody>
          <a:bodyPr>
            <a:noAutofit/>
          </a:bodyPr>
          <a:lstStyle/>
          <a:p>
            <a:pPr>
              <a:buNone/>
            </a:pPr>
            <a:endParaRPr lang="en-US" sz="2900" dirty="0" smtClean="0"/>
          </a:p>
          <a:p>
            <a:pPr>
              <a:buNone/>
            </a:pPr>
            <a:r>
              <a:rPr lang="en-US" sz="2500" dirty="0" smtClean="0"/>
              <a:t>LMIC’s such as Ghana are nations where some of the widest disparities are growing between the rich and poor…</a:t>
            </a:r>
          </a:p>
          <a:p>
            <a:pPr>
              <a:buNone/>
            </a:pPr>
            <a:endParaRPr lang="en-US" sz="2500" dirty="0" smtClean="0"/>
          </a:p>
          <a:p>
            <a:pPr>
              <a:buNone/>
            </a:pPr>
            <a:r>
              <a:rPr lang="en-US" sz="2500" dirty="0" smtClean="0"/>
              <a:t>  So as argued by </a:t>
            </a:r>
            <a:r>
              <a:rPr lang="en-US" sz="2500" dirty="0" err="1" smtClean="0"/>
              <a:t>Hickel</a:t>
            </a:r>
            <a:r>
              <a:rPr lang="en-US" sz="2500" dirty="0" smtClean="0"/>
              <a:t>, while the SDGs calls for income growth for the bottom 40% of the population at a rate higher than the overall average, such results will speed the reduction of poverty and inequality, but it will do nothing to address the problem of excess in rich countries. If all countries grew to the point of consuming as much as the average high-income country, we would need </a:t>
            </a:r>
            <a:r>
              <a:rPr lang="en-US" sz="2500" u="sng" dirty="0" smtClean="0">
                <a:hlinkClick r:id="rId3"/>
              </a:rPr>
              <a:t>3.4 Earths</a:t>
            </a:r>
            <a:r>
              <a:rPr lang="en-US" sz="2500" dirty="0" smtClean="0"/>
              <a:t> to sustain us.</a:t>
            </a:r>
            <a:r>
              <a:rPr lang="en-US" sz="2900" dirty="0" smtClean="0"/>
              <a:t/>
            </a:r>
            <a:br>
              <a:rPr lang="en-US" sz="2900" dirty="0" smtClean="0"/>
            </a:br>
            <a:r>
              <a:rPr lang="en-US" dirty="0" smtClean="0"/>
              <a:t/>
            </a:r>
            <a:br>
              <a:rPr lang="en-US" dirty="0" smtClean="0"/>
            </a:br>
            <a:endParaRPr lang="en-US" dirty="0" smtClean="0"/>
          </a:p>
        </p:txBody>
      </p:sp>
      <p:pic>
        <p:nvPicPr>
          <p:cNvPr id="9218" name="Picture 2" descr="http://blogs-images.forbes.com/assets/images/avatars/blog-2213_136.jpg">
            <a:hlinkClick r:id="rId4"/>
          </p:cNvPr>
          <p:cNvPicPr>
            <a:picLocks noChangeAspect="1" noChangeArrowheads="1"/>
          </p:cNvPicPr>
          <p:nvPr/>
        </p:nvPicPr>
        <p:blipFill>
          <a:blip r:embed="rId5" cstate="print"/>
          <a:srcRect/>
          <a:stretch>
            <a:fillRect/>
          </a:stretch>
        </p:blipFill>
        <p:spPr bwMode="auto">
          <a:xfrm>
            <a:off x="20638" y="-41932225"/>
            <a:ext cx="1295400" cy="1295400"/>
          </a:xfrm>
          <a:prstGeom prst="rect">
            <a:avLst/>
          </a:prstGeom>
          <a:noFill/>
        </p:spPr>
      </p:pic>
      <p:pic>
        <p:nvPicPr>
          <p:cNvPr id="9220" name="Picture 4" descr="http://0.gravatar.com/avatar/4eca1a16ec0c1965d5e30970de1f432e?s=62&amp;amp;d=http%3A%2F%2F0.gravatar.com%2Favatar%2Fad516503a11cd5ca435acc9bb6523536%3Fs%3D62&amp;amp;r=G">
            <a:hlinkClick r:id="rId6"/>
          </p:cNvPr>
          <p:cNvPicPr>
            <a:picLocks noChangeAspect="1" noChangeArrowheads="1"/>
          </p:cNvPicPr>
          <p:nvPr/>
        </p:nvPicPr>
        <p:blipFill>
          <a:blip r:embed="rId7" cstate="print"/>
          <a:srcRect/>
          <a:stretch>
            <a:fillRect/>
          </a:stretch>
        </p:blipFill>
        <p:spPr bwMode="auto">
          <a:xfrm>
            <a:off x="63500" y="-2147483648"/>
            <a:ext cx="590550" cy="590550"/>
          </a:xfrm>
          <a:prstGeom prst="rect">
            <a:avLst/>
          </a:prstGeom>
          <a:noFill/>
        </p:spPr>
      </p:pic>
      <p:pic>
        <p:nvPicPr>
          <p:cNvPr id="9222" name="Picture 6" descr="http://blogs-images.forbes.com/assets/images/avatars/blog-2213_136.jpg">
            <a:hlinkClick r:id="rId4"/>
          </p:cNvPr>
          <p:cNvPicPr>
            <a:picLocks noChangeAspect="1" noChangeArrowheads="1"/>
          </p:cNvPicPr>
          <p:nvPr/>
        </p:nvPicPr>
        <p:blipFill>
          <a:blip r:embed="rId5" cstate="print"/>
          <a:srcRect/>
          <a:stretch>
            <a:fillRect/>
          </a:stretch>
        </p:blipFill>
        <p:spPr bwMode="auto">
          <a:xfrm>
            <a:off x="20638" y="-41932225"/>
            <a:ext cx="1295400" cy="1295400"/>
          </a:xfrm>
          <a:prstGeom prst="rect">
            <a:avLst/>
          </a:prstGeom>
          <a:noFill/>
        </p:spPr>
      </p:pic>
      <p:pic>
        <p:nvPicPr>
          <p:cNvPr id="9224" name="Picture 8" descr="http://0.gravatar.com/avatar/4eca1a16ec0c1965d5e30970de1f432e?s=62&amp;amp;d=http%3A%2F%2F0.gravatar.com%2Favatar%2Fad516503a11cd5ca435acc9bb6523536%3Fs%3D62&amp;amp;r=G">
            <a:hlinkClick r:id="rId6"/>
          </p:cNvPr>
          <p:cNvPicPr>
            <a:picLocks noChangeAspect="1" noChangeArrowheads="1"/>
          </p:cNvPicPr>
          <p:nvPr/>
        </p:nvPicPr>
        <p:blipFill>
          <a:blip r:embed="rId7" cstate="print"/>
          <a:srcRect/>
          <a:stretch>
            <a:fillRect/>
          </a:stretch>
        </p:blipFill>
        <p:spPr bwMode="auto">
          <a:xfrm>
            <a:off x="63500" y="-2147483648"/>
            <a:ext cx="590550" cy="590550"/>
          </a:xfrm>
          <a:prstGeom prst="rect">
            <a:avLst/>
          </a:prstGeom>
          <a:noFill/>
        </p:spPr>
      </p:pic>
      <p:pic>
        <p:nvPicPr>
          <p:cNvPr id="12" name="Picture 6" descr="WATERAID_COL_LOGO.jpg"/>
          <p:cNvPicPr>
            <a:picLocks noChangeAspect="1"/>
          </p:cNvPicPr>
          <p:nvPr/>
        </p:nvPicPr>
        <p:blipFill>
          <a:blip r:embed="rId8" cstate="print"/>
          <a:srcRect/>
          <a:stretch>
            <a:fillRect/>
          </a:stretch>
        </p:blipFill>
        <p:spPr bwMode="auto">
          <a:xfrm>
            <a:off x="7162800" y="6400800"/>
            <a:ext cx="1728788" cy="352425"/>
          </a:xfrm>
          <a:prstGeom prst="rect">
            <a:avLst/>
          </a:prstGeom>
          <a:noFill/>
          <a:ln w="9525">
            <a:noFill/>
            <a:miter lim="800000"/>
            <a:headEnd/>
            <a:tailEnd/>
          </a:ln>
        </p:spPr>
      </p:pic>
      <p:sp>
        <p:nvSpPr>
          <p:cNvPr id="9" name="Date Placeholder 1"/>
          <p:cNvSpPr>
            <a:spLocks noGrp="1"/>
          </p:cNvSpPr>
          <p:nvPr>
            <p:ph type="dt" sz="quarter" idx="10"/>
          </p:nvPr>
        </p:nvSpPr>
        <p:spPr bwMode="auto">
          <a:xfrm>
            <a:off x="500063" y="6215063"/>
            <a:ext cx="2071687" cy="47625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b="1" dirty="0" smtClean="0">
                <a:solidFill>
                  <a:srgbClr val="000000"/>
                </a:solidFill>
                <a:latin typeface="Arial" charset="0"/>
                <a:ea typeface="MS PGothic" pitchFamily="34" charset="-128"/>
              </a:rPr>
              <a:t>www.wateraid.org</a:t>
            </a:r>
            <a:endParaRPr lang="en-US" b="1" dirty="0" smtClean="0">
              <a:solidFill>
                <a:srgbClr val="000000"/>
              </a:solidFill>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marL="571500" lvl="0" indent="-571500">
              <a:spcBef>
                <a:spcPct val="20000"/>
              </a:spcBef>
            </a:pPr>
            <a:r>
              <a:rPr lang="en-US" sz="2900" b="1" dirty="0" smtClean="0">
                <a:solidFill>
                  <a:prstClr val="black"/>
                </a:solidFill>
                <a:ea typeface="+mn-ea"/>
                <a:cs typeface="+mn-cs"/>
              </a:rPr>
              <a:t>IV.       How </a:t>
            </a:r>
            <a:r>
              <a:rPr lang="en-US" sz="2900" b="1" dirty="0" smtClean="0">
                <a:solidFill>
                  <a:prstClr val="black"/>
                </a:solidFill>
                <a:ea typeface="+mn-ea"/>
                <a:cs typeface="+mn-cs"/>
              </a:rPr>
              <a:t>much poverty and how much funding for SDGs/GG is needed? </a:t>
            </a:r>
          </a:p>
        </p:txBody>
      </p:sp>
      <p:sp>
        <p:nvSpPr>
          <p:cNvPr id="3" name="Content Placeholder 2"/>
          <p:cNvSpPr>
            <a:spLocks noGrp="1"/>
          </p:cNvSpPr>
          <p:nvPr>
            <p:ph idx="1"/>
          </p:nvPr>
        </p:nvSpPr>
        <p:spPr>
          <a:xfrm>
            <a:off x="228600" y="1219200"/>
            <a:ext cx="8610600" cy="5181600"/>
          </a:xfrm>
        </p:spPr>
        <p:txBody>
          <a:bodyPr>
            <a:normAutofit fontScale="25000" lnSpcReduction="20000"/>
          </a:bodyPr>
          <a:lstStyle/>
          <a:p>
            <a:pPr>
              <a:buNone/>
            </a:pPr>
            <a:r>
              <a:rPr lang="en-US" sz="8000" b="1" dirty="0" smtClean="0"/>
              <a:t>Aid, Trade and Global Funding of Development</a:t>
            </a:r>
            <a:br>
              <a:rPr lang="en-US" sz="8000" b="1" dirty="0" smtClean="0"/>
            </a:br>
            <a:r>
              <a:rPr lang="en-US" dirty="0" smtClean="0"/>
              <a:t/>
            </a:r>
            <a:br>
              <a:rPr lang="en-US" dirty="0" smtClean="0"/>
            </a:br>
            <a:endParaRPr lang="en-US" dirty="0" smtClean="0"/>
          </a:p>
          <a:p>
            <a:pPr>
              <a:buNone/>
            </a:pPr>
            <a:endParaRPr lang="en-US" sz="6200" dirty="0" smtClean="0"/>
          </a:p>
          <a:p>
            <a:pPr>
              <a:buNone/>
            </a:pPr>
            <a:r>
              <a:rPr lang="en-US" sz="7200" dirty="0" err="1" smtClean="0"/>
              <a:t>Hickel</a:t>
            </a:r>
            <a:r>
              <a:rPr lang="en-US" sz="7200" dirty="0" smtClean="0"/>
              <a:t> </a:t>
            </a:r>
            <a:r>
              <a:rPr lang="en-US" sz="7200" dirty="0" smtClean="0"/>
              <a:t>points to the neglect of the SDG framework to comment on the unfair trade regime of the World Trade </a:t>
            </a:r>
            <a:r>
              <a:rPr lang="en-US" sz="7200" dirty="0" err="1" smtClean="0"/>
              <a:t>Organisation</a:t>
            </a:r>
            <a:r>
              <a:rPr lang="en-US" sz="7200" dirty="0" smtClean="0"/>
              <a:t>, or the many bilateral trade and investment agreements that </a:t>
            </a:r>
            <a:r>
              <a:rPr lang="en-US" sz="7200" dirty="0" err="1" smtClean="0"/>
              <a:t>liberalise</a:t>
            </a:r>
            <a:r>
              <a:rPr lang="en-US" sz="7200" dirty="0" smtClean="0"/>
              <a:t> global markets at the expense of the poor, a point I raised earlier in this discussion. </a:t>
            </a:r>
            <a:endParaRPr lang="en-US" sz="7200" dirty="0" smtClean="0"/>
          </a:p>
          <a:p>
            <a:pPr>
              <a:buNone/>
            </a:pPr>
            <a:r>
              <a:rPr lang="en-US" sz="7200" dirty="0" smtClean="0"/>
              <a:t/>
            </a:r>
            <a:br>
              <a:rPr lang="en-US" sz="7200" dirty="0" smtClean="0"/>
            </a:br>
            <a:r>
              <a:rPr lang="en-US" sz="7200" dirty="0" smtClean="0"/>
              <a:t>The SDGs are also eerily silent on the need for greater regulation of financial markets. Goal 17.13 speaks vaguely of the need to “enhance global macroeconomic stability” through “policy coordination,” with no specific targets. </a:t>
            </a:r>
            <a:r>
              <a:rPr lang="en-US" sz="7200" u="sng" dirty="0" smtClean="0">
                <a:hlinkClick r:id="rId3"/>
              </a:rPr>
              <a:t>Tax evasion</a:t>
            </a:r>
            <a:r>
              <a:rPr lang="en-US" sz="7200" dirty="0" smtClean="0"/>
              <a:t> and tax avoidance, which drain developing countries of $1.7 trillion each year, are politely sidestepped.</a:t>
            </a:r>
            <a:br>
              <a:rPr lang="en-US" sz="7200" dirty="0" smtClean="0"/>
            </a:br>
            <a:r>
              <a:rPr lang="en-US" sz="7200" dirty="0" smtClean="0"/>
              <a:t/>
            </a:r>
            <a:br>
              <a:rPr lang="en-US" sz="7200" dirty="0" smtClean="0"/>
            </a:br>
            <a:r>
              <a:rPr lang="en-US" sz="7200" dirty="0" smtClean="0"/>
              <a:t>The debt issue is also evaded: the SDGs refuse to call for </a:t>
            </a:r>
            <a:r>
              <a:rPr lang="en-US" sz="7200" u="sng" dirty="0" smtClean="0">
                <a:hlinkClick r:id="rId4"/>
              </a:rPr>
              <a:t>debt cancellation</a:t>
            </a:r>
            <a:r>
              <a:rPr lang="en-US" sz="7200" dirty="0" smtClean="0"/>
              <a:t> even though debt service drains developing countries of more than US $700 billion per year.</a:t>
            </a:r>
            <a:br>
              <a:rPr lang="en-US" sz="7200" dirty="0" smtClean="0"/>
            </a:br>
            <a:r>
              <a:rPr lang="en-US" sz="7200" dirty="0" smtClean="0"/>
              <a:t/>
            </a:r>
            <a:br>
              <a:rPr lang="en-US" sz="7200" dirty="0" smtClean="0"/>
            </a:br>
            <a:r>
              <a:rPr lang="en-US" sz="7200" dirty="0" smtClean="0"/>
              <a:t>Then there’s the question of funding. The United Nations acknowledges that the SDGs will require an annual outlay of some $2.5 trillion. How do they propose to bridge the funding shortfall?  Through private investment.  Yet there is a dearth of recommendations for accountability mechanisms for corporations and private investors, including philanthrocapitalist</a:t>
            </a:r>
            <a:r>
              <a:rPr lang="en-US" sz="7200" dirty="0" smtClean="0"/>
              <a:t>.</a:t>
            </a:r>
            <a:endParaRPr lang="en-US" sz="7200" dirty="0" smtClean="0"/>
          </a:p>
        </p:txBody>
      </p:sp>
      <p:pic>
        <p:nvPicPr>
          <p:cNvPr id="9218" name="Picture 2" descr="http://blogs-images.forbes.com/assets/images/avatars/blog-2213_136.jpg">
            <a:hlinkClick r:id="rId5"/>
          </p:cNvPr>
          <p:cNvPicPr>
            <a:picLocks noChangeAspect="1" noChangeArrowheads="1"/>
          </p:cNvPicPr>
          <p:nvPr/>
        </p:nvPicPr>
        <p:blipFill>
          <a:blip r:embed="rId6" cstate="print"/>
          <a:srcRect/>
          <a:stretch>
            <a:fillRect/>
          </a:stretch>
        </p:blipFill>
        <p:spPr bwMode="auto">
          <a:xfrm>
            <a:off x="20638" y="-41932225"/>
            <a:ext cx="1295400" cy="1295400"/>
          </a:xfrm>
          <a:prstGeom prst="rect">
            <a:avLst/>
          </a:prstGeom>
          <a:noFill/>
        </p:spPr>
      </p:pic>
      <p:pic>
        <p:nvPicPr>
          <p:cNvPr id="9220" name="Picture 4" descr="http://0.gravatar.com/avatar/4eca1a16ec0c1965d5e30970de1f432e?s=62&amp;amp;d=http%3A%2F%2F0.gravatar.com%2Favatar%2Fad516503a11cd5ca435acc9bb6523536%3Fs%3D62&amp;amp;r=G">
            <a:hlinkClick r:id="rId7"/>
          </p:cNvPr>
          <p:cNvPicPr>
            <a:picLocks noChangeAspect="1" noChangeArrowheads="1"/>
          </p:cNvPicPr>
          <p:nvPr/>
        </p:nvPicPr>
        <p:blipFill>
          <a:blip r:embed="rId8" cstate="print"/>
          <a:srcRect/>
          <a:stretch>
            <a:fillRect/>
          </a:stretch>
        </p:blipFill>
        <p:spPr bwMode="auto">
          <a:xfrm>
            <a:off x="63500" y="-2147483648"/>
            <a:ext cx="590550" cy="590550"/>
          </a:xfrm>
          <a:prstGeom prst="rect">
            <a:avLst/>
          </a:prstGeom>
          <a:noFill/>
        </p:spPr>
      </p:pic>
      <p:pic>
        <p:nvPicPr>
          <p:cNvPr id="9222" name="Picture 6" descr="http://blogs-images.forbes.com/assets/images/avatars/blog-2213_136.jpg">
            <a:hlinkClick r:id="rId5"/>
          </p:cNvPr>
          <p:cNvPicPr>
            <a:picLocks noChangeAspect="1" noChangeArrowheads="1"/>
          </p:cNvPicPr>
          <p:nvPr/>
        </p:nvPicPr>
        <p:blipFill>
          <a:blip r:embed="rId6" cstate="print"/>
          <a:srcRect/>
          <a:stretch>
            <a:fillRect/>
          </a:stretch>
        </p:blipFill>
        <p:spPr bwMode="auto">
          <a:xfrm>
            <a:off x="20638" y="-41932225"/>
            <a:ext cx="1295400" cy="1295400"/>
          </a:xfrm>
          <a:prstGeom prst="rect">
            <a:avLst/>
          </a:prstGeom>
          <a:noFill/>
        </p:spPr>
      </p:pic>
      <p:pic>
        <p:nvPicPr>
          <p:cNvPr id="9224" name="Picture 8" descr="http://0.gravatar.com/avatar/4eca1a16ec0c1965d5e30970de1f432e?s=62&amp;amp;d=http%3A%2F%2F0.gravatar.com%2Favatar%2Fad516503a11cd5ca435acc9bb6523536%3Fs%3D62&amp;amp;r=G">
            <a:hlinkClick r:id="rId7"/>
          </p:cNvPr>
          <p:cNvPicPr>
            <a:picLocks noChangeAspect="1" noChangeArrowheads="1"/>
          </p:cNvPicPr>
          <p:nvPr/>
        </p:nvPicPr>
        <p:blipFill>
          <a:blip r:embed="rId8" cstate="print"/>
          <a:srcRect/>
          <a:stretch>
            <a:fillRect/>
          </a:stretch>
        </p:blipFill>
        <p:spPr bwMode="auto">
          <a:xfrm>
            <a:off x="63500" y="-2147483648"/>
            <a:ext cx="590550" cy="590550"/>
          </a:xfrm>
          <a:prstGeom prst="rect">
            <a:avLst/>
          </a:prstGeom>
          <a:noFill/>
        </p:spPr>
      </p:pic>
      <p:pic>
        <p:nvPicPr>
          <p:cNvPr id="12" name="Picture 6" descr="WATERAID_COL_LOGO.jpg"/>
          <p:cNvPicPr>
            <a:picLocks noChangeAspect="1"/>
          </p:cNvPicPr>
          <p:nvPr/>
        </p:nvPicPr>
        <p:blipFill>
          <a:blip r:embed="rId9" cstate="print"/>
          <a:srcRect/>
          <a:stretch>
            <a:fillRect/>
          </a:stretch>
        </p:blipFill>
        <p:spPr bwMode="auto">
          <a:xfrm>
            <a:off x="7162800" y="6400800"/>
            <a:ext cx="1728788" cy="352425"/>
          </a:xfrm>
          <a:prstGeom prst="rect">
            <a:avLst/>
          </a:prstGeom>
          <a:noFill/>
          <a:ln w="9525">
            <a:noFill/>
            <a:miter lim="800000"/>
            <a:headEnd/>
            <a:tailEnd/>
          </a:ln>
        </p:spPr>
      </p:pic>
      <p:sp>
        <p:nvSpPr>
          <p:cNvPr id="9" name="Date Placeholder 1"/>
          <p:cNvSpPr>
            <a:spLocks noGrp="1"/>
          </p:cNvSpPr>
          <p:nvPr>
            <p:ph type="dt" sz="quarter" idx="10"/>
          </p:nvPr>
        </p:nvSpPr>
        <p:spPr bwMode="auto">
          <a:xfrm>
            <a:off x="500063" y="6215063"/>
            <a:ext cx="2071687" cy="47625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b="1" dirty="0" smtClean="0">
                <a:solidFill>
                  <a:srgbClr val="000000"/>
                </a:solidFill>
                <a:latin typeface="Arial" charset="0"/>
                <a:ea typeface="MS PGothic" pitchFamily="34" charset="-128"/>
              </a:rPr>
              <a:t>www.wateraid.org</a:t>
            </a:r>
            <a:endParaRPr lang="en-US" b="1" dirty="0" smtClean="0">
              <a:solidFill>
                <a:srgbClr val="000000"/>
              </a:solidFill>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1143000"/>
          </a:xfrm>
        </p:spPr>
        <p:txBody>
          <a:bodyPr>
            <a:normAutofit/>
          </a:bodyPr>
          <a:lstStyle/>
          <a:p>
            <a:r>
              <a:rPr lang="en-US" dirty="0" smtClean="0"/>
              <a:t>Can we change the world </a:t>
            </a:r>
            <a:r>
              <a:rPr lang="en-US" dirty="0" smtClean="0"/>
              <a:t>with </a:t>
            </a:r>
            <a:r>
              <a:rPr lang="en-US" dirty="0" smtClean="0"/>
              <a:t>17 </a:t>
            </a:r>
            <a:r>
              <a:rPr lang="en-US" dirty="0" smtClean="0"/>
              <a:t>?</a:t>
            </a:r>
            <a:endParaRPr lang="en-US" dirty="0"/>
          </a:p>
        </p:txBody>
      </p:sp>
      <p:pic>
        <p:nvPicPr>
          <p:cNvPr id="5" name="Picture 6" descr="WATERAID_COL_LOGO.jpg"/>
          <p:cNvPicPr>
            <a:picLocks noChangeAspect="1"/>
          </p:cNvPicPr>
          <p:nvPr/>
        </p:nvPicPr>
        <p:blipFill>
          <a:blip r:embed="rId3" cstate="print"/>
          <a:srcRect/>
          <a:stretch>
            <a:fillRect/>
          </a:stretch>
        </p:blipFill>
        <p:spPr bwMode="auto">
          <a:xfrm>
            <a:off x="7162800" y="6400800"/>
            <a:ext cx="1728788" cy="352425"/>
          </a:xfrm>
          <a:prstGeom prst="rect">
            <a:avLst/>
          </a:prstGeom>
          <a:noFill/>
          <a:ln w="9525">
            <a:noFill/>
            <a:miter lim="800000"/>
            <a:headEnd/>
            <a:tailEnd/>
          </a:ln>
        </p:spPr>
      </p:pic>
      <p:sp>
        <p:nvSpPr>
          <p:cNvPr id="6" name="Date Placeholder 1"/>
          <p:cNvSpPr>
            <a:spLocks noGrp="1"/>
          </p:cNvSpPr>
          <p:nvPr>
            <p:ph type="dt" sz="quarter" idx="10"/>
          </p:nvPr>
        </p:nvSpPr>
        <p:spPr bwMode="auto">
          <a:xfrm>
            <a:off x="500063" y="6215063"/>
            <a:ext cx="2071687" cy="47625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b="1" dirty="0" smtClean="0">
                <a:solidFill>
                  <a:srgbClr val="000000"/>
                </a:solidFill>
                <a:latin typeface="Arial" charset="0"/>
                <a:ea typeface="MS PGothic" pitchFamily="34" charset="-128"/>
              </a:rPr>
              <a:t>www.wateraid.org</a:t>
            </a:r>
            <a:endParaRPr lang="en-US" b="1" dirty="0" smtClean="0">
              <a:solidFill>
                <a:srgbClr val="000000"/>
              </a:solidFill>
              <a:latin typeface="Arial" charset="0"/>
              <a:ea typeface="MS PGothic" pitchFamily="34" charset="-128"/>
            </a:endParaRPr>
          </a:p>
        </p:txBody>
      </p:sp>
      <p:pic>
        <p:nvPicPr>
          <p:cNvPr id="17410" name="Picture 2" descr="https://agenda.weforum.org/wp-content/uploads/2015/08/SDGs.png"/>
          <p:cNvPicPr>
            <a:picLocks noChangeAspect="1" noChangeArrowheads="1"/>
          </p:cNvPicPr>
          <p:nvPr/>
        </p:nvPicPr>
        <p:blipFill>
          <a:blip r:embed="rId4" cstate="print"/>
          <a:srcRect/>
          <a:stretch>
            <a:fillRect/>
          </a:stretch>
        </p:blipFill>
        <p:spPr bwMode="auto">
          <a:xfrm>
            <a:off x="533400" y="1219200"/>
            <a:ext cx="8001000" cy="481916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838200"/>
          </a:xfrm>
        </p:spPr>
        <p:txBody>
          <a:bodyPr>
            <a:normAutofit fontScale="90000"/>
          </a:bodyPr>
          <a:lstStyle/>
          <a:p>
            <a:pPr marL="571500" lvl="0" indent="-571500">
              <a:spcBef>
                <a:spcPct val="20000"/>
              </a:spcBef>
            </a:pPr>
            <a:r>
              <a:rPr lang="en-US" sz="2900" dirty="0" smtClean="0">
                <a:solidFill>
                  <a:prstClr val="black"/>
                </a:solidFill>
                <a:ea typeface="+mn-ea"/>
                <a:cs typeface="+mn-cs"/>
              </a:rPr>
              <a:t>IV.     </a:t>
            </a:r>
            <a:r>
              <a:rPr lang="en-US" sz="2900" b="1" dirty="0" smtClean="0">
                <a:solidFill>
                  <a:prstClr val="black"/>
                </a:solidFill>
                <a:ea typeface="+mn-ea"/>
                <a:cs typeface="+mn-cs"/>
              </a:rPr>
              <a:t>  How </a:t>
            </a:r>
            <a:r>
              <a:rPr lang="en-US" sz="2900" b="1" dirty="0" smtClean="0">
                <a:solidFill>
                  <a:prstClr val="black"/>
                </a:solidFill>
                <a:ea typeface="+mn-ea"/>
                <a:cs typeface="+mn-cs"/>
              </a:rPr>
              <a:t>much poverty and how much funding for SDGs/GG is needed? </a:t>
            </a:r>
          </a:p>
        </p:txBody>
      </p:sp>
      <p:sp>
        <p:nvSpPr>
          <p:cNvPr id="3" name="Content Placeholder 2"/>
          <p:cNvSpPr>
            <a:spLocks noGrp="1"/>
          </p:cNvSpPr>
          <p:nvPr>
            <p:ph idx="1"/>
          </p:nvPr>
        </p:nvSpPr>
        <p:spPr>
          <a:xfrm>
            <a:off x="457200" y="1295400"/>
            <a:ext cx="8229600" cy="5029200"/>
          </a:xfrm>
        </p:spPr>
        <p:txBody>
          <a:bodyPr>
            <a:normAutofit fontScale="47500" lnSpcReduction="20000"/>
          </a:bodyPr>
          <a:lstStyle/>
          <a:p>
            <a:r>
              <a:rPr lang="en-US" sz="6200" dirty="0" smtClean="0"/>
              <a:t>Finally</a:t>
            </a:r>
            <a:r>
              <a:rPr lang="en-US" sz="6200" dirty="0" smtClean="0"/>
              <a:t>, </a:t>
            </a:r>
            <a:r>
              <a:rPr lang="en-US" sz="6200" dirty="0" err="1" smtClean="0"/>
              <a:t>Hickel</a:t>
            </a:r>
            <a:r>
              <a:rPr lang="en-US" sz="6200" dirty="0" smtClean="0"/>
              <a:t> asserts that there is a MIS-MEASUREMENT OF POVERTY  in the SDGs.  While extreme poverty for all people everywhere is measured at $1.25/day, he argues that a growing number of scholars pointing out that </a:t>
            </a:r>
            <a:r>
              <a:rPr lang="en-US" sz="6200" u="sng" dirty="0" smtClean="0">
                <a:hlinkClick r:id="rId3"/>
              </a:rPr>
              <a:t>$1.25 is actually not adequate</a:t>
            </a:r>
            <a:r>
              <a:rPr lang="en-US" sz="6200" dirty="0" smtClean="0"/>
              <a:t> for human subsistence. </a:t>
            </a:r>
          </a:p>
          <a:p>
            <a:endParaRPr lang="en-US" sz="6200" dirty="0" smtClean="0"/>
          </a:p>
          <a:p>
            <a:r>
              <a:rPr lang="en-US" sz="6200" dirty="0" smtClean="0"/>
              <a:t>A </a:t>
            </a:r>
            <a:r>
              <a:rPr lang="en-US" sz="6200" dirty="0" smtClean="0"/>
              <a:t>number of recent studies suggest that if people are to achieve normal life expectancy and meet their basic needs as outlined in the Universal Declaration of Human Rights, they need closer to $5 per day.</a:t>
            </a:r>
            <a:br>
              <a:rPr lang="en-US" sz="6200" dirty="0" smtClean="0"/>
            </a:br>
            <a:endParaRPr lang="en-US" sz="6200" dirty="0"/>
          </a:p>
        </p:txBody>
      </p:sp>
      <p:pic>
        <p:nvPicPr>
          <p:cNvPr id="9218" name="Picture 2" descr="http://blogs-images.forbes.com/assets/images/avatars/blog-2213_136.jpg">
            <a:hlinkClick r:id="rId4"/>
          </p:cNvPr>
          <p:cNvPicPr>
            <a:picLocks noChangeAspect="1" noChangeArrowheads="1"/>
          </p:cNvPicPr>
          <p:nvPr/>
        </p:nvPicPr>
        <p:blipFill>
          <a:blip r:embed="rId5" cstate="print"/>
          <a:srcRect/>
          <a:stretch>
            <a:fillRect/>
          </a:stretch>
        </p:blipFill>
        <p:spPr bwMode="auto">
          <a:xfrm>
            <a:off x="20638" y="-41932225"/>
            <a:ext cx="1295400" cy="1295400"/>
          </a:xfrm>
          <a:prstGeom prst="rect">
            <a:avLst/>
          </a:prstGeom>
          <a:noFill/>
        </p:spPr>
      </p:pic>
      <p:pic>
        <p:nvPicPr>
          <p:cNvPr id="9220" name="Picture 4" descr="http://0.gravatar.com/avatar/4eca1a16ec0c1965d5e30970de1f432e?s=62&amp;amp;d=http%3A%2F%2F0.gravatar.com%2Favatar%2Fad516503a11cd5ca435acc9bb6523536%3Fs%3D62&amp;amp;r=G">
            <a:hlinkClick r:id="rId6"/>
          </p:cNvPr>
          <p:cNvPicPr>
            <a:picLocks noChangeAspect="1" noChangeArrowheads="1"/>
          </p:cNvPicPr>
          <p:nvPr/>
        </p:nvPicPr>
        <p:blipFill>
          <a:blip r:embed="rId7" cstate="print"/>
          <a:srcRect/>
          <a:stretch>
            <a:fillRect/>
          </a:stretch>
        </p:blipFill>
        <p:spPr bwMode="auto">
          <a:xfrm>
            <a:off x="63500" y="-2147483648"/>
            <a:ext cx="590550" cy="590550"/>
          </a:xfrm>
          <a:prstGeom prst="rect">
            <a:avLst/>
          </a:prstGeom>
          <a:noFill/>
        </p:spPr>
      </p:pic>
      <p:pic>
        <p:nvPicPr>
          <p:cNvPr id="9222" name="Picture 6" descr="http://blogs-images.forbes.com/assets/images/avatars/blog-2213_136.jpg">
            <a:hlinkClick r:id="rId4"/>
          </p:cNvPr>
          <p:cNvPicPr>
            <a:picLocks noChangeAspect="1" noChangeArrowheads="1"/>
          </p:cNvPicPr>
          <p:nvPr/>
        </p:nvPicPr>
        <p:blipFill>
          <a:blip r:embed="rId5" cstate="print"/>
          <a:srcRect/>
          <a:stretch>
            <a:fillRect/>
          </a:stretch>
        </p:blipFill>
        <p:spPr bwMode="auto">
          <a:xfrm>
            <a:off x="20638" y="-41932225"/>
            <a:ext cx="1295400" cy="1295400"/>
          </a:xfrm>
          <a:prstGeom prst="rect">
            <a:avLst/>
          </a:prstGeom>
          <a:noFill/>
        </p:spPr>
      </p:pic>
      <p:pic>
        <p:nvPicPr>
          <p:cNvPr id="9224" name="Picture 8" descr="http://0.gravatar.com/avatar/4eca1a16ec0c1965d5e30970de1f432e?s=62&amp;amp;d=http%3A%2F%2F0.gravatar.com%2Favatar%2Fad516503a11cd5ca435acc9bb6523536%3Fs%3D62&amp;amp;r=G">
            <a:hlinkClick r:id="rId6"/>
          </p:cNvPr>
          <p:cNvPicPr>
            <a:picLocks noChangeAspect="1" noChangeArrowheads="1"/>
          </p:cNvPicPr>
          <p:nvPr/>
        </p:nvPicPr>
        <p:blipFill>
          <a:blip r:embed="rId7" cstate="print"/>
          <a:srcRect/>
          <a:stretch>
            <a:fillRect/>
          </a:stretch>
        </p:blipFill>
        <p:spPr bwMode="auto">
          <a:xfrm>
            <a:off x="63500" y="-2147483648"/>
            <a:ext cx="590550" cy="590550"/>
          </a:xfrm>
          <a:prstGeom prst="rect">
            <a:avLst/>
          </a:prstGeom>
          <a:noFill/>
        </p:spPr>
      </p:pic>
      <p:pic>
        <p:nvPicPr>
          <p:cNvPr id="12" name="Picture 6" descr="WATERAID_COL_LOGO.jpg"/>
          <p:cNvPicPr>
            <a:picLocks noChangeAspect="1"/>
          </p:cNvPicPr>
          <p:nvPr/>
        </p:nvPicPr>
        <p:blipFill>
          <a:blip r:embed="rId8" cstate="print"/>
          <a:srcRect/>
          <a:stretch>
            <a:fillRect/>
          </a:stretch>
        </p:blipFill>
        <p:spPr bwMode="auto">
          <a:xfrm>
            <a:off x="7162800" y="6400800"/>
            <a:ext cx="1728788" cy="352425"/>
          </a:xfrm>
          <a:prstGeom prst="rect">
            <a:avLst/>
          </a:prstGeom>
          <a:noFill/>
          <a:ln w="9525">
            <a:noFill/>
            <a:miter lim="800000"/>
            <a:headEnd/>
            <a:tailEnd/>
          </a:ln>
        </p:spPr>
      </p:pic>
      <p:sp>
        <p:nvSpPr>
          <p:cNvPr id="9" name="Date Placeholder 1"/>
          <p:cNvSpPr>
            <a:spLocks noGrp="1"/>
          </p:cNvSpPr>
          <p:nvPr>
            <p:ph type="dt" sz="quarter" idx="10"/>
          </p:nvPr>
        </p:nvSpPr>
        <p:spPr bwMode="auto">
          <a:xfrm>
            <a:off x="500063" y="6215063"/>
            <a:ext cx="2071687" cy="47625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b="1" dirty="0" smtClean="0">
                <a:solidFill>
                  <a:srgbClr val="000000"/>
                </a:solidFill>
                <a:latin typeface="Arial" charset="0"/>
                <a:ea typeface="MS PGothic" pitchFamily="34" charset="-128"/>
              </a:rPr>
              <a:t>www.wateraid.org</a:t>
            </a:r>
            <a:endParaRPr lang="en-US" b="1" dirty="0" smtClean="0">
              <a:solidFill>
                <a:srgbClr val="000000"/>
              </a:solidFill>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l"/>
            <a:r>
              <a:rPr lang="en-US" sz="2900" b="1" dirty="0" smtClean="0">
                <a:solidFill>
                  <a:prstClr val="black"/>
                </a:solidFill>
              </a:rPr>
              <a:t>V</a:t>
            </a:r>
            <a:r>
              <a:rPr lang="en-US" sz="2900" b="1" dirty="0" smtClean="0">
                <a:solidFill>
                  <a:prstClr val="black"/>
                </a:solidFill>
              </a:rPr>
              <a:t>.   </a:t>
            </a:r>
            <a:r>
              <a:rPr lang="en-US" sz="2900" b="1" dirty="0" smtClean="0">
                <a:solidFill>
                  <a:prstClr val="black"/>
                </a:solidFill>
              </a:rPr>
              <a:t>Conclusion &amp; Recommendations</a:t>
            </a:r>
            <a:endParaRPr lang="en-US" dirty="0"/>
          </a:p>
        </p:txBody>
      </p:sp>
      <p:sp>
        <p:nvSpPr>
          <p:cNvPr id="3" name="Content Placeholder 2"/>
          <p:cNvSpPr>
            <a:spLocks noGrp="1"/>
          </p:cNvSpPr>
          <p:nvPr>
            <p:ph idx="1"/>
          </p:nvPr>
        </p:nvSpPr>
        <p:spPr>
          <a:xfrm>
            <a:off x="457200" y="1066800"/>
            <a:ext cx="8229600" cy="5059363"/>
          </a:xfrm>
        </p:spPr>
        <p:txBody>
          <a:bodyPr>
            <a:noAutofit/>
          </a:bodyPr>
          <a:lstStyle/>
          <a:p>
            <a:r>
              <a:rPr lang="en-US" sz="2100" dirty="0" smtClean="0"/>
              <a:t>The </a:t>
            </a:r>
            <a:r>
              <a:rPr lang="en-US" sz="2100" dirty="0" smtClean="0"/>
              <a:t>basic premise underlying development is still unchanged. The development paradigm is still a top-down approach; implying that the Global South is incapable of facilitating its own development without external assistance and seeks to foster aid-dependent relationships. </a:t>
            </a:r>
            <a:endParaRPr lang="en-US" sz="2100" dirty="0" smtClean="0"/>
          </a:p>
          <a:p>
            <a:r>
              <a:rPr lang="en-US" sz="2100" dirty="0" smtClean="0"/>
              <a:t>The </a:t>
            </a:r>
            <a:r>
              <a:rPr lang="en-US" sz="2100" dirty="0" smtClean="0"/>
              <a:t>SDGs as proposed continues to perpetuate a Western capitalist, neo-liberal model of development as the prism that shapes the orientation and mandate of international agencies, foundations, </a:t>
            </a:r>
            <a:r>
              <a:rPr lang="en-US" sz="2100" dirty="0" smtClean="0"/>
              <a:t>and African </a:t>
            </a:r>
            <a:r>
              <a:rPr lang="en-US" sz="2100" dirty="0" smtClean="0"/>
              <a:t>governments who follow such models and see no other way to build their nations.  </a:t>
            </a:r>
            <a:endParaRPr lang="en-US" sz="2100" dirty="0" smtClean="0"/>
          </a:p>
          <a:p>
            <a:r>
              <a:rPr lang="en-US" sz="2100" dirty="0" smtClean="0"/>
              <a:t>This </a:t>
            </a:r>
            <a:r>
              <a:rPr lang="en-US" sz="2100" dirty="0" smtClean="0"/>
              <a:t>imposition of development strategies and ideas on the Global South is the basis of grand </a:t>
            </a:r>
            <a:r>
              <a:rPr lang="en-US" sz="2100" dirty="0" err="1" smtClean="0"/>
              <a:t>developmentalism</a:t>
            </a:r>
            <a:r>
              <a:rPr lang="en-US" sz="2100" dirty="0" smtClean="0"/>
              <a:t> – </a:t>
            </a:r>
            <a:r>
              <a:rPr lang="en-US" sz="2100" dirty="0" smtClean="0"/>
              <a:t>where people </a:t>
            </a:r>
            <a:r>
              <a:rPr lang="en-US" sz="2100" dirty="0" smtClean="0"/>
              <a:t>in the Global South are not “allowed” to control their development destiny and define their problems and priorities in relations to their respective local realities and thus develop according to their own pace, capacities and realities. </a:t>
            </a:r>
            <a:br>
              <a:rPr lang="en-US" sz="2100" dirty="0" smtClean="0"/>
            </a:br>
            <a:r>
              <a:rPr lang="en-US" dirty="0" smtClean="0"/>
              <a:t/>
            </a:r>
            <a:br>
              <a:rPr lang="en-US" dirty="0" smtClean="0"/>
            </a:br>
            <a:endParaRPr lang="en-US" dirty="0"/>
          </a:p>
        </p:txBody>
      </p:sp>
      <p:pic>
        <p:nvPicPr>
          <p:cNvPr id="9218" name="Picture 2" descr="http://blogs-images.forbes.com/assets/images/avatars/blog-2213_136.jpg">
            <a:hlinkClick r:id="rId3"/>
          </p:cNvPr>
          <p:cNvPicPr>
            <a:picLocks noChangeAspect="1" noChangeArrowheads="1"/>
          </p:cNvPicPr>
          <p:nvPr/>
        </p:nvPicPr>
        <p:blipFill>
          <a:blip r:embed="rId4" cstate="print"/>
          <a:srcRect/>
          <a:stretch>
            <a:fillRect/>
          </a:stretch>
        </p:blipFill>
        <p:spPr bwMode="auto">
          <a:xfrm>
            <a:off x="20638" y="-41932225"/>
            <a:ext cx="1295400" cy="1295400"/>
          </a:xfrm>
          <a:prstGeom prst="rect">
            <a:avLst/>
          </a:prstGeom>
          <a:noFill/>
        </p:spPr>
      </p:pic>
      <p:pic>
        <p:nvPicPr>
          <p:cNvPr id="9220" name="Picture 4" descr="http://0.gravatar.com/avatar/4eca1a16ec0c1965d5e30970de1f432e?s=62&amp;amp;d=http%3A%2F%2F0.gravatar.com%2Favatar%2Fad516503a11cd5ca435acc9bb6523536%3Fs%3D62&amp;amp;r=G">
            <a:hlinkClick r:id="rId5"/>
          </p:cNvPr>
          <p:cNvPicPr>
            <a:picLocks noChangeAspect="1" noChangeArrowheads="1"/>
          </p:cNvPicPr>
          <p:nvPr/>
        </p:nvPicPr>
        <p:blipFill>
          <a:blip r:embed="rId6" cstate="print"/>
          <a:srcRect/>
          <a:stretch>
            <a:fillRect/>
          </a:stretch>
        </p:blipFill>
        <p:spPr bwMode="auto">
          <a:xfrm>
            <a:off x="63500" y="-2147483648"/>
            <a:ext cx="590550" cy="590550"/>
          </a:xfrm>
          <a:prstGeom prst="rect">
            <a:avLst/>
          </a:prstGeom>
          <a:noFill/>
        </p:spPr>
      </p:pic>
      <p:pic>
        <p:nvPicPr>
          <p:cNvPr id="9222" name="Picture 6" descr="http://blogs-images.forbes.com/assets/images/avatars/blog-2213_136.jpg">
            <a:hlinkClick r:id="rId3"/>
          </p:cNvPr>
          <p:cNvPicPr>
            <a:picLocks noChangeAspect="1" noChangeArrowheads="1"/>
          </p:cNvPicPr>
          <p:nvPr/>
        </p:nvPicPr>
        <p:blipFill>
          <a:blip r:embed="rId4" cstate="print"/>
          <a:srcRect/>
          <a:stretch>
            <a:fillRect/>
          </a:stretch>
        </p:blipFill>
        <p:spPr bwMode="auto">
          <a:xfrm>
            <a:off x="20638" y="-41932225"/>
            <a:ext cx="1295400" cy="1295400"/>
          </a:xfrm>
          <a:prstGeom prst="rect">
            <a:avLst/>
          </a:prstGeom>
          <a:noFill/>
        </p:spPr>
      </p:pic>
      <p:pic>
        <p:nvPicPr>
          <p:cNvPr id="9224" name="Picture 8" descr="http://0.gravatar.com/avatar/4eca1a16ec0c1965d5e30970de1f432e?s=62&amp;amp;d=http%3A%2F%2F0.gravatar.com%2Favatar%2Fad516503a11cd5ca435acc9bb6523536%3Fs%3D62&amp;amp;r=G">
            <a:hlinkClick r:id="rId5"/>
          </p:cNvPr>
          <p:cNvPicPr>
            <a:picLocks noChangeAspect="1" noChangeArrowheads="1"/>
          </p:cNvPicPr>
          <p:nvPr/>
        </p:nvPicPr>
        <p:blipFill>
          <a:blip r:embed="rId6" cstate="print"/>
          <a:srcRect/>
          <a:stretch>
            <a:fillRect/>
          </a:stretch>
        </p:blipFill>
        <p:spPr bwMode="auto">
          <a:xfrm>
            <a:off x="63500" y="-2147483648"/>
            <a:ext cx="590550" cy="590550"/>
          </a:xfrm>
          <a:prstGeom prst="rect">
            <a:avLst/>
          </a:prstGeom>
          <a:noFill/>
        </p:spPr>
      </p:pic>
      <p:pic>
        <p:nvPicPr>
          <p:cNvPr id="12" name="Picture 6" descr="WATERAID_COL_LOGO.jpg"/>
          <p:cNvPicPr>
            <a:picLocks noChangeAspect="1"/>
          </p:cNvPicPr>
          <p:nvPr/>
        </p:nvPicPr>
        <p:blipFill>
          <a:blip r:embed="rId7" cstate="print"/>
          <a:srcRect/>
          <a:stretch>
            <a:fillRect/>
          </a:stretch>
        </p:blipFill>
        <p:spPr bwMode="auto">
          <a:xfrm>
            <a:off x="7162800" y="6400800"/>
            <a:ext cx="1728788" cy="352425"/>
          </a:xfrm>
          <a:prstGeom prst="rect">
            <a:avLst/>
          </a:prstGeom>
          <a:noFill/>
          <a:ln w="9525">
            <a:noFill/>
            <a:miter lim="800000"/>
            <a:headEnd/>
            <a:tailEnd/>
          </a:ln>
        </p:spPr>
      </p:pic>
      <p:sp>
        <p:nvSpPr>
          <p:cNvPr id="9" name="Date Placeholder 1"/>
          <p:cNvSpPr>
            <a:spLocks noGrp="1"/>
          </p:cNvSpPr>
          <p:nvPr>
            <p:ph type="dt" sz="quarter" idx="10"/>
          </p:nvPr>
        </p:nvSpPr>
        <p:spPr bwMode="auto">
          <a:xfrm>
            <a:off x="500063" y="6215063"/>
            <a:ext cx="2071687" cy="47625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b="1" dirty="0" smtClean="0">
                <a:solidFill>
                  <a:srgbClr val="000000"/>
                </a:solidFill>
                <a:latin typeface="Arial" charset="0"/>
                <a:ea typeface="MS PGothic" pitchFamily="34" charset="-128"/>
              </a:rPr>
              <a:t>www.wateraid.org</a:t>
            </a:r>
            <a:endParaRPr lang="en-US" b="1" dirty="0" smtClean="0">
              <a:solidFill>
                <a:srgbClr val="000000"/>
              </a:solidFill>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900" b="1" dirty="0" smtClean="0">
                <a:solidFill>
                  <a:prstClr val="black"/>
                </a:solidFill>
              </a:rPr>
              <a:t>V</a:t>
            </a:r>
            <a:r>
              <a:rPr lang="en-US" sz="2900" b="1" dirty="0" smtClean="0">
                <a:solidFill>
                  <a:prstClr val="black"/>
                </a:solidFill>
              </a:rPr>
              <a:t>.       </a:t>
            </a:r>
            <a:r>
              <a:rPr lang="en-US" sz="2900" b="1" dirty="0" smtClean="0">
                <a:solidFill>
                  <a:prstClr val="black"/>
                </a:solidFill>
              </a:rPr>
              <a:t>Conclusion &amp; Recommendations</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smtClean="0"/>
              <a:t>A </a:t>
            </a:r>
            <a:r>
              <a:rPr lang="en-US" sz="2800" dirty="0" smtClean="0"/>
              <a:t>main recommendation is for active participation by citizens, especially the poorest and most marginalized and those without WASH, in the current National Development Planning Commission’s  regional -wide consultations on Ghana’s next 40 year development priorities and plan from August – December 2015. </a:t>
            </a:r>
            <a:endParaRPr lang="en-US" sz="2800" dirty="0" smtClean="0"/>
          </a:p>
          <a:p>
            <a:r>
              <a:rPr lang="en-US" sz="2800" dirty="0" smtClean="0"/>
              <a:t>Concretize development statements in relation to the contexts and settings where they are to be applied. Both the MDGs and the SDGs, </a:t>
            </a:r>
            <a:r>
              <a:rPr lang="en-US" sz="2800" dirty="0" smtClean="0"/>
              <a:t>are </a:t>
            </a:r>
            <a:r>
              <a:rPr lang="en-US" sz="2800" dirty="0" smtClean="0"/>
              <a:t>general or universal frameworks for global development </a:t>
            </a:r>
            <a:r>
              <a:rPr lang="en-US" sz="2800" dirty="0" smtClean="0"/>
              <a:t>practice and lack  </a:t>
            </a:r>
            <a:r>
              <a:rPr lang="en-US" sz="2800" dirty="0" smtClean="0"/>
              <a:t>expression in the local context. </a:t>
            </a:r>
          </a:p>
          <a:p>
            <a:pPr>
              <a:buNone/>
            </a:pPr>
            <a:r>
              <a:rPr lang="en-US" sz="2800" dirty="0" smtClean="0"/>
              <a:t> </a:t>
            </a:r>
          </a:p>
          <a:p>
            <a:endParaRPr lang="en-US" sz="7000" dirty="0" smtClean="0"/>
          </a:p>
        </p:txBody>
      </p:sp>
      <p:pic>
        <p:nvPicPr>
          <p:cNvPr id="9218" name="Picture 2" descr="http://blogs-images.forbes.com/assets/images/avatars/blog-2213_136.jpg">
            <a:hlinkClick r:id="rId3"/>
          </p:cNvPr>
          <p:cNvPicPr>
            <a:picLocks noChangeAspect="1" noChangeArrowheads="1"/>
          </p:cNvPicPr>
          <p:nvPr/>
        </p:nvPicPr>
        <p:blipFill>
          <a:blip r:embed="rId4" cstate="print"/>
          <a:srcRect/>
          <a:stretch>
            <a:fillRect/>
          </a:stretch>
        </p:blipFill>
        <p:spPr bwMode="auto">
          <a:xfrm>
            <a:off x="20638" y="-41932225"/>
            <a:ext cx="1295400" cy="1295400"/>
          </a:xfrm>
          <a:prstGeom prst="rect">
            <a:avLst/>
          </a:prstGeom>
          <a:noFill/>
        </p:spPr>
      </p:pic>
      <p:pic>
        <p:nvPicPr>
          <p:cNvPr id="9220" name="Picture 4" descr="http://0.gravatar.com/avatar/4eca1a16ec0c1965d5e30970de1f432e?s=62&amp;amp;d=http%3A%2F%2F0.gravatar.com%2Favatar%2Fad516503a11cd5ca435acc9bb6523536%3Fs%3D62&amp;amp;r=G">
            <a:hlinkClick r:id="rId5"/>
          </p:cNvPr>
          <p:cNvPicPr>
            <a:picLocks noChangeAspect="1" noChangeArrowheads="1"/>
          </p:cNvPicPr>
          <p:nvPr/>
        </p:nvPicPr>
        <p:blipFill>
          <a:blip r:embed="rId6" cstate="print"/>
          <a:srcRect/>
          <a:stretch>
            <a:fillRect/>
          </a:stretch>
        </p:blipFill>
        <p:spPr bwMode="auto">
          <a:xfrm>
            <a:off x="63500" y="-2147483648"/>
            <a:ext cx="590550" cy="590550"/>
          </a:xfrm>
          <a:prstGeom prst="rect">
            <a:avLst/>
          </a:prstGeom>
          <a:noFill/>
        </p:spPr>
      </p:pic>
      <p:pic>
        <p:nvPicPr>
          <p:cNvPr id="9222" name="Picture 6" descr="http://blogs-images.forbes.com/assets/images/avatars/blog-2213_136.jpg">
            <a:hlinkClick r:id="rId3"/>
          </p:cNvPr>
          <p:cNvPicPr>
            <a:picLocks noChangeAspect="1" noChangeArrowheads="1"/>
          </p:cNvPicPr>
          <p:nvPr/>
        </p:nvPicPr>
        <p:blipFill>
          <a:blip r:embed="rId4" cstate="print"/>
          <a:srcRect/>
          <a:stretch>
            <a:fillRect/>
          </a:stretch>
        </p:blipFill>
        <p:spPr bwMode="auto">
          <a:xfrm>
            <a:off x="20638" y="-41932225"/>
            <a:ext cx="1295400" cy="1295400"/>
          </a:xfrm>
          <a:prstGeom prst="rect">
            <a:avLst/>
          </a:prstGeom>
          <a:noFill/>
        </p:spPr>
      </p:pic>
      <p:pic>
        <p:nvPicPr>
          <p:cNvPr id="9224" name="Picture 8" descr="http://0.gravatar.com/avatar/4eca1a16ec0c1965d5e30970de1f432e?s=62&amp;amp;d=http%3A%2F%2F0.gravatar.com%2Favatar%2Fad516503a11cd5ca435acc9bb6523536%3Fs%3D62&amp;amp;r=G">
            <a:hlinkClick r:id="rId5"/>
          </p:cNvPr>
          <p:cNvPicPr>
            <a:picLocks noChangeAspect="1" noChangeArrowheads="1"/>
          </p:cNvPicPr>
          <p:nvPr/>
        </p:nvPicPr>
        <p:blipFill>
          <a:blip r:embed="rId6" cstate="print"/>
          <a:srcRect/>
          <a:stretch>
            <a:fillRect/>
          </a:stretch>
        </p:blipFill>
        <p:spPr bwMode="auto">
          <a:xfrm>
            <a:off x="63500" y="-2147483648"/>
            <a:ext cx="590550" cy="590550"/>
          </a:xfrm>
          <a:prstGeom prst="rect">
            <a:avLst/>
          </a:prstGeom>
          <a:noFill/>
        </p:spPr>
      </p:pic>
      <p:pic>
        <p:nvPicPr>
          <p:cNvPr id="12" name="Picture 6" descr="WATERAID_COL_LOGO.jpg"/>
          <p:cNvPicPr>
            <a:picLocks noChangeAspect="1"/>
          </p:cNvPicPr>
          <p:nvPr/>
        </p:nvPicPr>
        <p:blipFill>
          <a:blip r:embed="rId7" cstate="print"/>
          <a:srcRect/>
          <a:stretch>
            <a:fillRect/>
          </a:stretch>
        </p:blipFill>
        <p:spPr bwMode="auto">
          <a:xfrm>
            <a:off x="7162800" y="6400800"/>
            <a:ext cx="1728788" cy="352425"/>
          </a:xfrm>
          <a:prstGeom prst="rect">
            <a:avLst/>
          </a:prstGeom>
          <a:noFill/>
          <a:ln w="9525">
            <a:noFill/>
            <a:miter lim="800000"/>
            <a:headEnd/>
            <a:tailEnd/>
          </a:ln>
        </p:spPr>
      </p:pic>
      <p:sp>
        <p:nvSpPr>
          <p:cNvPr id="9" name="Date Placeholder 1"/>
          <p:cNvSpPr>
            <a:spLocks noGrp="1"/>
          </p:cNvSpPr>
          <p:nvPr>
            <p:ph type="dt" sz="quarter" idx="10"/>
          </p:nvPr>
        </p:nvSpPr>
        <p:spPr bwMode="auto">
          <a:xfrm>
            <a:off x="500063" y="6215063"/>
            <a:ext cx="2071687" cy="47625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b="1" dirty="0" smtClean="0">
                <a:solidFill>
                  <a:srgbClr val="000000"/>
                </a:solidFill>
                <a:latin typeface="Arial" charset="0"/>
                <a:ea typeface="MS PGothic" pitchFamily="34" charset="-128"/>
              </a:rPr>
              <a:t>www.wateraid.org</a:t>
            </a:r>
            <a:endParaRPr lang="en-US" b="1" dirty="0" smtClean="0">
              <a:solidFill>
                <a:srgbClr val="000000"/>
              </a:solidFill>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900" b="1" dirty="0" smtClean="0">
                <a:solidFill>
                  <a:prstClr val="black"/>
                </a:solidFill>
              </a:rPr>
              <a:t>V</a:t>
            </a:r>
            <a:r>
              <a:rPr lang="en-US" sz="2900" b="1" dirty="0" smtClean="0">
                <a:solidFill>
                  <a:prstClr val="black"/>
                </a:solidFill>
              </a:rPr>
              <a:t>.       </a:t>
            </a:r>
            <a:r>
              <a:rPr lang="en-US" sz="2900" b="1" dirty="0" smtClean="0">
                <a:solidFill>
                  <a:prstClr val="black"/>
                </a:solidFill>
              </a:rPr>
              <a:t>Conclusion &amp; Recommendations</a:t>
            </a:r>
            <a:endParaRPr lang="en-US" dirty="0"/>
          </a:p>
        </p:txBody>
      </p:sp>
      <p:sp>
        <p:nvSpPr>
          <p:cNvPr id="3" name="Content Placeholder 2"/>
          <p:cNvSpPr>
            <a:spLocks noGrp="1"/>
          </p:cNvSpPr>
          <p:nvPr>
            <p:ph idx="1"/>
          </p:nvPr>
        </p:nvSpPr>
        <p:spPr/>
        <p:txBody>
          <a:bodyPr>
            <a:normAutofit fontScale="32500" lnSpcReduction="20000"/>
          </a:bodyPr>
          <a:lstStyle/>
          <a:p>
            <a:r>
              <a:rPr lang="en-US" sz="7000" dirty="0" smtClean="0"/>
              <a:t>Despite </a:t>
            </a:r>
            <a:r>
              <a:rPr lang="en-US" sz="7000" dirty="0" smtClean="0"/>
              <a:t>the push towards loans and rather than relying on donor’s agencies and international institutions in implementing all development goals and targets in Ghana, the financial gap between the country’s fiscal capabilities and national priorities should be plugged through debt relief, ODA and financial aid from international institutions, </a:t>
            </a:r>
            <a:r>
              <a:rPr lang="en-US" sz="7000" dirty="0" smtClean="0"/>
              <a:t>YET  </a:t>
            </a:r>
            <a:r>
              <a:rPr lang="en-US" sz="7000" dirty="0" smtClean="0"/>
              <a:t>genuine efforts to generate local revenues in an equitable manner that does not overburden or tax the poor, but rather targets those who benefit from capitalist exploitation of the country’s </a:t>
            </a:r>
            <a:r>
              <a:rPr lang="en-US" sz="7000" dirty="0" smtClean="0"/>
              <a:t>resources are needed.</a:t>
            </a:r>
            <a:r>
              <a:rPr lang="en-US" sz="7000" dirty="0" smtClean="0"/>
              <a:t/>
            </a:r>
            <a:br>
              <a:rPr lang="en-US" sz="7000" dirty="0" smtClean="0"/>
            </a:br>
            <a:r>
              <a:rPr lang="en-US" sz="7000" dirty="0" smtClean="0"/>
              <a:t/>
            </a:r>
            <a:br>
              <a:rPr lang="en-US" sz="7000" dirty="0" smtClean="0"/>
            </a:br>
            <a:r>
              <a:rPr lang="en-US" sz="7000" dirty="0" smtClean="0"/>
              <a:t>When sourcing for funding as a sector we must ask and answer  what </a:t>
            </a:r>
            <a:r>
              <a:rPr lang="en-US" sz="7000" dirty="0" smtClean="0"/>
              <a:t>forms of power do the SDGs foster or undermine? Do or will people in the Global South be at the table and drive sustainable development initiatives?  Will they be able to generate </a:t>
            </a:r>
            <a:r>
              <a:rPr lang="en-US" sz="7000" dirty="0" smtClean="0"/>
              <a:t>the funding outside </a:t>
            </a:r>
            <a:r>
              <a:rPr lang="en-US" sz="7000" dirty="0" smtClean="0"/>
              <a:t>dependency relationships? </a:t>
            </a:r>
            <a:r>
              <a:rPr lang="en-US" dirty="0" smtClean="0"/>
              <a:t> </a:t>
            </a:r>
            <a:endParaRPr lang="en-US" dirty="0"/>
          </a:p>
        </p:txBody>
      </p:sp>
      <p:pic>
        <p:nvPicPr>
          <p:cNvPr id="9218" name="Picture 2" descr="http://blogs-images.forbes.com/assets/images/avatars/blog-2213_136.jpg">
            <a:hlinkClick r:id="rId3"/>
          </p:cNvPr>
          <p:cNvPicPr>
            <a:picLocks noChangeAspect="1" noChangeArrowheads="1"/>
          </p:cNvPicPr>
          <p:nvPr/>
        </p:nvPicPr>
        <p:blipFill>
          <a:blip r:embed="rId4" cstate="print"/>
          <a:srcRect/>
          <a:stretch>
            <a:fillRect/>
          </a:stretch>
        </p:blipFill>
        <p:spPr bwMode="auto">
          <a:xfrm>
            <a:off x="20638" y="-41932225"/>
            <a:ext cx="1295400" cy="1295400"/>
          </a:xfrm>
          <a:prstGeom prst="rect">
            <a:avLst/>
          </a:prstGeom>
          <a:noFill/>
        </p:spPr>
      </p:pic>
      <p:pic>
        <p:nvPicPr>
          <p:cNvPr id="9220" name="Picture 4" descr="http://0.gravatar.com/avatar/4eca1a16ec0c1965d5e30970de1f432e?s=62&amp;amp;d=http%3A%2F%2F0.gravatar.com%2Favatar%2Fad516503a11cd5ca435acc9bb6523536%3Fs%3D62&amp;amp;r=G">
            <a:hlinkClick r:id="rId5"/>
          </p:cNvPr>
          <p:cNvPicPr>
            <a:picLocks noChangeAspect="1" noChangeArrowheads="1"/>
          </p:cNvPicPr>
          <p:nvPr/>
        </p:nvPicPr>
        <p:blipFill>
          <a:blip r:embed="rId6" cstate="print"/>
          <a:srcRect/>
          <a:stretch>
            <a:fillRect/>
          </a:stretch>
        </p:blipFill>
        <p:spPr bwMode="auto">
          <a:xfrm>
            <a:off x="63500" y="-2147483648"/>
            <a:ext cx="590550" cy="590550"/>
          </a:xfrm>
          <a:prstGeom prst="rect">
            <a:avLst/>
          </a:prstGeom>
          <a:noFill/>
        </p:spPr>
      </p:pic>
      <p:pic>
        <p:nvPicPr>
          <p:cNvPr id="9222" name="Picture 6" descr="http://blogs-images.forbes.com/assets/images/avatars/blog-2213_136.jpg">
            <a:hlinkClick r:id="rId3"/>
          </p:cNvPr>
          <p:cNvPicPr>
            <a:picLocks noChangeAspect="1" noChangeArrowheads="1"/>
          </p:cNvPicPr>
          <p:nvPr/>
        </p:nvPicPr>
        <p:blipFill>
          <a:blip r:embed="rId4" cstate="print"/>
          <a:srcRect/>
          <a:stretch>
            <a:fillRect/>
          </a:stretch>
        </p:blipFill>
        <p:spPr bwMode="auto">
          <a:xfrm>
            <a:off x="20638" y="-41932225"/>
            <a:ext cx="1295400" cy="1295400"/>
          </a:xfrm>
          <a:prstGeom prst="rect">
            <a:avLst/>
          </a:prstGeom>
          <a:noFill/>
        </p:spPr>
      </p:pic>
      <p:pic>
        <p:nvPicPr>
          <p:cNvPr id="9224" name="Picture 8" descr="http://0.gravatar.com/avatar/4eca1a16ec0c1965d5e30970de1f432e?s=62&amp;amp;d=http%3A%2F%2F0.gravatar.com%2Favatar%2Fad516503a11cd5ca435acc9bb6523536%3Fs%3D62&amp;amp;r=G">
            <a:hlinkClick r:id="rId5"/>
          </p:cNvPr>
          <p:cNvPicPr>
            <a:picLocks noChangeAspect="1" noChangeArrowheads="1"/>
          </p:cNvPicPr>
          <p:nvPr/>
        </p:nvPicPr>
        <p:blipFill>
          <a:blip r:embed="rId6" cstate="print"/>
          <a:srcRect/>
          <a:stretch>
            <a:fillRect/>
          </a:stretch>
        </p:blipFill>
        <p:spPr bwMode="auto">
          <a:xfrm>
            <a:off x="63500" y="-2147483648"/>
            <a:ext cx="590550" cy="590550"/>
          </a:xfrm>
          <a:prstGeom prst="rect">
            <a:avLst/>
          </a:prstGeom>
          <a:noFill/>
        </p:spPr>
      </p:pic>
      <p:pic>
        <p:nvPicPr>
          <p:cNvPr id="12" name="Picture 6" descr="WATERAID_COL_LOGO.jpg"/>
          <p:cNvPicPr>
            <a:picLocks noChangeAspect="1"/>
          </p:cNvPicPr>
          <p:nvPr/>
        </p:nvPicPr>
        <p:blipFill>
          <a:blip r:embed="rId7" cstate="print"/>
          <a:srcRect/>
          <a:stretch>
            <a:fillRect/>
          </a:stretch>
        </p:blipFill>
        <p:spPr bwMode="auto">
          <a:xfrm>
            <a:off x="7162800" y="6400800"/>
            <a:ext cx="1728788" cy="352425"/>
          </a:xfrm>
          <a:prstGeom prst="rect">
            <a:avLst/>
          </a:prstGeom>
          <a:noFill/>
          <a:ln w="9525">
            <a:noFill/>
            <a:miter lim="800000"/>
            <a:headEnd/>
            <a:tailEnd/>
          </a:ln>
        </p:spPr>
      </p:pic>
      <p:sp>
        <p:nvSpPr>
          <p:cNvPr id="9" name="Date Placeholder 1"/>
          <p:cNvSpPr>
            <a:spLocks noGrp="1"/>
          </p:cNvSpPr>
          <p:nvPr>
            <p:ph type="dt" sz="quarter" idx="10"/>
          </p:nvPr>
        </p:nvSpPr>
        <p:spPr bwMode="auto">
          <a:xfrm>
            <a:off x="500063" y="6215063"/>
            <a:ext cx="2071687" cy="47625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b="1" dirty="0" smtClean="0">
                <a:solidFill>
                  <a:srgbClr val="000000"/>
                </a:solidFill>
                <a:latin typeface="Arial" charset="0"/>
                <a:ea typeface="MS PGothic" pitchFamily="34" charset="-128"/>
              </a:rPr>
              <a:t>www.wateraid.org</a:t>
            </a:r>
            <a:endParaRPr lang="en-US" b="1" dirty="0" smtClean="0">
              <a:solidFill>
                <a:srgbClr val="000000"/>
              </a:solidFill>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864096"/>
          </a:xfrm>
        </p:spPr>
        <p:txBody>
          <a:bodyPr/>
          <a:lstStyle/>
          <a:p>
            <a:r>
              <a:rPr lang="en-GB" dirty="0" smtClean="0"/>
              <a:t>Thank you </a:t>
            </a:r>
            <a:endParaRPr lang="en-GB"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0" y="1143000"/>
            <a:ext cx="4362450" cy="429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Date Placeholder 1"/>
          <p:cNvSpPr>
            <a:spLocks noGrp="1"/>
          </p:cNvSpPr>
          <p:nvPr>
            <p:ph type="dt" sz="half" idx="10"/>
          </p:nvPr>
        </p:nvSpPr>
        <p:spPr bwMode="auto">
          <a:xfrm>
            <a:off x="457200" y="6356350"/>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b="1" dirty="0" smtClean="0">
                <a:solidFill>
                  <a:srgbClr val="000000"/>
                </a:solidFill>
                <a:latin typeface="Arial" charset="0"/>
                <a:ea typeface="MS PGothic" pitchFamily="34" charset="-128"/>
              </a:rPr>
              <a:t>www.wateraid.org</a:t>
            </a:r>
            <a:endParaRPr lang="en-US" b="1" dirty="0" smtClean="0">
              <a:solidFill>
                <a:srgbClr val="000000"/>
              </a:solidFill>
              <a:latin typeface="Arial" charset="0"/>
              <a:ea typeface="MS PGothic" pitchFamily="34" charset="-128"/>
            </a:endParaRPr>
          </a:p>
        </p:txBody>
      </p:sp>
      <p:pic>
        <p:nvPicPr>
          <p:cNvPr id="5" name="Picture 6" descr="WATERAID_COL_LOGO.jpg"/>
          <p:cNvPicPr>
            <a:picLocks noChangeAspect="1"/>
          </p:cNvPicPr>
          <p:nvPr/>
        </p:nvPicPr>
        <p:blipFill>
          <a:blip r:embed="rId3" cstate="print"/>
          <a:srcRect/>
          <a:stretch>
            <a:fillRect/>
          </a:stretch>
        </p:blipFill>
        <p:spPr bwMode="auto">
          <a:xfrm>
            <a:off x="7162800" y="6400800"/>
            <a:ext cx="1728788" cy="352425"/>
          </a:xfrm>
          <a:prstGeom prst="rect">
            <a:avLst/>
          </a:prstGeom>
          <a:noFill/>
          <a:ln w="9525">
            <a:noFill/>
            <a:miter lim="800000"/>
            <a:headEnd/>
            <a:tailEnd/>
          </a:ln>
        </p:spPr>
      </p:pic>
    </p:spTree>
    <p:extLst>
      <p:ext uri="{BB962C8B-B14F-4D97-AF65-F5344CB8AC3E}">
        <p14:creationId xmlns:p14="http://schemas.microsoft.com/office/powerpoint/2010/main" xmlns="" val="20817948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295400" y="2667000"/>
            <a:ext cx="6400800" cy="609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Questions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152400"/>
            <a:ext cx="8229600" cy="639762"/>
          </a:xfrm>
        </p:spPr>
        <p:txBody>
          <a:bodyPr>
            <a:normAutofit fontScale="90000"/>
          </a:bodyPr>
          <a:lstStyle/>
          <a:p>
            <a:pPr algn="l"/>
            <a:r>
              <a:rPr lang="en-US" dirty="0" smtClean="0"/>
              <a:t>I.  Introduction</a:t>
            </a:r>
            <a:endParaRPr lang="en-US" dirty="0"/>
          </a:p>
        </p:txBody>
      </p:sp>
      <p:sp>
        <p:nvSpPr>
          <p:cNvPr id="3" name="Content Placeholder 2"/>
          <p:cNvSpPr>
            <a:spLocks noGrp="1"/>
          </p:cNvSpPr>
          <p:nvPr>
            <p:ph sz="half" idx="1"/>
          </p:nvPr>
        </p:nvSpPr>
        <p:spPr>
          <a:xfrm>
            <a:off x="152400" y="762000"/>
            <a:ext cx="8839200" cy="5334000"/>
          </a:xfrm>
        </p:spPr>
        <p:txBody>
          <a:bodyPr>
            <a:noAutofit/>
          </a:bodyPr>
          <a:lstStyle/>
          <a:p>
            <a:r>
              <a:rPr lang="en-US" sz="2200" dirty="0" smtClean="0"/>
              <a:t>WaterAid </a:t>
            </a:r>
            <a:r>
              <a:rPr lang="en-US" sz="2200" dirty="0" smtClean="0"/>
              <a:t>is successfully engaging </a:t>
            </a:r>
            <a:r>
              <a:rPr lang="en-US" sz="2200" dirty="0" smtClean="0"/>
              <a:t>with post-2015 </a:t>
            </a:r>
            <a:r>
              <a:rPr lang="en-US" sz="2200" dirty="0" smtClean="0"/>
              <a:t>MDG decision-makers </a:t>
            </a:r>
            <a:r>
              <a:rPr lang="en-US" sz="2200" dirty="0" smtClean="0"/>
              <a:t>to ensure the new Sustainable Development Goals include ambitious targets for universal access to water, sanitation and </a:t>
            </a:r>
            <a:r>
              <a:rPr lang="en-US" sz="2200" dirty="0" smtClean="0"/>
              <a:t>hygiene - to </a:t>
            </a:r>
            <a:r>
              <a:rPr lang="en-US" sz="2200" dirty="0" smtClean="0"/>
              <a:t>end extreme poverty by 2030 and ensure sustainable </a:t>
            </a:r>
            <a:r>
              <a:rPr lang="en-US" sz="2200" dirty="0" smtClean="0"/>
              <a:t>development</a:t>
            </a:r>
          </a:p>
          <a:p>
            <a:endParaRPr lang="en-US" sz="2200" dirty="0" smtClean="0"/>
          </a:p>
          <a:p>
            <a:r>
              <a:rPr lang="en-US" sz="2200" dirty="0" smtClean="0"/>
              <a:t>Recognizing </a:t>
            </a:r>
            <a:r>
              <a:rPr lang="en-US" sz="2200" dirty="0" smtClean="0"/>
              <a:t>that 2.5 billion people currently live without access to improved sanitation, 1 billion people currently defecate in the open each day, and 748 million people live without access to clean, reliable water, our mission and vision to end WASH inequality and deprivation remains stronger than ever</a:t>
            </a:r>
            <a:r>
              <a:rPr lang="en-US" sz="2200" dirty="0" smtClean="0"/>
              <a:t>.</a:t>
            </a:r>
          </a:p>
          <a:p>
            <a:endParaRPr lang="en-US" sz="2200" dirty="0" smtClean="0"/>
          </a:p>
          <a:p>
            <a:r>
              <a:rPr lang="en-US" sz="2200" dirty="0" smtClean="0"/>
              <a:t>The basic human right to water and sanitation is vital to holistic development and contributes to the well-being, education, and health of all people. </a:t>
            </a:r>
            <a:r>
              <a:rPr lang="en-US" sz="2200" dirty="0" smtClean="0"/>
              <a:t>Our </a:t>
            </a:r>
            <a:r>
              <a:rPr lang="en-US" sz="2200" dirty="0" smtClean="0"/>
              <a:t>post-2015 vision therefore, is of a development framework that links poverty eradication and sustainable development. </a:t>
            </a:r>
            <a:endParaRPr lang="en-US" sz="2200" dirty="0" smtClean="0"/>
          </a:p>
        </p:txBody>
      </p:sp>
      <p:sp>
        <p:nvSpPr>
          <p:cNvPr id="6" name="Date Placeholder 1"/>
          <p:cNvSpPr>
            <a:spLocks noGrp="1"/>
          </p:cNvSpPr>
          <p:nvPr>
            <p:ph type="dt" sz="half"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b="1" dirty="0" smtClean="0">
                <a:solidFill>
                  <a:srgbClr val="000000"/>
                </a:solidFill>
                <a:latin typeface="Arial" charset="0"/>
                <a:ea typeface="MS PGothic" pitchFamily="34" charset="-128"/>
              </a:rPr>
              <a:t>www.wateraid.org</a:t>
            </a:r>
            <a:endParaRPr lang="en-US" b="1" dirty="0" smtClean="0">
              <a:solidFill>
                <a:srgbClr val="000000"/>
              </a:solidFill>
              <a:latin typeface="Arial" charset="0"/>
              <a:ea typeface="MS PGothic" pitchFamily="34" charset="-128"/>
            </a:endParaRPr>
          </a:p>
        </p:txBody>
      </p:sp>
      <p:pic>
        <p:nvPicPr>
          <p:cNvPr id="5" name="Picture 6" descr="WATERAID_COL_LOGO.jpg"/>
          <p:cNvPicPr>
            <a:picLocks noChangeAspect="1"/>
          </p:cNvPicPr>
          <p:nvPr/>
        </p:nvPicPr>
        <p:blipFill>
          <a:blip r:embed="rId3" cstate="print"/>
          <a:srcRect/>
          <a:stretch>
            <a:fillRect/>
          </a:stretch>
        </p:blipFill>
        <p:spPr bwMode="auto">
          <a:xfrm>
            <a:off x="7162800" y="6400800"/>
            <a:ext cx="1728788" cy="35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63562"/>
          </a:xfrm>
        </p:spPr>
        <p:txBody>
          <a:bodyPr>
            <a:normAutofit fontScale="90000"/>
          </a:bodyPr>
          <a:lstStyle/>
          <a:p>
            <a:pPr algn="l"/>
            <a:r>
              <a:rPr lang="en-US" dirty="0" smtClean="0"/>
              <a:t>I. Introduction</a:t>
            </a:r>
            <a:endParaRPr lang="en-US" dirty="0"/>
          </a:p>
        </p:txBody>
      </p:sp>
      <p:sp>
        <p:nvSpPr>
          <p:cNvPr id="3" name="Content Placeholder 2"/>
          <p:cNvSpPr>
            <a:spLocks noGrp="1"/>
          </p:cNvSpPr>
          <p:nvPr>
            <p:ph sz="half" idx="1"/>
          </p:nvPr>
        </p:nvSpPr>
        <p:spPr>
          <a:xfrm>
            <a:off x="228600" y="990600"/>
            <a:ext cx="8610600" cy="5105400"/>
          </a:xfrm>
        </p:spPr>
        <p:txBody>
          <a:bodyPr>
            <a:noAutofit/>
          </a:bodyPr>
          <a:lstStyle/>
          <a:p>
            <a:pPr>
              <a:buNone/>
            </a:pPr>
            <a:r>
              <a:rPr lang="en-US" sz="2400" b="1" dirty="0" smtClean="0"/>
              <a:t>T</a:t>
            </a:r>
            <a:r>
              <a:rPr lang="en-US" sz="2400" b="1" dirty="0" smtClean="0"/>
              <a:t>he </a:t>
            </a:r>
            <a:r>
              <a:rPr lang="en-US" sz="2400" b="1" dirty="0" smtClean="0"/>
              <a:t>current evolving development cooperation landscape </a:t>
            </a:r>
            <a:r>
              <a:rPr lang="en-US" sz="2400" b="1" dirty="0" smtClean="0"/>
              <a:t> </a:t>
            </a:r>
            <a:r>
              <a:rPr lang="en-US" sz="2400" b="1" dirty="0" smtClean="0"/>
              <a:t>sees:  </a:t>
            </a:r>
          </a:p>
          <a:p>
            <a:pPr lvl="1"/>
            <a:r>
              <a:rPr lang="en-US" sz="2000" dirty="0" smtClean="0"/>
              <a:t> the interrelationship of all sources of development finance;</a:t>
            </a:r>
          </a:p>
          <a:p>
            <a:pPr lvl="1">
              <a:spcBef>
                <a:spcPts val="0"/>
              </a:spcBef>
            </a:pPr>
            <a:r>
              <a:rPr lang="en-US" sz="2000" dirty="0" smtClean="0"/>
              <a:t>the synergies between financing objectives across the three dimensions of sustainable development -  economic, social and environmental aspects, and, </a:t>
            </a:r>
          </a:p>
          <a:p>
            <a:pPr lvl="1"/>
            <a:r>
              <a:rPr lang="en-US" sz="2000" dirty="0" smtClean="0"/>
              <a:t>the recognition of their </a:t>
            </a:r>
            <a:r>
              <a:rPr lang="en-US" sz="2000" dirty="0" err="1" smtClean="0"/>
              <a:t>interlinkages</a:t>
            </a:r>
            <a:r>
              <a:rPr lang="en-US" sz="2000" dirty="0" smtClean="0"/>
              <a:t>, so as to achieve sustainable development in all its dimensions.  </a:t>
            </a:r>
            <a:r>
              <a:rPr lang="en-US" sz="2000" dirty="0" smtClean="0"/>
              <a:t/>
            </a:r>
            <a:br>
              <a:rPr lang="en-US" sz="2000" dirty="0" smtClean="0"/>
            </a:br>
            <a:endParaRPr lang="en-US" sz="2000" dirty="0" smtClean="0"/>
          </a:p>
          <a:p>
            <a:pPr>
              <a:buNone/>
            </a:pPr>
            <a:r>
              <a:rPr lang="en-US" sz="2000" u="sng" dirty="0" smtClean="0">
                <a:hlinkClick r:id="rId3"/>
              </a:rPr>
              <a:t>Women </a:t>
            </a:r>
            <a:r>
              <a:rPr lang="en-US" sz="2000" u="sng" dirty="0" smtClean="0">
                <a:hlinkClick r:id="rId3"/>
              </a:rPr>
              <a:t>for water and sanitation declaration</a:t>
            </a:r>
            <a:endParaRPr lang="en-US" sz="2000" dirty="0" smtClean="0"/>
          </a:p>
          <a:p>
            <a:pPr>
              <a:buNone/>
            </a:pPr>
            <a:r>
              <a:rPr lang="en-US" sz="2000" dirty="0" smtClean="0"/>
              <a:t>WA’s vision is expressed in the declaration by Women for water and </a:t>
            </a:r>
            <a:r>
              <a:rPr lang="en-US" sz="2000" dirty="0" smtClean="0"/>
              <a:t>sanitation which calls </a:t>
            </a:r>
            <a:r>
              <a:rPr lang="en-US" sz="2000" dirty="0" smtClean="0"/>
              <a:t>for the global community to make improved drinking water, sanitation and hygiene (WASH) a top priority in the Post-2015 Development </a:t>
            </a:r>
            <a:r>
              <a:rPr lang="en-US" sz="2000" dirty="0" smtClean="0"/>
              <a:t>Agenda and to provide strong </a:t>
            </a:r>
            <a:r>
              <a:rPr lang="en-US" sz="2000" dirty="0" smtClean="0"/>
              <a:t>political and financial commitments towards </a:t>
            </a:r>
            <a:r>
              <a:rPr lang="en-US" sz="2000" dirty="0" smtClean="0"/>
              <a:t>universal </a:t>
            </a:r>
            <a:r>
              <a:rPr lang="en-US" sz="2000" dirty="0" smtClean="0"/>
              <a:t>access to </a:t>
            </a:r>
            <a:r>
              <a:rPr lang="en-US" sz="2000" dirty="0" smtClean="0"/>
              <a:t>WASH by </a:t>
            </a:r>
            <a:r>
              <a:rPr lang="en-US" sz="2000" dirty="0" smtClean="0"/>
              <a:t>2030.  </a:t>
            </a:r>
            <a:r>
              <a:rPr lang="en-US" sz="2000" dirty="0" smtClean="0"/>
              <a:t>WA is a signatory to the declaration</a:t>
            </a:r>
            <a:endParaRPr lang="en-US" sz="2000" dirty="0" smtClean="0"/>
          </a:p>
        </p:txBody>
      </p:sp>
      <p:sp>
        <p:nvSpPr>
          <p:cNvPr id="6" name="Date Placeholder 1"/>
          <p:cNvSpPr>
            <a:spLocks noGrp="1"/>
          </p:cNvSpPr>
          <p:nvPr>
            <p:ph type="dt" sz="half"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b="1" dirty="0" smtClean="0">
                <a:solidFill>
                  <a:srgbClr val="000000"/>
                </a:solidFill>
                <a:latin typeface="Arial" charset="0"/>
                <a:ea typeface="MS PGothic" pitchFamily="34" charset="-128"/>
              </a:rPr>
              <a:t>www.wateraid.org</a:t>
            </a:r>
            <a:endParaRPr lang="en-US" b="1" dirty="0" smtClean="0">
              <a:solidFill>
                <a:srgbClr val="000000"/>
              </a:solidFill>
              <a:latin typeface="Arial" charset="0"/>
              <a:ea typeface="MS PGothic" pitchFamily="34" charset="-128"/>
            </a:endParaRPr>
          </a:p>
        </p:txBody>
      </p:sp>
      <p:pic>
        <p:nvPicPr>
          <p:cNvPr id="5" name="Picture 6" descr="WATERAID_COL_LOGO.jpg"/>
          <p:cNvPicPr>
            <a:picLocks noChangeAspect="1"/>
          </p:cNvPicPr>
          <p:nvPr/>
        </p:nvPicPr>
        <p:blipFill>
          <a:blip r:embed="rId4" cstate="print"/>
          <a:srcRect/>
          <a:stretch>
            <a:fillRect/>
          </a:stretch>
        </p:blipFill>
        <p:spPr bwMode="auto">
          <a:xfrm>
            <a:off x="7162800" y="6400800"/>
            <a:ext cx="1728788" cy="35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52400"/>
            <a:ext cx="9144000" cy="563562"/>
          </a:xfrm>
        </p:spPr>
        <p:txBody>
          <a:bodyPr>
            <a:normAutofit fontScale="90000"/>
          </a:bodyPr>
          <a:lstStyle/>
          <a:p>
            <a:pPr algn="l"/>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2800" b="1" dirty="0" smtClean="0"/>
              <a:t>II. Historical </a:t>
            </a:r>
            <a:r>
              <a:rPr lang="en-US" sz="2800" b="1" dirty="0" smtClean="0"/>
              <a:t>funding of the MDGs via Grants and sponsorship – WASH Sector Highlights</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sz="half" idx="1"/>
          </p:nvPr>
        </p:nvSpPr>
        <p:spPr>
          <a:xfrm>
            <a:off x="304800" y="1143000"/>
            <a:ext cx="8610600" cy="5105400"/>
          </a:xfrm>
        </p:spPr>
        <p:txBody>
          <a:bodyPr>
            <a:normAutofit/>
          </a:bodyPr>
          <a:lstStyle/>
          <a:p>
            <a:r>
              <a:rPr lang="en-US" sz="2400" b="1" dirty="0" smtClean="0"/>
              <a:t>Foundation Grants &amp; Support for Water-related Issues </a:t>
            </a:r>
            <a:r>
              <a:rPr lang="en-US" sz="2400" b="1" dirty="0" smtClean="0"/>
              <a:t>Growing</a:t>
            </a:r>
            <a:br>
              <a:rPr lang="en-US" sz="2400" b="1" dirty="0" smtClean="0"/>
            </a:br>
            <a:endParaRPr lang="en-US" sz="2400" b="1" dirty="0" smtClean="0"/>
          </a:p>
          <a:p>
            <a:r>
              <a:rPr lang="en-US" sz="2400" dirty="0" smtClean="0"/>
              <a:t>March </a:t>
            </a:r>
            <a:r>
              <a:rPr lang="en-US" sz="2400" dirty="0" smtClean="0"/>
              <a:t>2012 </a:t>
            </a:r>
            <a:r>
              <a:rPr lang="en-US" sz="2400" dirty="0" smtClean="0"/>
              <a:t>Foundation Center report, </a:t>
            </a:r>
            <a:r>
              <a:rPr lang="en-US" sz="2400" i="1" dirty="0" smtClean="0">
                <a:solidFill>
                  <a:schemeClr val="tx2"/>
                </a:solidFill>
              </a:rPr>
              <a:t>Foundation Funding for Water, Sanitation, and Hygiene</a:t>
            </a:r>
            <a:r>
              <a:rPr lang="en-US" sz="2400" dirty="0" smtClean="0"/>
              <a:t> noted </a:t>
            </a:r>
            <a:r>
              <a:rPr lang="en-US" sz="2400" dirty="0" smtClean="0"/>
              <a:t>that the number of U.S. charitable foundations awarding grants for water, sanitation, and hygiene (WASH) projects around the world had more than </a:t>
            </a:r>
            <a:r>
              <a:rPr lang="en-US" sz="2400" dirty="0" smtClean="0">
                <a:solidFill>
                  <a:srgbClr val="FF0000"/>
                </a:solidFill>
              </a:rPr>
              <a:t>tripled</a:t>
            </a:r>
            <a:r>
              <a:rPr lang="en-US" sz="2400" dirty="0" smtClean="0"/>
              <a:t>. The report </a:t>
            </a:r>
            <a:r>
              <a:rPr lang="en-US" sz="2400" dirty="0" smtClean="0"/>
              <a:t>found </a:t>
            </a:r>
            <a:r>
              <a:rPr lang="en-US" sz="2400" dirty="0" smtClean="0"/>
              <a:t>that </a:t>
            </a:r>
            <a:r>
              <a:rPr lang="en-US" sz="2400" b="1" dirty="0" smtClean="0"/>
              <a:t>between 2003 and 2010 this growth in the number of active funders was accompanied by a nearly five-fold increase in the number of organizations receiving these grants, to the tune of $144 million in 2009-2010</a:t>
            </a:r>
            <a:r>
              <a:rPr lang="en-US" sz="2400" dirty="0" smtClean="0"/>
              <a:t>. And, while WASH funding as a proportion of international grantmaking overall </a:t>
            </a:r>
            <a:r>
              <a:rPr lang="en-US" sz="2400" dirty="0" smtClean="0"/>
              <a:t>grew from </a:t>
            </a:r>
            <a:r>
              <a:rPr lang="en-US" sz="2400" dirty="0" smtClean="0"/>
              <a:t>0.2 percent in 2003, it remains very small (1.7 percent in 2010</a:t>
            </a:r>
            <a:r>
              <a:rPr lang="en-US" sz="2400" dirty="0" smtClean="0"/>
              <a:t>).</a:t>
            </a:r>
          </a:p>
          <a:p>
            <a:endParaRPr lang="en-US" sz="2000" dirty="0" smtClean="0"/>
          </a:p>
          <a:p>
            <a:pPr>
              <a:buNone/>
            </a:pPr>
            <a:endParaRPr lang="en-US" sz="2000" dirty="0"/>
          </a:p>
        </p:txBody>
      </p:sp>
      <p:sp>
        <p:nvSpPr>
          <p:cNvPr id="6" name="Date Placeholder 1"/>
          <p:cNvSpPr>
            <a:spLocks noGrp="1"/>
          </p:cNvSpPr>
          <p:nvPr>
            <p:ph type="dt" sz="half"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b="1" dirty="0" smtClean="0">
                <a:solidFill>
                  <a:srgbClr val="000000"/>
                </a:solidFill>
                <a:latin typeface="Arial" charset="0"/>
                <a:ea typeface="MS PGothic" pitchFamily="34" charset="-128"/>
              </a:rPr>
              <a:t>www.wateraid.org</a:t>
            </a:r>
            <a:endParaRPr lang="en-US" b="1" dirty="0" smtClean="0">
              <a:solidFill>
                <a:srgbClr val="000000"/>
              </a:solidFill>
              <a:latin typeface="Arial" charset="0"/>
              <a:ea typeface="MS PGothic" pitchFamily="34" charset="-128"/>
            </a:endParaRPr>
          </a:p>
        </p:txBody>
      </p:sp>
      <p:pic>
        <p:nvPicPr>
          <p:cNvPr id="5" name="Picture 6" descr="WATERAID_COL_LOGO.jpg"/>
          <p:cNvPicPr>
            <a:picLocks noChangeAspect="1"/>
          </p:cNvPicPr>
          <p:nvPr/>
        </p:nvPicPr>
        <p:blipFill>
          <a:blip r:embed="rId3" cstate="print"/>
          <a:srcRect/>
          <a:stretch>
            <a:fillRect/>
          </a:stretch>
        </p:blipFill>
        <p:spPr bwMode="auto">
          <a:xfrm>
            <a:off x="7162800" y="6400800"/>
            <a:ext cx="1728788" cy="35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274638"/>
            <a:ext cx="8763000" cy="563562"/>
          </a:xfrm>
        </p:spPr>
        <p:txBody>
          <a:bodyPr>
            <a:normAutofit fontScale="90000"/>
          </a:bodyPr>
          <a:lstStyle/>
          <a:p>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200" b="1" dirty="0" smtClean="0"/>
              <a:t> II. Historical funding of the MDGs via Grants and sponsorship – WASH Sector Highlights </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sz="half" idx="1"/>
          </p:nvPr>
        </p:nvSpPr>
        <p:spPr>
          <a:xfrm>
            <a:off x="228600" y="990600"/>
            <a:ext cx="8610600" cy="5105400"/>
          </a:xfrm>
        </p:spPr>
        <p:txBody>
          <a:bodyPr>
            <a:normAutofit fontScale="92500" lnSpcReduction="20000"/>
          </a:bodyPr>
          <a:lstStyle/>
          <a:p>
            <a:pPr>
              <a:buNone/>
            </a:pPr>
            <a:endParaRPr lang="en-US" sz="2000" dirty="0" smtClean="0"/>
          </a:p>
          <a:p>
            <a:pPr>
              <a:buNone/>
            </a:pPr>
            <a:endParaRPr lang="en-US" sz="2000" dirty="0" smtClean="0"/>
          </a:p>
          <a:p>
            <a:r>
              <a:rPr lang="en-US" sz="2600" dirty="0" smtClean="0"/>
              <a:t>Among other key findings in the report</a:t>
            </a:r>
            <a:r>
              <a:rPr lang="en-US" sz="2600" dirty="0" smtClean="0"/>
              <a:t>:</a:t>
            </a:r>
            <a:br>
              <a:rPr lang="en-US" sz="2600" dirty="0" smtClean="0"/>
            </a:br>
            <a:endParaRPr lang="en-US" sz="2600" dirty="0" smtClean="0"/>
          </a:p>
          <a:p>
            <a:pPr lvl="1"/>
            <a:r>
              <a:rPr lang="en-US" sz="2600" dirty="0" smtClean="0"/>
              <a:t>Number of funders: The total number of foundations awarding WASH grants has jumped from 24 in 2003 to 78 in 2010.</a:t>
            </a:r>
          </a:p>
          <a:p>
            <a:pPr lvl="1"/>
            <a:r>
              <a:rPr lang="en-US" sz="2600" dirty="0" smtClean="0"/>
              <a:t>Geographic distribution: 30 percent of all grant dollars in 2009 and 2010 went to Africa, the largest share of any geographic region, while 18 percent went to Asia, and 9 percent went to Central/South America.</a:t>
            </a:r>
          </a:p>
          <a:p>
            <a:pPr lvl="1"/>
            <a:r>
              <a:rPr lang="en-US" sz="2600" dirty="0" smtClean="0"/>
              <a:t>Purpose of grants: The largest proportion of foundation grant dollars support water sector policy and administration (20 percent), followed by basic drinking water supply (17 percent), WASH research (14 percent), and basic sanitation (14 percent).</a:t>
            </a:r>
          </a:p>
          <a:p>
            <a:pPr>
              <a:buNone/>
            </a:pPr>
            <a:endParaRPr lang="en-US" sz="2000" dirty="0"/>
          </a:p>
        </p:txBody>
      </p:sp>
      <p:sp>
        <p:nvSpPr>
          <p:cNvPr id="6" name="Date Placeholder 1"/>
          <p:cNvSpPr>
            <a:spLocks noGrp="1"/>
          </p:cNvSpPr>
          <p:nvPr>
            <p:ph type="dt" sz="half"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b="1" dirty="0" smtClean="0">
                <a:solidFill>
                  <a:srgbClr val="000000"/>
                </a:solidFill>
                <a:latin typeface="Arial" charset="0"/>
                <a:ea typeface="MS PGothic" pitchFamily="34" charset="-128"/>
              </a:rPr>
              <a:t>www.wateraid.org</a:t>
            </a:r>
            <a:endParaRPr lang="en-US" b="1" dirty="0" smtClean="0">
              <a:solidFill>
                <a:srgbClr val="000000"/>
              </a:solidFill>
              <a:latin typeface="Arial" charset="0"/>
              <a:ea typeface="MS PGothic" pitchFamily="34" charset="-128"/>
            </a:endParaRPr>
          </a:p>
        </p:txBody>
      </p:sp>
      <p:pic>
        <p:nvPicPr>
          <p:cNvPr id="5" name="Picture 6" descr="WATERAID_COL_LOGO.jpg"/>
          <p:cNvPicPr>
            <a:picLocks noChangeAspect="1"/>
          </p:cNvPicPr>
          <p:nvPr/>
        </p:nvPicPr>
        <p:blipFill>
          <a:blip r:embed="rId3" cstate="print"/>
          <a:srcRect/>
          <a:stretch>
            <a:fillRect/>
          </a:stretch>
        </p:blipFill>
        <p:spPr bwMode="auto">
          <a:xfrm>
            <a:off x="7162800" y="6400800"/>
            <a:ext cx="1728788" cy="35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srcRect/>
          <a:stretch>
            <a:fillRect/>
          </a:stretch>
        </p:blipFill>
        <p:spPr bwMode="auto">
          <a:xfrm>
            <a:off x="1905000" y="609600"/>
            <a:ext cx="4299313" cy="5760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WAG\Desktop\Afia Various WA Documents\MOLEXXVI OCT 2015\washfunders_brief_2012_004.png"/>
          <p:cNvPicPr>
            <a:picLocks noChangeAspect="1" noChangeArrowheads="1"/>
          </p:cNvPicPr>
          <p:nvPr/>
        </p:nvPicPr>
        <p:blipFill>
          <a:blip r:embed="rId2" cstate="print"/>
          <a:srcRect/>
          <a:stretch>
            <a:fillRect/>
          </a:stretch>
        </p:blipFill>
        <p:spPr bwMode="auto">
          <a:xfrm>
            <a:off x="0" y="-304800"/>
            <a:ext cx="8839200" cy="71628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3843</TotalTime>
  <Words>6995</Words>
  <Application>Microsoft Office PowerPoint</Application>
  <PresentationFormat>On-screen Show (4:3)</PresentationFormat>
  <Paragraphs>584</Paragraphs>
  <Slides>35</Slides>
  <Notes>25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Sustainable Financing of the SDG’s/Global Goals: the role of grants and sponsorship Presentation Made at Mole XXVI:  Financing the Sustainable Development Goals (SDGs): Options and Strategies for Ghana,  20th to 24th October, 2015 - Ex Tee Crystal Hotel, Bolgatanga, UER  Dr. Afia S. Zakiya, Country Representative,  WaterAid Ghana</vt:lpstr>
      <vt:lpstr>OUTLINE</vt:lpstr>
      <vt:lpstr>Can we change the world with 17 ?</vt:lpstr>
      <vt:lpstr>I.  Introduction</vt:lpstr>
      <vt:lpstr>I. Introduction</vt:lpstr>
      <vt:lpstr>   II. Historical funding of the MDGs via Grants and sponsorship – WASH Sector Highlights  </vt:lpstr>
      <vt:lpstr>    II. Historical funding of the MDGs via Grants and sponsorship – WASH Sector Highlights   </vt:lpstr>
      <vt:lpstr>Slide 8</vt:lpstr>
      <vt:lpstr>Slide 9</vt:lpstr>
      <vt:lpstr>Slide 10</vt:lpstr>
      <vt:lpstr>Slide 11</vt:lpstr>
      <vt:lpstr>Slide 12</vt:lpstr>
      <vt:lpstr> II. Historical funding of the MDGs via Grants and sponsorship – WASH Sector Highlights </vt:lpstr>
      <vt:lpstr>II. Historical funding of the MDGs via Grants and sponsorship – WASH Sector Highlights </vt:lpstr>
      <vt:lpstr>II. Historical funding of the MDGs via Grants and sponsorship – WASH Sector Highlights </vt:lpstr>
      <vt:lpstr> MDGs – gone but not forgotten WASHFunders.org - SDGfunder.org  </vt:lpstr>
      <vt:lpstr>Emerging Trends in International Development &amp; Foundation Giving/Philanthrophy:  Whither Philanthrocapitalism?</vt:lpstr>
      <vt:lpstr>Philanthrocapitalism in Africa</vt:lpstr>
      <vt:lpstr>Philanthrocapitalism in Africa</vt:lpstr>
      <vt:lpstr>Slide 20</vt:lpstr>
      <vt:lpstr>III.  WASH Funding and the Politics of Sustaining Development Financing in the Post 2015 Era: Beyond the Savior Complex</vt:lpstr>
      <vt:lpstr>III.  WASH Funding and the Politics of Sustaining Development Financing in the Post 2015 Era: Beyond the Savior Complex</vt:lpstr>
      <vt:lpstr>III.  WASH Funding and the Politics of Sustaining Development Financing in the Post 2015 Era: Beyond the Savior Complex</vt:lpstr>
      <vt:lpstr>III.  WASH Funding and the Politics of Sustaining Development Financing in the Post 2015 Era: Beyond the Savior Complex</vt:lpstr>
      <vt:lpstr>IV.       How much poverty and how much funding for SDGs/GG is needed? </vt:lpstr>
      <vt:lpstr>IV.       How much poverty and how much funding for SDGs/GG is needed?  - A Critique</vt:lpstr>
      <vt:lpstr>IV.       How much poverty and how much funding for SDGs/GG is needed? </vt:lpstr>
      <vt:lpstr>IV.       How much poverty and how much funding for SDGs/GG is needed? </vt:lpstr>
      <vt:lpstr>IV.       How much poverty and how much funding for SDGs/GG is needed? </vt:lpstr>
      <vt:lpstr>IV.       How much poverty and how much funding for SDGs/GG is needed? </vt:lpstr>
      <vt:lpstr>V.   Conclusion &amp; Recommendations</vt:lpstr>
      <vt:lpstr>V.       Conclusion &amp; Recommendations</vt:lpstr>
      <vt:lpstr>V.       Conclusion &amp; Recommendations</vt:lpstr>
      <vt:lpstr>Thank you </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Afia</dc:creator>
  <cp:lastModifiedBy>Afia</cp:lastModifiedBy>
  <cp:revision>117</cp:revision>
  <dcterms:created xsi:type="dcterms:W3CDTF">2015-10-10T05:19:23Z</dcterms:created>
  <dcterms:modified xsi:type="dcterms:W3CDTF">2015-10-21T14:26:01Z</dcterms:modified>
</cp:coreProperties>
</file>