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57" r:id="rId3"/>
    <p:sldId id="268" r:id="rId4"/>
    <p:sldId id="274" r:id="rId5"/>
    <p:sldId id="272" r:id="rId6"/>
    <p:sldId id="276" r:id="rId7"/>
    <p:sldId id="278" r:id="rId8"/>
    <p:sldId id="258" r:id="rId9"/>
    <p:sldId id="259" r:id="rId10"/>
    <p:sldId id="260" r:id="rId11"/>
    <p:sldId id="269" r:id="rId12"/>
    <p:sldId id="261" r:id="rId13"/>
    <p:sldId id="271" r:id="rId14"/>
    <p:sldId id="270" r:id="rId15"/>
    <p:sldId id="263" r:id="rId16"/>
    <p:sldId id="279"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A809D4CF-E338-42D2-A61C-BC96685DA38A}" type="datetimeFigureOut">
              <a:rPr lang="en-US" smtClean="0"/>
              <a:pPr/>
              <a:t>7/15/2009</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3AC178B-0C43-43DE-9138-B71CA4639BF1}" type="slidenum">
              <a:rPr lang="en-GB" smtClean="0"/>
              <a:pPr/>
              <a:t>‹#›</a:t>
            </a:fld>
            <a:endParaRPr lang="en-GB"/>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E97EA7C-66C3-4B53-99C6-E04E44B637EE}" type="datetimeFigureOut">
              <a:rPr lang="en-US" smtClean="0"/>
              <a:pPr/>
              <a:t>7/15/2009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3C336D3-F93F-4C6B-B8A6-498E2AFF17BC}" type="slidenum">
              <a:rPr lang="en-GB" smtClean="0"/>
              <a:pPr/>
              <a:t>‹#›</a:t>
            </a:fld>
            <a:endParaRPr lang="en-GB"/>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93C336D3-F93F-4C6B-B8A6-498E2AFF17BC}"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E8AA76B-2DDF-414A-9275-E48778A751F0}" type="datetimeFigureOut">
              <a:rPr lang="en-US" smtClean="0"/>
              <a:pPr/>
              <a:t>7/15/2009</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9C92AA8D-D3B4-414A-8A20-16951FCA2CB5}"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8AA76B-2DDF-414A-9275-E48778A751F0}" type="datetimeFigureOut">
              <a:rPr lang="en-US" smtClean="0"/>
              <a:pPr/>
              <a:t>7/15/2009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2AA8D-D3B4-414A-8A20-16951FCA2CB5}"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8AA76B-2DDF-414A-9275-E48778A751F0}" type="datetimeFigureOut">
              <a:rPr lang="en-US" smtClean="0"/>
              <a:pPr/>
              <a:t>7/15/2009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2AA8D-D3B4-414A-8A20-16951FCA2CB5}"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8AA76B-2DDF-414A-9275-E48778A751F0}" type="datetimeFigureOut">
              <a:rPr lang="en-US" smtClean="0"/>
              <a:pPr/>
              <a:t>7/15/2009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2AA8D-D3B4-414A-8A20-16951FCA2CB5}"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E8AA76B-2DDF-414A-9275-E48778A751F0}" type="datetimeFigureOut">
              <a:rPr lang="en-US" smtClean="0"/>
              <a:pPr/>
              <a:t>7/15/2009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C92AA8D-D3B4-414A-8A20-16951FCA2CB5}"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8AA76B-2DDF-414A-9275-E48778A751F0}" type="datetimeFigureOut">
              <a:rPr lang="en-US" smtClean="0"/>
              <a:pPr/>
              <a:t>7/15/2009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92AA8D-D3B4-414A-8A20-16951FCA2CB5}"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E8AA76B-2DDF-414A-9275-E48778A751F0}" type="datetimeFigureOut">
              <a:rPr lang="en-US" smtClean="0"/>
              <a:pPr/>
              <a:t>7/15/2009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C92AA8D-D3B4-414A-8A20-16951FCA2CB5}"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E8AA76B-2DDF-414A-9275-E48778A751F0}" type="datetimeFigureOut">
              <a:rPr lang="en-US" smtClean="0"/>
              <a:pPr/>
              <a:t>7/15/2009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C92AA8D-D3B4-414A-8A20-16951FCA2CB5}"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AA76B-2DDF-414A-9275-E48778A751F0}" type="datetimeFigureOut">
              <a:rPr lang="en-US" smtClean="0"/>
              <a:pPr/>
              <a:t>7/15/2009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C92AA8D-D3B4-414A-8A20-16951FCA2CB5}"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8AA76B-2DDF-414A-9275-E48778A751F0}" type="datetimeFigureOut">
              <a:rPr lang="en-US" smtClean="0"/>
              <a:pPr/>
              <a:t>7/15/2009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C92AA8D-D3B4-414A-8A20-16951FCA2CB5}"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E8AA76B-2DDF-414A-9275-E48778A751F0}" type="datetimeFigureOut">
              <a:rPr lang="en-US" smtClean="0"/>
              <a:pPr/>
              <a:t>7/15/2009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077200" y="6356350"/>
            <a:ext cx="609600" cy="365125"/>
          </a:xfrm>
        </p:spPr>
        <p:txBody>
          <a:bodyPr/>
          <a:lstStyle/>
          <a:p>
            <a:fld id="{9C92AA8D-D3B4-414A-8A20-16951FCA2CB5}" type="slidenum">
              <a:rPr lang="en-GB" smtClean="0"/>
              <a:pPr/>
              <a:t>‹#›</a:t>
            </a:fld>
            <a:endParaRPr lang="en-GB"/>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E8AA76B-2DDF-414A-9275-E48778A751F0}" type="datetimeFigureOut">
              <a:rPr lang="en-US" smtClean="0"/>
              <a:pPr/>
              <a:t>7/15/2009</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C92AA8D-D3B4-414A-8A20-16951FCA2CB5}" type="slidenum">
              <a:rPr lang="en-GB" smtClean="0"/>
              <a:pPr/>
              <a:t>‹#›</a:t>
            </a:fld>
            <a:endParaRPr lang="en-GB"/>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smtClean="0">
                <a:solidFill>
                  <a:srgbClr val="FF0000"/>
                </a:solidFill>
              </a:rPr>
              <a:t>SECTOR COORDINATION:EXPERIENCES FROM EASTERN AFRICA COUNTRIES</a:t>
            </a:r>
            <a:endParaRPr lang="en-GB" sz="3600" dirty="0">
              <a:solidFill>
                <a:srgbClr val="FF0000"/>
              </a:solidFill>
            </a:endParaRPr>
          </a:p>
        </p:txBody>
      </p:sp>
      <p:sp>
        <p:nvSpPr>
          <p:cNvPr id="3" name="Subtitle 2"/>
          <p:cNvSpPr>
            <a:spLocks noGrp="1"/>
          </p:cNvSpPr>
          <p:nvPr>
            <p:ph type="subTitle" idx="1"/>
          </p:nvPr>
        </p:nvSpPr>
        <p:spPr>
          <a:xfrm>
            <a:off x="762000" y="4343400"/>
            <a:ext cx="7696200" cy="1752600"/>
          </a:xfrm>
        </p:spPr>
        <p:txBody>
          <a:bodyPr/>
          <a:lstStyle/>
          <a:p>
            <a:r>
              <a:rPr lang="en-US" sz="2400" dirty="0" smtClean="0">
                <a:solidFill>
                  <a:schemeClr val="tx2">
                    <a:lumMod val="75000"/>
                  </a:schemeClr>
                </a:solidFill>
              </a:rPr>
              <a:t>PRESENTATION TO THE MOLE CONFERENCE, CHANCES HOTEL, 15 JULY 2009 </a:t>
            </a:r>
          </a:p>
          <a:p>
            <a:r>
              <a:rPr lang="en-US" sz="1800" b="1" dirty="0" smtClean="0">
                <a:solidFill>
                  <a:schemeClr val="tx1"/>
                </a:solidFill>
              </a:rPr>
              <a:t>YIGA BAKER M</a:t>
            </a:r>
          </a:p>
          <a:p>
            <a:r>
              <a:rPr lang="en-US" sz="1800" b="1" dirty="0" smtClean="0">
                <a:solidFill>
                  <a:schemeClr val="tx1"/>
                </a:solidFill>
              </a:rPr>
              <a:t>ANEW REGIONAL COORDINATOR EASTERN AFRICA </a:t>
            </a:r>
            <a:endParaRPr lang="en-US" sz="1800" b="1" dirty="0">
              <a:solidFill>
                <a:schemeClr val="tx1"/>
              </a:solidFill>
            </a:endParaRPr>
          </a:p>
        </p:txBody>
      </p:sp>
      <p:pic>
        <p:nvPicPr>
          <p:cNvPr id="4" name="Picture 2"/>
          <p:cNvPicPr>
            <a:picLocks noChangeAspect="1" noChangeArrowheads="1"/>
          </p:cNvPicPr>
          <p:nvPr/>
        </p:nvPicPr>
        <p:blipFill>
          <a:blip r:embed="rId2"/>
          <a:srcRect/>
          <a:stretch>
            <a:fillRect/>
          </a:stretch>
        </p:blipFill>
        <p:spPr bwMode="auto">
          <a:xfrm>
            <a:off x="3457575" y="685801"/>
            <a:ext cx="2228850" cy="1219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Contribution of CSO in Improved sector coordination</a:t>
            </a:r>
            <a:endParaRPr lang="en-GB" dirty="0">
              <a:solidFill>
                <a:schemeClr val="tx2"/>
              </a:solidFill>
            </a:endParaRPr>
          </a:p>
        </p:txBody>
      </p:sp>
      <p:sp>
        <p:nvSpPr>
          <p:cNvPr id="3" name="Content Placeholder 2"/>
          <p:cNvSpPr>
            <a:spLocks noGrp="1"/>
          </p:cNvSpPr>
          <p:nvPr>
            <p:ph idx="1"/>
          </p:nvPr>
        </p:nvSpPr>
        <p:spPr/>
        <p:txBody>
          <a:bodyPr>
            <a:normAutofit fontScale="92500" lnSpcReduction="20000"/>
          </a:bodyPr>
          <a:lstStyle/>
          <a:p>
            <a:r>
              <a:rPr lang="en-US" dirty="0" smtClean="0"/>
              <a:t>Provided analytical reports based on field experiences – feedback on policy and sector performance: Uganda sector performance report – Active participation in joint technical/sector review processes</a:t>
            </a:r>
          </a:p>
          <a:p>
            <a:r>
              <a:rPr lang="en-US" dirty="0" smtClean="0"/>
              <a:t>Improved MIS – Water source mapping – locations, status, yields, etc providing useful information for planning, decision making and sector monitoring: Ethiopia, Tanzania and Uganda</a:t>
            </a:r>
          </a:p>
          <a:p>
            <a:r>
              <a:rPr lang="en-US" dirty="0" smtClean="0"/>
              <a:t>Promoting good governance through sector performance monitoring and feedback- Uganda, Kenya, Tanzania.</a:t>
            </a:r>
          </a:p>
          <a:p>
            <a:r>
              <a:rPr lang="en-US" dirty="0" smtClean="0"/>
              <a:t>Capacity building- supporting local governments to develop clear plans – Tanzania; training local water user committees to promote sustainability of sources.</a:t>
            </a:r>
          </a:p>
          <a:p>
            <a:pPr>
              <a:buNone/>
            </a:pPr>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tx2"/>
                </a:solidFill>
              </a:rPr>
              <a:t>Contribution of CSO in Improved sector coordination</a:t>
            </a:r>
            <a:endParaRPr lang="en-GB" dirty="0">
              <a:solidFill>
                <a:schemeClr val="tx2"/>
              </a:solidFill>
            </a:endParaRPr>
          </a:p>
        </p:txBody>
      </p:sp>
      <p:sp>
        <p:nvSpPr>
          <p:cNvPr id="3" name="Content Placeholder 2"/>
          <p:cNvSpPr>
            <a:spLocks noGrp="1"/>
          </p:cNvSpPr>
          <p:nvPr>
            <p:ph idx="1"/>
          </p:nvPr>
        </p:nvSpPr>
        <p:spPr/>
        <p:txBody>
          <a:bodyPr>
            <a:normAutofit fontScale="92500"/>
          </a:bodyPr>
          <a:lstStyle/>
          <a:p>
            <a:r>
              <a:rPr lang="en-US" dirty="0" smtClean="0"/>
              <a:t>Seeking participation, mobilizing CSO input and contribution to the preparation of PRSPs  and other water sector policies, programs and plans: Tanzania, Uganda through NGO  Forum, Sector reforms in Kenya</a:t>
            </a:r>
          </a:p>
          <a:p>
            <a:r>
              <a:rPr lang="en-US" dirty="0" smtClean="0"/>
              <a:t>Promotion of sanitation: Participation in national sanitation working groups, organizing sanitation campaigns, tracking international commitments such as </a:t>
            </a:r>
            <a:r>
              <a:rPr lang="en-US" dirty="0" err="1" smtClean="0"/>
              <a:t>eThikwin</a:t>
            </a:r>
            <a:r>
              <a:rPr lang="en-US" dirty="0" smtClean="0"/>
              <a:t>.</a:t>
            </a:r>
          </a:p>
          <a:p>
            <a:r>
              <a:rPr lang="en-US" dirty="0" smtClean="0"/>
              <a:t>Through dialogue, there has been improved recognition of CSOs and increased participatory management of the sector.</a:t>
            </a:r>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Is sector coordination worthy?</a:t>
            </a:r>
            <a:endParaRPr lang="en-GB" dirty="0">
              <a:solidFill>
                <a:schemeClr val="tx2"/>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rgbClr val="FF0000"/>
                </a:solidFill>
              </a:rPr>
              <a:t>Where sector coordination  is valued and supported by all the stakeholders, it has resulted into: </a:t>
            </a:r>
          </a:p>
          <a:p>
            <a:pPr lvl="1"/>
            <a:r>
              <a:rPr lang="en-US" dirty="0" smtClean="0"/>
              <a:t>Increased water and sanitation service delivery </a:t>
            </a:r>
          </a:p>
          <a:p>
            <a:pPr lvl="1"/>
            <a:r>
              <a:rPr lang="en-US" dirty="0" smtClean="0"/>
              <a:t>Agreed annual sector priorities </a:t>
            </a:r>
          </a:p>
          <a:p>
            <a:pPr lvl="1"/>
            <a:r>
              <a:rPr lang="en-US" dirty="0" smtClean="0"/>
              <a:t>Harmonized approaches among stakeholders</a:t>
            </a:r>
          </a:p>
          <a:p>
            <a:pPr lvl="1"/>
            <a:r>
              <a:rPr lang="en-US" dirty="0" smtClean="0"/>
              <a:t>Improvement in planning and better management of sector financial resources, accountability and governance, faster and better procurement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2"/>
                </a:solidFill>
              </a:rPr>
              <a:t>Is sector coordination worthy?</a:t>
            </a:r>
            <a:endParaRPr lang="en-GB" dirty="0">
              <a:solidFill>
                <a:schemeClr val="tx2"/>
              </a:solidFill>
            </a:endParaRPr>
          </a:p>
        </p:txBody>
      </p:sp>
      <p:sp>
        <p:nvSpPr>
          <p:cNvPr id="3" name="Content Placeholder 2"/>
          <p:cNvSpPr>
            <a:spLocks noGrp="1"/>
          </p:cNvSpPr>
          <p:nvPr>
            <p:ph idx="1"/>
          </p:nvPr>
        </p:nvSpPr>
        <p:spPr/>
        <p:txBody>
          <a:bodyPr>
            <a:normAutofit/>
          </a:bodyPr>
          <a:lstStyle/>
          <a:p>
            <a:pPr lvl="1"/>
            <a:r>
              <a:rPr lang="en-US" dirty="0" smtClean="0"/>
              <a:t>Increased sector funding and New funding mechanisms – SWAPs in most EA countries, Joint Partnership Fund</a:t>
            </a:r>
          </a:p>
          <a:p>
            <a:pPr lvl="1"/>
            <a:r>
              <a:rPr lang="en-US" dirty="0" smtClean="0"/>
              <a:t>Improved or harmonized in sector data and information </a:t>
            </a:r>
          </a:p>
          <a:p>
            <a:pPr lvl="1"/>
            <a:r>
              <a:rPr lang="en-US" dirty="0" smtClean="0"/>
              <a:t>Increased involvement of key but non traditional sector actors :  Ministry of Finance </a:t>
            </a:r>
          </a:p>
          <a:p>
            <a:pPr lvl="1"/>
            <a:r>
              <a:rPr lang="en-US" dirty="0" smtClean="0"/>
              <a:t>A platform for lobbying by different sector actors</a:t>
            </a:r>
            <a:endParaRPr lang="en-GB" dirty="0" smtClean="0"/>
          </a:p>
          <a:p>
            <a:pPr lvl="1"/>
            <a:r>
              <a:rPr lang="en-US" dirty="0" smtClean="0"/>
              <a:t>Increased partnership and networking among development partners, government and other actors </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solidFill>
                  <a:schemeClr val="tx2"/>
                </a:solidFill>
              </a:rPr>
              <a:t>Challenges</a:t>
            </a:r>
            <a:endParaRPr lang="en-GB" dirty="0">
              <a:solidFill>
                <a:schemeClr val="tx2"/>
              </a:solidFill>
            </a:endParaRPr>
          </a:p>
        </p:txBody>
      </p:sp>
      <p:sp>
        <p:nvSpPr>
          <p:cNvPr id="3" name="Content Placeholder 2"/>
          <p:cNvSpPr>
            <a:spLocks noGrp="1"/>
          </p:cNvSpPr>
          <p:nvPr>
            <p:ph idx="1"/>
          </p:nvPr>
        </p:nvSpPr>
        <p:spPr>
          <a:xfrm>
            <a:off x="457200" y="1066800"/>
            <a:ext cx="8229600" cy="5059363"/>
          </a:xfrm>
        </p:spPr>
        <p:txBody>
          <a:bodyPr>
            <a:normAutofit/>
          </a:bodyPr>
          <a:lstStyle/>
          <a:p>
            <a:r>
              <a:rPr lang="en-US" dirty="0" smtClean="0"/>
              <a:t>Resistance coordination by some government officials</a:t>
            </a:r>
          </a:p>
          <a:p>
            <a:r>
              <a:rPr lang="en-US" dirty="0" smtClean="0"/>
              <a:t>Influence of decisions by major sector donors</a:t>
            </a:r>
          </a:p>
          <a:p>
            <a:r>
              <a:rPr lang="en-US" dirty="0" smtClean="0"/>
              <a:t>Failure to comply to agreed standards, procedures and plans reached during coordination forum</a:t>
            </a:r>
          </a:p>
          <a:p>
            <a:r>
              <a:rPr lang="en-US" dirty="0" smtClean="0"/>
              <a:t>Lack of funds for the coordination meetings to take place on agreed schedule</a:t>
            </a:r>
          </a:p>
          <a:p>
            <a:r>
              <a:rPr lang="en-US" dirty="0" smtClean="0"/>
              <a:t>Inaccurate data – for many countries input by NGOs is not included in coverage and funding statistics</a:t>
            </a:r>
            <a:r>
              <a:rPr lang="en-US" dirty="0" smtClean="0"/>
              <a:t>.</a:t>
            </a:r>
          </a:p>
          <a:p>
            <a:r>
              <a:rPr lang="en-US" dirty="0" smtClean="0"/>
              <a:t>Competing priorities and focus</a:t>
            </a:r>
          </a:p>
          <a:p>
            <a:r>
              <a:rPr lang="en-US" dirty="0" smtClean="0"/>
              <a:t>Limited capacity of CSOs to </a:t>
            </a:r>
            <a:r>
              <a:rPr lang="en-US" smtClean="0"/>
              <a:t>coordinate themselves</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Conclusion</a:t>
            </a:r>
            <a:endParaRPr lang="en-GB" dirty="0">
              <a:solidFill>
                <a:schemeClr val="tx2"/>
              </a:solidFill>
            </a:endParaRPr>
          </a:p>
        </p:txBody>
      </p:sp>
      <p:sp>
        <p:nvSpPr>
          <p:cNvPr id="3" name="Content Placeholder 2"/>
          <p:cNvSpPr>
            <a:spLocks noGrp="1"/>
          </p:cNvSpPr>
          <p:nvPr>
            <p:ph idx="1"/>
          </p:nvPr>
        </p:nvSpPr>
        <p:spPr/>
        <p:txBody>
          <a:bodyPr>
            <a:normAutofit/>
          </a:bodyPr>
          <a:lstStyle/>
          <a:p>
            <a:r>
              <a:rPr lang="en-US" dirty="0" smtClean="0"/>
              <a:t>Effective sector coordination has positive impact on sector performance</a:t>
            </a:r>
          </a:p>
          <a:p>
            <a:r>
              <a:rPr lang="en-US" dirty="0" smtClean="0"/>
              <a:t>Effective sector coordination is dependant on a trusting relationship among the sector actors</a:t>
            </a:r>
          </a:p>
          <a:p>
            <a:r>
              <a:rPr lang="en-US" dirty="0" smtClean="0"/>
              <a:t>It has resulted in better service delivery, better sector plans, policies and sector governance.</a:t>
            </a:r>
          </a:p>
          <a:p>
            <a:r>
              <a:rPr lang="en-US" dirty="0" smtClean="0"/>
              <a:t>It requires willingness and support of duty bearers especially government to yield good results.</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04088"/>
            <a:ext cx="8229600" cy="2572512"/>
          </a:xfrm>
        </p:spPr>
        <p:txBody>
          <a:bodyPr>
            <a:normAutofit/>
          </a:bodyPr>
          <a:lstStyle/>
          <a:p>
            <a:pPr algn="ctr"/>
            <a:r>
              <a:rPr lang="en-US" sz="5400" dirty="0" smtClean="0">
                <a:solidFill>
                  <a:srgbClr val="FF0000"/>
                </a:solidFill>
              </a:rPr>
              <a:t>ASANTE SAANA</a:t>
            </a:r>
            <a:br>
              <a:rPr lang="en-US" sz="5400" dirty="0" smtClean="0">
                <a:solidFill>
                  <a:srgbClr val="FF0000"/>
                </a:solidFill>
              </a:rPr>
            </a:br>
            <a:r>
              <a:rPr lang="en-US" sz="2800" dirty="0" smtClean="0"/>
              <a:t>THANK  YOU</a:t>
            </a:r>
            <a:r>
              <a:rPr lang="en-GB" dirty="0" smtClean="0"/>
              <a:t/>
            </a:r>
            <a:br>
              <a:rPr lang="en-GB" dirty="0" smtClean="0"/>
            </a:br>
            <a:endParaRPr lang="en-GB" dirty="0"/>
          </a:p>
        </p:txBody>
      </p:sp>
      <p:pic>
        <p:nvPicPr>
          <p:cNvPr id="8" name="Picture 2"/>
          <p:cNvPicPr>
            <a:picLocks noGrp="1" noChangeAspect="1" noChangeArrowheads="1"/>
          </p:cNvPicPr>
          <p:nvPr>
            <p:ph idx="1"/>
          </p:nvPr>
        </p:nvPicPr>
        <p:blipFill>
          <a:blip r:embed="rId2"/>
          <a:srcRect/>
          <a:stretch>
            <a:fillRect/>
          </a:stretch>
        </p:blipFill>
        <p:spPr bwMode="auto">
          <a:xfrm>
            <a:off x="2514600" y="3458369"/>
            <a:ext cx="3733800" cy="23328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chemeClr val="tx2">
                    <a:lumMod val="75000"/>
                  </a:schemeClr>
                </a:solidFill>
              </a:rPr>
              <a:t>Lay out of the presentation</a:t>
            </a:r>
            <a:endParaRPr lang="en-GB" sz="3600" dirty="0">
              <a:solidFill>
                <a:schemeClr val="tx2">
                  <a:lumMod val="75000"/>
                </a:schemeClr>
              </a:solidFill>
            </a:endParaRPr>
          </a:p>
        </p:txBody>
      </p:sp>
      <p:sp>
        <p:nvSpPr>
          <p:cNvPr id="3" name="Content Placeholder 2"/>
          <p:cNvSpPr>
            <a:spLocks noGrp="1"/>
          </p:cNvSpPr>
          <p:nvPr>
            <p:ph idx="1"/>
          </p:nvPr>
        </p:nvSpPr>
        <p:spPr/>
        <p:txBody>
          <a:bodyPr>
            <a:normAutofit/>
          </a:bodyPr>
          <a:lstStyle/>
          <a:p>
            <a:r>
              <a:rPr lang="en-US" dirty="0" smtClean="0"/>
              <a:t>Introduction of ANEW</a:t>
            </a:r>
          </a:p>
          <a:p>
            <a:r>
              <a:rPr lang="en-US" dirty="0" smtClean="0"/>
              <a:t>ANEW’s value addition to the sector </a:t>
            </a:r>
          </a:p>
          <a:p>
            <a:r>
              <a:rPr lang="en-US" dirty="0" smtClean="0"/>
              <a:t>Role of Civil society in Water and Sanitation sector in Eastern Africa</a:t>
            </a:r>
          </a:p>
          <a:p>
            <a:r>
              <a:rPr lang="en-US" dirty="0" smtClean="0"/>
              <a:t>Water sector coordination</a:t>
            </a:r>
          </a:p>
          <a:p>
            <a:r>
              <a:rPr lang="en-US" dirty="0" smtClean="0"/>
              <a:t>Contribution of CSOs to sector coordination</a:t>
            </a:r>
          </a:p>
          <a:p>
            <a:r>
              <a:rPr lang="en-US" dirty="0" smtClean="0"/>
              <a:t>Performance of sector coordination</a:t>
            </a:r>
          </a:p>
          <a:p>
            <a:r>
              <a:rPr lang="en-US" dirty="0" smtClean="0"/>
              <a:t>Challenges and Lessons</a:t>
            </a:r>
          </a:p>
          <a:p>
            <a:r>
              <a:rPr lang="en-US" dirty="0" smtClean="0"/>
              <a:t>Conclusion</a:t>
            </a:r>
          </a:p>
          <a:p>
            <a:endParaRPr lang="en-US" dirty="0" smtClean="0"/>
          </a:p>
          <a:p>
            <a:endParaRPr lang="en-US" dirty="0" smtClean="0"/>
          </a:p>
          <a:p>
            <a:endParaRPr lang="en-US" dirty="0" smtClean="0"/>
          </a:p>
          <a:p>
            <a:endParaRPr lang="en-US" dirty="0"/>
          </a:p>
          <a:p>
            <a:endParaRPr lang="en-US" dirty="0" smtClean="0"/>
          </a:p>
          <a:p>
            <a:endParaRPr lang="en-US" dirty="0"/>
          </a:p>
          <a:p>
            <a:pPr>
              <a:buNone/>
            </a:pPr>
            <a:endParaRPr lang="en-US" dirty="0" smtClean="0"/>
          </a:p>
          <a:p>
            <a:endParaRPr lang="en-GB"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8229600" cy="717550"/>
          </a:xfrm>
        </p:spPr>
        <p:txBody>
          <a:bodyPr>
            <a:normAutofit/>
          </a:bodyPr>
          <a:lstStyle/>
          <a:p>
            <a:r>
              <a:rPr lang="en-US" sz="2800" dirty="0" smtClean="0">
                <a:solidFill>
                  <a:schemeClr val="tx2">
                    <a:lumMod val="75000"/>
                  </a:schemeClr>
                </a:solidFill>
              </a:rPr>
              <a:t>ANEW AND WHERE IT WORKS</a:t>
            </a:r>
            <a:endParaRPr lang="en-GB" sz="2800" dirty="0">
              <a:solidFill>
                <a:schemeClr val="tx2">
                  <a:lumMod val="75000"/>
                </a:schemeClr>
              </a:solidFill>
            </a:endParaRPr>
          </a:p>
        </p:txBody>
      </p:sp>
      <p:sp>
        <p:nvSpPr>
          <p:cNvPr id="6" name="Text Placeholder 5"/>
          <p:cNvSpPr>
            <a:spLocks noGrp="1"/>
          </p:cNvSpPr>
          <p:nvPr>
            <p:ph type="body" idx="2"/>
          </p:nvPr>
        </p:nvSpPr>
        <p:spPr>
          <a:xfrm>
            <a:off x="228600" y="1143000"/>
            <a:ext cx="3505200" cy="4983163"/>
          </a:xfrm>
        </p:spPr>
        <p:txBody>
          <a:bodyPr>
            <a:normAutofit lnSpcReduction="10000"/>
          </a:bodyPr>
          <a:lstStyle/>
          <a:p>
            <a:r>
              <a:rPr lang="en-US" sz="1800" b="1" dirty="0" smtClean="0"/>
              <a:t> </a:t>
            </a:r>
            <a:r>
              <a:rPr lang="en-US" sz="1800" b="1" dirty="0" smtClean="0">
                <a:solidFill>
                  <a:srgbClr val="FF0000"/>
                </a:solidFill>
              </a:rPr>
              <a:t>Identity</a:t>
            </a:r>
            <a:r>
              <a:rPr lang="en-US" sz="1800" b="1" dirty="0" smtClean="0"/>
              <a:t> </a:t>
            </a:r>
          </a:p>
          <a:p>
            <a:r>
              <a:rPr lang="en-US" sz="1800" b="1" dirty="0" smtClean="0"/>
              <a:t>African Civil Society Network on Sanitation (ANEW) – A plat form  through which  diverse voices of CSOs  on Water and Sanitation are represented and heard in the development and implementation of sector policies and plans.</a:t>
            </a:r>
          </a:p>
          <a:p>
            <a:r>
              <a:rPr lang="en-US" sz="1800" b="1" dirty="0" smtClean="0">
                <a:solidFill>
                  <a:srgbClr val="FF0000"/>
                </a:solidFill>
              </a:rPr>
              <a:t> Mission</a:t>
            </a:r>
          </a:p>
          <a:p>
            <a:r>
              <a:rPr lang="en-US" sz="1800" b="1" dirty="0" smtClean="0"/>
              <a:t>To strengthen the participation and coordination of African CSO voices in the formulation of policy and strategies for water and sanitation for all and promote good water governance  that responds to the need of the poor people.</a:t>
            </a:r>
          </a:p>
          <a:p>
            <a:endParaRPr lang="en-US" sz="1600" b="1" dirty="0" smtClean="0"/>
          </a:p>
          <a:p>
            <a:endParaRPr lang="en-US" dirty="0" smtClean="0"/>
          </a:p>
          <a:p>
            <a:endParaRPr lang="en-US" dirty="0" smtClean="0"/>
          </a:p>
          <a:p>
            <a:endParaRPr lang="en-GB" dirty="0"/>
          </a:p>
        </p:txBody>
      </p:sp>
      <p:pic>
        <p:nvPicPr>
          <p:cNvPr id="3074" name="Picture 2" descr="C:\Documents and Settings\Edwin\Desktop\ANEW MAP 2.JPG"/>
          <p:cNvPicPr>
            <a:picLocks noGrp="1" noChangeAspect="1" noChangeArrowheads="1"/>
          </p:cNvPicPr>
          <p:nvPr>
            <p:ph sz="half" idx="1"/>
          </p:nvPr>
        </p:nvPicPr>
        <p:blipFill>
          <a:blip r:embed="rId2"/>
          <a:stretch>
            <a:fillRect/>
          </a:stretch>
        </p:blipFill>
        <p:spPr bwMode="auto">
          <a:xfrm>
            <a:off x="3975607" y="1676400"/>
            <a:ext cx="4310635" cy="4572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solidFill>
                  <a:schemeClr val="tx2">
                    <a:lumMod val="75000"/>
                  </a:schemeClr>
                </a:solidFill>
              </a:rPr>
              <a:t>ANEW’s Value addition to the Sector</a:t>
            </a:r>
            <a:endParaRPr lang="en-GB" dirty="0"/>
          </a:p>
        </p:txBody>
      </p:sp>
      <p:sp>
        <p:nvSpPr>
          <p:cNvPr id="4" name="Content Placeholder 3"/>
          <p:cNvSpPr>
            <a:spLocks noGrp="1"/>
          </p:cNvSpPr>
          <p:nvPr>
            <p:ph sz="half" idx="2"/>
          </p:nvPr>
        </p:nvSpPr>
        <p:spPr>
          <a:xfrm>
            <a:off x="5029200" y="2057400"/>
            <a:ext cx="3657600" cy="4297525"/>
          </a:xfrm>
        </p:spPr>
        <p:txBody>
          <a:bodyPr/>
          <a:lstStyle/>
          <a:p>
            <a:pPr lvl="1">
              <a:buFont typeface="Wingdings" pitchFamily="2" charset="2"/>
              <a:buChar char="v"/>
            </a:pPr>
            <a:r>
              <a:rPr lang="en-US" dirty="0" smtClean="0"/>
              <a:t>Plat form for amplifying  voices,  lessons and experiences of our partners from national to regional, Pan Africa and global level.</a:t>
            </a:r>
            <a:endParaRPr lang="en-GB" dirty="0" smtClean="0"/>
          </a:p>
          <a:p>
            <a:endParaRPr lang="en-GB" dirty="0"/>
          </a:p>
        </p:txBody>
      </p:sp>
      <p:pic>
        <p:nvPicPr>
          <p:cNvPr id="5" name="Content Placeholder 7" descr="DSC04663.JPG"/>
          <p:cNvPicPr>
            <a:picLocks noGrp="1" noChangeAspect="1"/>
          </p:cNvPicPr>
          <p:nvPr>
            <p:ph sz="half" idx="1"/>
          </p:nvPr>
        </p:nvPicPr>
        <p:blipFill>
          <a:blip r:embed="rId2" cstate="print"/>
          <a:stretch>
            <a:fillRect/>
          </a:stretch>
        </p:blipFill>
        <p:spPr>
          <a:xfrm>
            <a:off x="457200" y="2057400"/>
            <a:ext cx="4495800" cy="3740969"/>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z="5400" dirty="0" smtClean="0">
                <a:solidFill>
                  <a:schemeClr val="tx2">
                    <a:lumMod val="75000"/>
                  </a:schemeClr>
                </a:solidFill>
              </a:rPr>
              <a:t>ANEW’s Value addition to the Sector</a:t>
            </a:r>
            <a:endParaRPr lang="en-GB" dirty="0"/>
          </a:p>
        </p:txBody>
      </p:sp>
      <p:sp>
        <p:nvSpPr>
          <p:cNvPr id="10" name="Content Placeholder 9"/>
          <p:cNvSpPr>
            <a:spLocks noGrp="1"/>
          </p:cNvSpPr>
          <p:nvPr>
            <p:ph sz="half" idx="1"/>
          </p:nvPr>
        </p:nvSpPr>
        <p:spPr>
          <a:xfrm>
            <a:off x="457200" y="2057399"/>
            <a:ext cx="2971800" cy="4297525"/>
          </a:xfrm>
        </p:spPr>
        <p:txBody>
          <a:bodyPr>
            <a:normAutofit/>
          </a:bodyPr>
          <a:lstStyle/>
          <a:p>
            <a:pPr marL="274320" lvl="1" indent="-274320">
              <a:buClr>
                <a:schemeClr val="accent3"/>
              </a:buClr>
              <a:buSzPct val="95000"/>
            </a:pPr>
            <a:r>
              <a:rPr lang="en-US" dirty="0" smtClean="0"/>
              <a:t>Networking, lobbying and advocacy</a:t>
            </a:r>
          </a:p>
          <a:p>
            <a:pPr marL="274320" lvl="1" indent="-274320">
              <a:buClr>
                <a:schemeClr val="accent3"/>
              </a:buClr>
              <a:buSzPct val="95000"/>
            </a:pPr>
            <a:endParaRPr lang="en-US" dirty="0" smtClean="0"/>
          </a:p>
          <a:p>
            <a:endParaRPr lang="en-GB" dirty="0"/>
          </a:p>
        </p:txBody>
      </p:sp>
      <p:pic>
        <p:nvPicPr>
          <p:cNvPr id="8" name="Content Placeholder 7" descr="IMG_2803.jpg"/>
          <p:cNvPicPr>
            <a:picLocks noGrp="1" noChangeAspect="1"/>
          </p:cNvPicPr>
          <p:nvPr>
            <p:ph sz="half" idx="2"/>
          </p:nvPr>
        </p:nvPicPr>
        <p:blipFill>
          <a:blip r:embed="rId2" cstate="print"/>
          <a:stretch>
            <a:fillRect/>
          </a:stretch>
        </p:blipFill>
        <p:spPr>
          <a:xfrm>
            <a:off x="2819400" y="1447800"/>
            <a:ext cx="5867400" cy="396240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solidFill>
                  <a:schemeClr val="tx2">
                    <a:lumMod val="75000"/>
                  </a:schemeClr>
                </a:solidFill>
              </a:rPr>
              <a:t>ANEW’s Value addition to the Sector</a:t>
            </a:r>
            <a:endParaRPr lang="en-GB" dirty="0"/>
          </a:p>
        </p:txBody>
      </p:sp>
      <p:sp>
        <p:nvSpPr>
          <p:cNvPr id="4" name="Content Placeholder 3"/>
          <p:cNvSpPr>
            <a:spLocks noGrp="1"/>
          </p:cNvSpPr>
          <p:nvPr>
            <p:ph sz="half" idx="2"/>
          </p:nvPr>
        </p:nvSpPr>
        <p:spPr>
          <a:xfrm>
            <a:off x="5867400" y="1295400"/>
            <a:ext cx="2819400" cy="5059525"/>
          </a:xfrm>
        </p:spPr>
        <p:txBody>
          <a:bodyPr/>
          <a:lstStyle/>
          <a:p>
            <a:pPr lvl="1"/>
            <a:endParaRPr lang="en-GB" dirty="0" smtClean="0"/>
          </a:p>
          <a:p>
            <a:pPr marL="274320" lvl="1" indent="-274320">
              <a:buClr>
                <a:schemeClr val="accent3"/>
              </a:buClr>
              <a:buSzPct val="95000"/>
            </a:pPr>
            <a:r>
              <a:rPr lang="en-US" dirty="0" smtClean="0"/>
              <a:t>Working with other partners to monitor international commitments on Water and Sanitation and good sector governance.</a:t>
            </a:r>
          </a:p>
          <a:p>
            <a:endParaRPr lang="en-GB" dirty="0"/>
          </a:p>
        </p:txBody>
      </p:sp>
      <p:pic>
        <p:nvPicPr>
          <p:cNvPr id="7" name="Content Placeholder 5" descr="DURBAN 2 153.jpg"/>
          <p:cNvPicPr>
            <a:picLocks noGrp="1" noChangeAspect="1"/>
          </p:cNvPicPr>
          <p:nvPr>
            <p:ph sz="half" idx="1"/>
          </p:nvPr>
        </p:nvPicPr>
        <p:blipFill>
          <a:blip r:embed="rId2" cstate="print"/>
          <a:stretch>
            <a:fillRect/>
          </a:stretch>
        </p:blipFill>
        <p:spPr>
          <a:xfrm>
            <a:off x="457200" y="1981200"/>
            <a:ext cx="5105400" cy="33528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sz="5400" dirty="0" smtClean="0">
                <a:solidFill>
                  <a:schemeClr val="tx2">
                    <a:lumMod val="75000"/>
                  </a:schemeClr>
                </a:solidFill>
              </a:rPr>
              <a:t>ANEW’s Value addition to the Sector</a:t>
            </a:r>
            <a:endParaRPr lang="en-GB" dirty="0"/>
          </a:p>
        </p:txBody>
      </p:sp>
      <p:sp>
        <p:nvSpPr>
          <p:cNvPr id="10" name="Content Placeholder 9"/>
          <p:cNvSpPr>
            <a:spLocks noGrp="1"/>
          </p:cNvSpPr>
          <p:nvPr>
            <p:ph sz="half" idx="1"/>
          </p:nvPr>
        </p:nvSpPr>
        <p:spPr>
          <a:xfrm>
            <a:off x="457200" y="2057399"/>
            <a:ext cx="2971800" cy="4297525"/>
          </a:xfrm>
        </p:spPr>
        <p:txBody>
          <a:bodyPr>
            <a:normAutofit/>
          </a:bodyPr>
          <a:lstStyle/>
          <a:p>
            <a:pPr marL="274320" lvl="1" indent="-274320">
              <a:buClr>
                <a:schemeClr val="accent3"/>
              </a:buClr>
              <a:buSzPct val="95000"/>
            </a:pPr>
            <a:r>
              <a:rPr lang="en-US" dirty="0" smtClean="0"/>
              <a:t>Building and strengthening capacity for policy and advocacy engagement by the members.</a:t>
            </a:r>
          </a:p>
          <a:p>
            <a:pPr marL="274320" lvl="1" indent="-274320">
              <a:buClr>
                <a:schemeClr val="accent3"/>
              </a:buClr>
              <a:buSzPct val="95000"/>
            </a:pPr>
            <a:endParaRPr lang="en-US" dirty="0" smtClean="0"/>
          </a:p>
          <a:p>
            <a:endParaRPr lang="en-GB" dirty="0"/>
          </a:p>
        </p:txBody>
      </p:sp>
      <p:pic>
        <p:nvPicPr>
          <p:cNvPr id="6" name="Content Placeholder 6" descr="Picture 209.jpg"/>
          <p:cNvPicPr>
            <a:picLocks noGrp="1" noChangeAspect="1"/>
          </p:cNvPicPr>
          <p:nvPr>
            <p:ph sz="half" idx="2"/>
          </p:nvPr>
        </p:nvPicPr>
        <p:blipFill>
          <a:blip r:embed="rId2" cstate="print"/>
          <a:stretch>
            <a:fillRect/>
          </a:stretch>
        </p:blipFill>
        <p:spPr>
          <a:xfrm>
            <a:off x="3505200" y="1524001"/>
            <a:ext cx="5181600" cy="403860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a:tabLst>
                <a:tab pos="5264150" algn="l"/>
              </a:tabLst>
            </a:pPr>
            <a:r>
              <a:rPr lang="en-US" sz="3600" dirty="0" smtClean="0">
                <a:solidFill>
                  <a:schemeClr val="tx2"/>
                </a:solidFill>
              </a:rPr>
              <a:t>Roles of Civil Society in the Water Sector in Eastern Africa</a:t>
            </a:r>
            <a:endParaRPr lang="en-GB" sz="3600" dirty="0">
              <a:solidFill>
                <a:schemeClr val="tx2"/>
              </a:solidFill>
            </a:endParaRPr>
          </a:p>
        </p:txBody>
      </p:sp>
      <p:sp>
        <p:nvSpPr>
          <p:cNvPr id="3" name="Content Placeholder 2"/>
          <p:cNvSpPr>
            <a:spLocks noGrp="1"/>
          </p:cNvSpPr>
          <p:nvPr>
            <p:ph idx="1"/>
          </p:nvPr>
        </p:nvSpPr>
        <p:spPr>
          <a:xfrm>
            <a:off x="457200" y="1828800"/>
            <a:ext cx="8229600" cy="4800600"/>
          </a:xfrm>
        </p:spPr>
        <p:txBody>
          <a:bodyPr>
            <a:normAutofit fontScale="92500"/>
          </a:bodyPr>
          <a:lstStyle/>
          <a:p>
            <a:r>
              <a:rPr lang="en-US" sz="2800" dirty="0" smtClean="0"/>
              <a:t>Service provision – </a:t>
            </a:r>
            <a:r>
              <a:rPr lang="en-US" sz="2800" dirty="0" smtClean="0"/>
              <a:t>water and sanitation  </a:t>
            </a:r>
            <a:r>
              <a:rPr lang="en-US" sz="2800" dirty="0" smtClean="0"/>
              <a:t>especially in under served areas, </a:t>
            </a:r>
            <a:r>
              <a:rPr lang="en-US" sz="2800" dirty="0" smtClean="0"/>
              <a:t>non </a:t>
            </a:r>
            <a:r>
              <a:rPr lang="en-US" sz="2800" dirty="0" smtClean="0"/>
              <a:t>gazette </a:t>
            </a:r>
            <a:r>
              <a:rPr lang="en-US" sz="2800" dirty="0" smtClean="0"/>
              <a:t>settlements </a:t>
            </a:r>
            <a:endParaRPr lang="en-US" sz="2800" dirty="0" smtClean="0"/>
          </a:p>
          <a:p>
            <a:r>
              <a:rPr lang="en-US" sz="2800" dirty="0" smtClean="0"/>
              <a:t>Promotion </a:t>
            </a:r>
            <a:r>
              <a:rPr lang="en-US" sz="2800" dirty="0" smtClean="0"/>
              <a:t>of hygiene  </a:t>
            </a:r>
            <a:endParaRPr lang="en-US" sz="2800" dirty="0" smtClean="0"/>
          </a:p>
          <a:p>
            <a:r>
              <a:rPr lang="en-US" sz="2800" dirty="0" smtClean="0"/>
              <a:t>Advocacy, lobbying and campaigning  for: affordable, </a:t>
            </a:r>
            <a:r>
              <a:rPr lang="en-US" sz="2800" dirty="0" smtClean="0"/>
              <a:t> accessible </a:t>
            </a:r>
            <a:r>
              <a:rPr lang="en-US" sz="2800" dirty="0" smtClean="0"/>
              <a:t>and equitable service provision; favorable tariffs;  better sector coordination  and increased funding for the sector</a:t>
            </a:r>
          </a:p>
          <a:p>
            <a:r>
              <a:rPr lang="en-US" sz="2800" dirty="0" smtClean="0"/>
              <a:t>Contribute to Innovation, generation of evidence and feedback on water and sanitation policies/plans and program design and implementation</a:t>
            </a:r>
          </a:p>
          <a:p>
            <a:r>
              <a:rPr lang="en-US" sz="2800" dirty="0" smtClean="0"/>
              <a:t>Research and provision of data on water and sanitation</a:t>
            </a:r>
          </a:p>
          <a:p>
            <a:endParaRPr lang="en-US" sz="2800" dirty="0" smtClean="0"/>
          </a:p>
          <a:p>
            <a:endParaRPr lang="en-US" sz="2800" dirty="0" smtClean="0"/>
          </a:p>
          <a:p>
            <a:endParaRPr lang="en-US" sz="2800" dirty="0" smtClean="0"/>
          </a:p>
          <a:p>
            <a:endParaRPr lang="en-US" sz="2800" dirty="0" smtClean="0"/>
          </a:p>
          <a:p>
            <a:endParaRPr lang="en-GB"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Sector Coordination</a:t>
            </a:r>
            <a:r>
              <a:rPr lang="en-US" dirty="0" smtClean="0"/>
              <a:t> </a:t>
            </a:r>
            <a:endParaRPr lang="en-GB" dirty="0"/>
          </a:p>
        </p:txBody>
      </p:sp>
      <p:sp>
        <p:nvSpPr>
          <p:cNvPr id="3" name="Content Placeholder 2"/>
          <p:cNvSpPr>
            <a:spLocks noGrp="1"/>
          </p:cNvSpPr>
          <p:nvPr>
            <p:ph idx="1"/>
          </p:nvPr>
        </p:nvSpPr>
        <p:spPr/>
        <p:txBody>
          <a:bodyPr>
            <a:normAutofit lnSpcReduction="10000"/>
          </a:bodyPr>
          <a:lstStyle/>
          <a:p>
            <a:r>
              <a:rPr lang="en-US" dirty="0" smtClean="0"/>
              <a:t>The Wider Eastern Africa region in our context covers Eritrea, Djibouti, Somalia, Ethiopia, South and Northern Sudan, Kenya, Uganda, Tanzania, Rwanda and Burundi</a:t>
            </a:r>
          </a:p>
          <a:p>
            <a:r>
              <a:rPr lang="en-US" dirty="0" smtClean="0"/>
              <a:t>The coordination of the sector differs from country to country and is lacking in others</a:t>
            </a:r>
          </a:p>
          <a:p>
            <a:r>
              <a:rPr lang="en-US" dirty="0" smtClean="0"/>
              <a:t>The coordination mechanisms include:</a:t>
            </a:r>
          </a:p>
          <a:p>
            <a:pPr lvl="1"/>
            <a:r>
              <a:rPr lang="en-US" dirty="0" smtClean="0"/>
              <a:t>Sector working groups with all key stakeholders</a:t>
            </a:r>
          </a:p>
          <a:p>
            <a:pPr lvl="1"/>
            <a:r>
              <a:rPr lang="en-US" dirty="0" smtClean="0"/>
              <a:t>Local and central Government Units at different levels</a:t>
            </a:r>
          </a:p>
          <a:p>
            <a:pPr lvl="1"/>
            <a:r>
              <a:rPr lang="en-US" dirty="0" smtClean="0"/>
              <a:t>Water User boards  or government  </a:t>
            </a:r>
            <a:r>
              <a:rPr lang="en-US" dirty="0" err="1" smtClean="0"/>
              <a:t>parastatal</a:t>
            </a:r>
            <a:endParaRPr lang="en-US" dirty="0" smtClean="0"/>
          </a:p>
          <a:p>
            <a:pPr lvl="1"/>
            <a:r>
              <a:rPr lang="en-US" dirty="0" smtClean="0"/>
              <a:t>Government/development partner working groups </a:t>
            </a:r>
            <a:endParaRPr lang="en-GB"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809</TotalTime>
  <Words>828</Words>
  <Application>Microsoft Office PowerPoint</Application>
  <PresentationFormat>On-screen Show (4:3)</PresentationFormat>
  <Paragraphs>88</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Flow</vt:lpstr>
      <vt:lpstr>SECTOR COORDINATION:EXPERIENCES FROM EASTERN AFRICA COUNTRIES</vt:lpstr>
      <vt:lpstr>Lay out of the presentation</vt:lpstr>
      <vt:lpstr>ANEW AND WHERE IT WORKS</vt:lpstr>
      <vt:lpstr>ANEW’s Value addition to the Sector</vt:lpstr>
      <vt:lpstr>ANEW’s Value addition to the Sector</vt:lpstr>
      <vt:lpstr>ANEW’s Value addition to the Sector</vt:lpstr>
      <vt:lpstr>ANEW’s Value addition to the Sector</vt:lpstr>
      <vt:lpstr>Roles of Civil Society in the Water Sector in Eastern Africa</vt:lpstr>
      <vt:lpstr>Sector Coordination </vt:lpstr>
      <vt:lpstr>Contribution of CSO in Improved sector coordination</vt:lpstr>
      <vt:lpstr>Contribution of CSO in Improved sector coordination</vt:lpstr>
      <vt:lpstr>Is sector coordination worthy?</vt:lpstr>
      <vt:lpstr>Is sector coordination worthy?</vt:lpstr>
      <vt:lpstr>Challenges</vt:lpstr>
      <vt:lpstr>Conclusion</vt:lpstr>
      <vt:lpstr>ASANTE SAANA THANK  YOU </vt:lpstr>
    </vt:vector>
  </TitlesOfParts>
  <Company>Maji Na Ufanisi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SECTOR COORDINATION:EXPERIENCES FROM EASTERN AFRICA COUNTRIES</dc:title>
  <dc:creator>Boniface</dc:creator>
  <cp:lastModifiedBy>HP</cp:lastModifiedBy>
  <cp:revision>78</cp:revision>
  <dcterms:created xsi:type="dcterms:W3CDTF">2009-07-09T07:04:46Z</dcterms:created>
  <dcterms:modified xsi:type="dcterms:W3CDTF">2009-07-15T09:31:26Z</dcterms:modified>
</cp:coreProperties>
</file>